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418" r:id="rId3"/>
    <p:sldId id="455" r:id="rId4"/>
    <p:sldId id="421" r:id="rId5"/>
    <p:sldId id="422" r:id="rId6"/>
    <p:sldId id="449" r:id="rId7"/>
    <p:sldId id="451" r:id="rId8"/>
    <p:sldId id="434" r:id="rId9"/>
    <p:sldId id="456" r:id="rId10"/>
    <p:sldId id="453" r:id="rId11"/>
    <p:sldId id="438" r:id="rId12"/>
    <p:sldId id="441" r:id="rId13"/>
    <p:sldId id="442" r:id="rId14"/>
    <p:sldId id="444" r:id="rId15"/>
    <p:sldId id="445" r:id="rId16"/>
    <p:sldId id="446" r:id="rId17"/>
    <p:sldId id="450" r:id="rId18"/>
    <p:sldId id="447" r:id="rId19"/>
    <p:sldId id="448" r:id="rId20"/>
    <p:sldId id="400" r:id="rId21"/>
    <p:sldId id="457" r:id="rId22"/>
    <p:sldId id="423" r:id="rId23"/>
    <p:sldId id="257" r:id="rId24"/>
    <p:sldId id="440" r:id="rId25"/>
    <p:sldId id="454" r:id="rId26"/>
  </p:sldIdLst>
  <p:sldSz cx="12192000" cy="6858000"/>
  <p:notesSz cx="6858000" cy="9144000"/>
  <p:embeddedFontLst>
    <p:embeddedFont>
      <p:font typeface="Iosevka" panose="02000509030000000004" pitchFamily="49" charset="0"/>
      <p:regular r:id="rId28"/>
      <p:italic r:id="rId29"/>
    </p:embeddedFont>
    <p:embeddedFont>
      <p:font typeface="Tw Cen MT" panose="020B0602020104020603" pitchFamily="34" charset="0"/>
      <p:regular r:id="rId30"/>
      <p:bold r:id="rId31"/>
      <p:italic r:id="rId32"/>
      <p:boldItalic r:id="rId33"/>
    </p:embeddedFont>
    <p:embeddedFont>
      <p:font typeface="Tw Cen MT Condensed" panose="020B0606020104020203" pitchFamily="3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C5E0B4"/>
    <a:srgbClr val="F2F2F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155F2-7915-437F-834B-B996872A4A2A}" v="277" dt="2022-05-16T23:58:24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9274" autoAdjust="0"/>
  </p:normalViewPr>
  <p:slideViewPr>
    <p:cSldViewPr snapToGrid="0" snapToObjects="1">
      <p:cViewPr varScale="1">
        <p:scale>
          <a:sx n="87" d="100"/>
          <a:sy n="87" d="100"/>
        </p:scale>
        <p:origin x="14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C59ECC37-9F66-4865-B6B7-625827FDDC16}" type="datetimeFigureOut">
              <a:rPr lang="en-DE" smtClean="0"/>
              <a:pPr/>
              <a:t>05/17/2022</a:t>
            </a:fld>
            <a:endParaRPr lang="en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39D9A11F-B96F-4C4E-AE37-5F7B96120837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057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686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84755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337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976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4512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325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7203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4972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0840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9013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340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61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852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1000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29310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9319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25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776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824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0887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3256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AC345-AC5C-E44C-9E89-2636F7A14D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1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AC345-AC5C-E44C-9E89-2636F7A14D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223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042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324E-836C-D3DC-BA53-49A26F455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0CA55-2F88-6028-34D2-3C1E5D980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DC195-C48A-68DF-8AB6-C06428FC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CFD3-D719-898F-B8C7-A57C978F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1F29-AD9A-393A-6373-61EB7E3A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5423-BAF7-83B0-A20C-03F98443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19D97-3024-5853-859C-82EF2B5D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08734-FBEE-CC8E-856D-2276229C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8A893-4F09-9272-A303-56EB51C2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3654-2FE7-8AB7-BDF0-1F3A3F29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2F161-C83E-233F-3F14-DCA4FBD20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C3A5B-D8E6-4D05-0F8A-5871888D8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777C9-5198-3AB7-A97E-47C3591D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B4BC3-0C6C-A15C-9CFB-3C1E86C0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99EC3-5894-4F74-C9BE-BEB44384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6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AAFA-4694-7144-125C-050E47C4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1377-ADB8-B332-F2A7-2EACD962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F7170-FF11-5A87-C5A8-03AC3A65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66FF-E8A2-A235-5F00-3ECD10ED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3CEF-E71D-8A59-7833-95E7A47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5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62BD-627D-439F-9CD2-F10420B4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1DF2C-E55C-8F15-A9F4-9CFED6FB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DE59D-772A-118A-112E-6349F6DB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DC869-103C-BDC6-815C-0A642F99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EFDB9-CE1F-3B95-52F1-340977B7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4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8A57-602B-9C8D-A7BC-8C5319E7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EB55-C3D8-5DFD-34B2-95A29C049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B71B0-00C1-8E05-46F4-081F8FA99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01B77-535C-5F94-B806-36C95A0B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4D731-896E-C5F5-2478-C4C5383C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5BF9D-40BB-430D-9A1B-C449E447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0D95-8222-6744-FB36-7B848685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26053-13FE-4EF6-F956-0882549B1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BE304-D6A9-C7BB-3B07-EB2776D68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15462-35FD-C61D-2335-363E2C501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D5343-733C-FF6D-19E2-7C2A89AB3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E48B1-B522-2574-C924-C6461C04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E4A4E-4E3F-066B-D903-D1BC0314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1F327-BF05-DCB1-5BE1-4C266CE6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0F5A-DE1B-F3D1-1CE7-91303F8C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25AFA-699A-21E2-D346-0292946E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7078E-BF9F-5373-B047-FB20039C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F946E-6691-BD8C-40B9-642D36EF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0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1D1B1-66F8-8D3D-CC7F-E379AF8F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53C6F-F3ED-9B2C-D37D-CA522BA5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1F217-7864-B638-87F3-551A5AB0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A188-17EF-736D-3EC3-554ACFAD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D3A6-5266-A8C7-381E-4FE7F64C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A71C7-078E-2267-A139-B8F955F31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97E6B-3B48-D7E1-3D8B-D636728A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40C40-0A11-4B0E-B2E5-676D1A32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16F1A-8A4C-84FC-8D55-F392D7E5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B0D9-C228-EFB7-8C7A-0E8BBE69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AF245-3DEC-9774-3729-9003C78DB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36248-1395-B82A-761C-542AA7602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65E54-8A46-A99F-6E83-B6DEDD61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3451-A175-A24A-9313-E008659FEA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D8BAA-039B-5DE5-69DC-08F2F80D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6A0F1-EB50-B864-2C25-94863B58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0826-3EB0-F54D-9BD1-6B5C2F63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82736-59F9-0CA9-5AB7-AE7EE07A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0715F-49C8-AF49-80AB-89599698A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20830-BCAF-4332-9E98-954FB50F3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3A13451-A175-A24A-9313-E008659FEAC9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811F-E7F7-89F6-1F3A-D82F81FB0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21D2-65B5-E148-B160-44303BA97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03AC0826-3EB0-F54D-9BD1-6B5C2F636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etworking.org/pi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ruffy@nyu.ed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ate.foster@intel.co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D5A9-8F2C-8FCD-81E8-B929CD184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A0D6D-9062-E545-AE05-9CB4A1227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80492-7A19-E7B0-2FBE-B24609B63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5C9CC-D23E-CB12-BDED-512E8C396D3E}"/>
              </a:ext>
            </a:extLst>
          </p:cNvPr>
          <p:cNvSpPr txBox="1"/>
          <p:nvPr/>
        </p:nvSpPr>
        <p:spPr>
          <a:xfrm>
            <a:off x="3092758" y="2274838"/>
            <a:ext cx="5787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w Cen MT Condensed" panose="020B0606020104020203" pitchFamily="34" charset="0"/>
                <a:cs typeface="Poppins" pitchFamily="2" charset="77"/>
              </a:rPr>
              <a:t>p4testgen: Automated Test Generation for Real-World P4 Data Planes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7CCA5-9A77-6A7B-33B7-9DB9F89060FC}"/>
              </a:ext>
            </a:extLst>
          </p:cNvPr>
          <p:cNvSpPr txBox="1"/>
          <p:nvPr/>
        </p:nvSpPr>
        <p:spPr>
          <a:xfrm>
            <a:off x="1940187" y="4221602"/>
            <a:ext cx="8306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Fabian Ruffy (Intel/NYU)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,  Jed Liu (Akita Software),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 Volodymyr Peschanenko (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LitSoft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), Vladyslav Dubina (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LitSoft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),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 Havel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Vojtěch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 (Intel), Prathima Kotikalapudi (Intel),</a:t>
            </a:r>
            <a:b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</a:b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 Anirudh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Sivaraman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0"/>
                <a:cs typeface="Poppins" pitchFamily="2" charset="77"/>
              </a:rPr>
              <a:t> (NYU), Nate Foster (Intel/Cornell University)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Tw Cen MT" panose="020B0602020104020603" pitchFamily="34" charset="0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7FA6D-6CE1-1207-CEDA-BE6CC1230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2"/>
            <a:ext cx="4569524" cy="7871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FF46A5B-E362-4537-A14A-FFEF9324C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76" y="6089902"/>
            <a:ext cx="2505075" cy="7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46928A-291D-484C-93B8-008D40833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9704" y="6078953"/>
            <a:ext cx="1916577" cy="7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9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31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p4testgen: Example - Solved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6C6FC-13B7-FA1C-1E63-F17575718138}"/>
              </a:ext>
            </a:extLst>
          </p:cNvPr>
          <p:cNvSpPr txBox="1"/>
          <p:nvPr/>
        </p:nvSpPr>
        <p:spPr>
          <a:xfrm>
            <a:off x="936549" y="1428237"/>
            <a:ext cx="5257774" cy="4524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parser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sz="1600" b="0" i="0" u="none" strike="noStrike" kern="1200" dirty="0"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parser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(...) {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 pkt.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extract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(hdr.eth);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DE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control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ingress(...) {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 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action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set_output_port(bit&lt;9&gt; out) {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     meta.output_port = out;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DE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 }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 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table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forward_table {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     key = { h.eth.src: 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exact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; }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     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actions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= { noop;</a:t>
            </a:r>
            <a:r>
              <a:rPr lang="en-US" sz="1600" b="0" i="0" u="none" strike="noStrike" kern="1200" dirty="0">
                <a:solidFill>
                  <a:srgbClr val="A5A5A5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// default action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                 </a:t>
            </a:r>
            <a:r>
              <a:rPr lang="en-US" sz="1600" b="0" i="0" u="none" strike="noStrike" kern="1200" dirty="0" err="1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set_output_port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; }</a:t>
            </a:r>
            <a:r>
              <a:rPr lang="en-US" sz="1600" b="0" i="0" u="none" strike="noStrike" kern="1200" dirty="0">
                <a:solidFill>
                  <a:srgbClr val="A5A5A5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DE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 }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 h.eth.src = </a:t>
            </a:r>
            <a:r>
              <a:rPr lang="en-US" sz="1600" dirty="0">
                <a:solidFill>
                  <a:srgbClr val="7C4FCD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48w</a:t>
            </a:r>
            <a:r>
              <a:rPr lang="en-US" sz="1600" b="0" i="0" u="none" strike="noStrike" kern="1200" dirty="0">
                <a:solidFill>
                  <a:srgbClr val="7C4FCD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1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;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    forward_table.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apply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(); </a:t>
            </a:r>
            <a:endParaRPr lang="en-DE" sz="1600" b="0" i="0" u="none" strike="noStrike" dirty="0"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DE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  <a:endParaRPr lang="en-US" sz="1600" b="0" i="0" u="none" strike="noStrike" kern="1200" dirty="0">
              <a:solidFill>
                <a:srgbClr val="000000"/>
              </a:solidFill>
              <a:effectLst/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fontAlgn="t"/>
            <a:r>
              <a:rPr lang="en-US" sz="1600" dirty="0">
                <a:solidFill>
                  <a:srgbClr val="C7004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control </a:t>
            </a:r>
            <a:r>
              <a:rPr lang="en-US" sz="1600" dirty="0" err="1">
                <a:latin typeface="Iosevka" panose="02000509000000000000" pitchFamily="49" charset="0"/>
                <a:ea typeface="Iosevka" panose="02000509000000000000" pitchFamily="49" charset="0"/>
              </a:rPr>
              <a:t>deparser</a:t>
            </a:r>
            <a:r>
              <a:rPr lang="en-US" sz="1600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(...) { </a:t>
            </a:r>
            <a:endParaRPr lang="en-DE" sz="16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fontAlgn="t"/>
            <a:r>
              <a:rPr lang="en-US" sz="1600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    </a:t>
            </a:r>
            <a:r>
              <a:rPr lang="en-US" sz="1600" dirty="0" err="1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pkt.</a:t>
            </a:r>
            <a:r>
              <a:rPr lang="en-US" sz="1600" dirty="0" err="1">
                <a:solidFill>
                  <a:srgbClr val="C7004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emit</a:t>
            </a:r>
            <a:r>
              <a:rPr lang="en-US" sz="1600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(hdr.eth); </a:t>
            </a:r>
            <a:endParaRPr lang="en-DE" sz="1600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pPr fontAlgn="t"/>
            <a:r>
              <a:rPr lang="en-DE" sz="1600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  <a:endParaRPr lang="en-DE" sz="16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28" name="Right Arrow 13">
            <a:extLst>
              <a:ext uri="{FF2B5EF4-FFF2-40B4-BE49-F238E27FC236}">
                <a16:creationId xmlns:a16="http://schemas.microsoft.com/office/drawing/2014/main" id="{718B3B8A-92C5-3AE7-F519-17D161921A4C}"/>
              </a:ext>
            </a:extLst>
          </p:cNvPr>
          <p:cNvSpPr/>
          <p:nvPr/>
        </p:nvSpPr>
        <p:spPr>
          <a:xfrm rot="13512402">
            <a:off x="3999798" y="3013697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098622-E6E3-0AF9-0439-92A94A6F37B7}"/>
              </a:ext>
            </a:extLst>
          </p:cNvPr>
          <p:cNvSpPr txBox="1"/>
          <p:nvPr/>
        </p:nvSpPr>
        <p:spPr>
          <a:xfrm>
            <a:off x="4442187" y="3120923"/>
            <a:ext cx="12838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w Cen MT" panose="020B0602020104020603" pitchFamily="34" charset="0"/>
              </a:rPr>
              <a:t>What if this is a hash function?</a:t>
            </a:r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31" name="Right Arrow 13">
            <a:extLst>
              <a:ext uri="{FF2B5EF4-FFF2-40B4-BE49-F238E27FC236}">
                <a16:creationId xmlns:a16="http://schemas.microsoft.com/office/drawing/2014/main" id="{2BFA63C2-0351-252A-9ADF-071CFD506537}"/>
              </a:ext>
            </a:extLst>
          </p:cNvPr>
          <p:cNvSpPr/>
          <p:nvPr/>
        </p:nvSpPr>
        <p:spPr>
          <a:xfrm rot="10162174">
            <a:off x="3649511" y="1658279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6EB349-598E-EF87-E633-EF37C71B3D86}"/>
              </a:ext>
            </a:extLst>
          </p:cNvPr>
          <p:cNvSpPr txBox="1"/>
          <p:nvPr/>
        </p:nvSpPr>
        <p:spPr>
          <a:xfrm>
            <a:off x="4068950" y="1326246"/>
            <a:ext cx="12838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w Cen MT" panose="020B0602020104020603" pitchFamily="34" charset="0"/>
              </a:rPr>
              <a:t>What if the packet is too short?</a:t>
            </a:r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2F68B2-A686-30D1-9BBA-2C2DBD7B69D3}"/>
              </a:ext>
            </a:extLst>
          </p:cNvPr>
          <p:cNvSpPr txBox="1"/>
          <p:nvPr/>
        </p:nvSpPr>
        <p:spPr>
          <a:xfrm>
            <a:off x="3694351" y="2651809"/>
            <a:ext cx="239537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hash(h.eth.dst, out);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25" name="Right Arrow 13">
            <a:extLst>
              <a:ext uri="{FF2B5EF4-FFF2-40B4-BE49-F238E27FC236}">
                <a16:creationId xmlns:a16="http://schemas.microsoft.com/office/drawing/2014/main" id="{ABA90098-F12E-F46B-D438-A33940464237}"/>
              </a:ext>
            </a:extLst>
          </p:cNvPr>
          <p:cNvSpPr/>
          <p:nvPr/>
        </p:nvSpPr>
        <p:spPr>
          <a:xfrm rot="13512402">
            <a:off x="3999799" y="3013696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6D4DC1-E7DD-1F12-A5AF-F718AA6E9E5F}"/>
              </a:ext>
            </a:extLst>
          </p:cNvPr>
          <p:cNvSpPr txBox="1"/>
          <p:nvPr/>
        </p:nvSpPr>
        <p:spPr>
          <a:xfrm>
            <a:off x="4442188" y="3120922"/>
            <a:ext cx="12838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w Cen MT" panose="020B0602020104020603" pitchFamily="34" charset="0"/>
              </a:rPr>
              <a:t>What if this is a hash function?</a:t>
            </a:r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27" name="Right Arrow 13">
            <a:extLst>
              <a:ext uri="{FF2B5EF4-FFF2-40B4-BE49-F238E27FC236}">
                <a16:creationId xmlns:a16="http://schemas.microsoft.com/office/drawing/2014/main" id="{3871E3AD-56E5-A907-D3E1-5B3ED033D4E2}"/>
              </a:ext>
            </a:extLst>
          </p:cNvPr>
          <p:cNvSpPr/>
          <p:nvPr/>
        </p:nvSpPr>
        <p:spPr>
          <a:xfrm rot="19620860">
            <a:off x="1599753" y="3465664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3A037-7B45-E265-80F7-5DFD6CF3E5B5}"/>
              </a:ext>
            </a:extLst>
          </p:cNvPr>
          <p:cNvSpPr txBox="1"/>
          <p:nvPr/>
        </p:nvSpPr>
        <p:spPr>
          <a:xfrm>
            <a:off x="335865" y="3486867"/>
            <a:ext cx="12838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w Cen MT" panose="020B0602020104020603" pitchFamily="34" charset="0"/>
              </a:rPr>
              <a:t>What if this </a:t>
            </a:r>
            <a:r>
              <a:rPr lang="en-US" dirty="0">
                <a:latin typeface="Tw Cen MT" panose="020B0602020104020603" pitchFamily="34" charset="0"/>
              </a:rPr>
              <a:t>table does not match</a:t>
            </a:r>
            <a:r>
              <a:rPr lang="en-US" sz="1800" dirty="0">
                <a:latin typeface="Tw Cen MT" panose="020B0602020104020603" pitchFamily="34" charset="0"/>
              </a:rPr>
              <a:t>?</a:t>
            </a:r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4009DB-623B-A55C-820F-23B0FC6068A2}"/>
              </a:ext>
            </a:extLst>
          </p:cNvPr>
          <p:cNvSpPr txBox="1"/>
          <p:nvPr/>
        </p:nvSpPr>
        <p:spPr>
          <a:xfrm>
            <a:off x="8134474" y="816766"/>
            <a:ext cx="204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Generated test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B49AF7-057A-4003-8F6D-467934D7D31B}"/>
              </a:ext>
            </a:extLst>
          </p:cNvPr>
          <p:cNvSpPr txBox="1"/>
          <p:nvPr/>
        </p:nvSpPr>
        <p:spPr>
          <a:xfrm>
            <a:off x="6309360" y="2377440"/>
            <a:ext cx="158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Input packet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8E0D04D-839C-4F51-BC8D-B1FA987266E9}"/>
              </a:ext>
            </a:extLst>
          </p:cNvPr>
          <p:cNvSpPr txBox="1"/>
          <p:nvPr/>
        </p:nvSpPr>
        <p:spPr>
          <a:xfrm>
            <a:off x="6309360" y="4754880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Output packet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D9658C-170D-4D5E-91DE-1ABA2B34483A}"/>
              </a:ext>
            </a:extLst>
          </p:cNvPr>
          <p:cNvSpPr txBox="1"/>
          <p:nvPr/>
        </p:nvSpPr>
        <p:spPr>
          <a:xfrm>
            <a:off x="6309360" y="3200400"/>
            <a:ext cx="129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Table key 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8C3F4E-33CE-413A-84F3-BE1D1DC3C7A1}"/>
              </a:ext>
            </a:extLst>
          </p:cNvPr>
          <p:cNvSpPr txBox="1"/>
          <p:nvPr/>
        </p:nvSpPr>
        <p:spPr>
          <a:xfrm>
            <a:off x="6309360" y="3566160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Chosen action 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51FB8E-5337-48A8-82D8-C713E63BBFAD}"/>
              </a:ext>
            </a:extLst>
          </p:cNvPr>
          <p:cNvSpPr txBox="1"/>
          <p:nvPr/>
        </p:nvSpPr>
        <p:spPr>
          <a:xfrm>
            <a:off x="6309360" y="2011680"/>
            <a:ext cx="129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Input port 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2D41FF1-459A-4E7B-A3DE-7EBBDD8A9714}"/>
              </a:ext>
            </a:extLst>
          </p:cNvPr>
          <p:cNvSpPr txBox="1"/>
          <p:nvPr/>
        </p:nvSpPr>
        <p:spPr>
          <a:xfrm>
            <a:off x="6309360" y="5120640"/>
            <a:ext cx="1548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Output port 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A71446E-070B-4E1F-BF17-062CEEB7EDC5}"/>
              </a:ext>
            </a:extLst>
          </p:cNvPr>
          <p:cNvSpPr txBox="1"/>
          <p:nvPr/>
        </p:nvSpPr>
        <p:spPr>
          <a:xfrm>
            <a:off x="7955280" y="2377440"/>
            <a:ext cx="319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48w0 ++ 48w0 ++ 16w0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96E936-6DC8-4B9C-B01D-AD8F04F64B10}"/>
              </a:ext>
            </a:extLst>
          </p:cNvPr>
          <p:cNvSpPr txBox="1"/>
          <p:nvPr/>
        </p:nvSpPr>
        <p:spPr>
          <a:xfrm>
            <a:off x="7955280" y="4754880"/>
            <a:ext cx="292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48w0 ++ </a:t>
            </a:r>
            <a:r>
              <a:rPr lang="en-US" sz="1400" b="0" i="0" u="none" strike="noStrike" kern="1200" dirty="0">
                <a:solidFill>
                  <a:srgbClr val="7C4FCD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48w1 </a:t>
            </a:r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++ 48w0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268397-952B-4565-B4C6-D60597843ED0}"/>
              </a:ext>
            </a:extLst>
          </p:cNvPr>
          <p:cNvSpPr txBox="1"/>
          <p:nvPr/>
        </p:nvSpPr>
        <p:spPr>
          <a:xfrm>
            <a:off x="7955280" y="3200400"/>
            <a:ext cx="661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kern="1200" dirty="0">
                <a:solidFill>
                  <a:srgbClr val="7C4FCD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48w1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774C63-4AFE-4873-A68E-DF2A4E97089A}"/>
              </a:ext>
            </a:extLst>
          </p:cNvPr>
          <p:cNvSpPr txBox="1"/>
          <p:nvPr/>
        </p:nvSpPr>
        <p:spPr>
          <a:xfrm>
            <a:off x="7955280" y="3566160"/>
            <a:ext cx="197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“set_output_port”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E423A0-EFE4-483D-924E-12C12F7FCE1C}"/>
              </a:ext>
            </a:extLst>
          </p:cNvPr>
          <p:cNvSpPr txBox="1"/>
          <p:nvPr/>
        </p:nvSpPr>
        <p:spPr>
          <a:xfrm>
            <a:off x="7955280" y="5120640"/>
            <a:ext cx="1649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9w2</a:t>
            </a:r>
            <a:endParaRPr lang="en-DE" sz="1400" dirty="0">
              <a:solidFill>
                <a:schemeClr val="bg1">
                  <a:lumMod val="50000"/>
                </a:schemeClr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4C2A10D-F7E1-4934-B9D5-2D3B739DB9A4}"/>
              </a:ext>
            </a:extLst>
          </p:cNvPr>
          <p:cNvSpPr txBox="1"/>
          <p:nvPr/>
        </p:nvSpPr>
        <p:spPr>
          <a:xfrm>
            <a:off x="7955280" y="2011680"/>
            <a:ext cx="12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9w0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612218-EADA-430E-A14E-42E5668E885F}"/>
              </a:ext>
            </a:extLst>
          </p:cNvPr>
          <p:cNvSpPr txBox="1"/>
          <p:nvPr/>
        </p:nvSpPr>
        <p:spPr>
          <a:xfrm>
            <a:off x="6309360" y="3931920"/>
            <a:ext cx="1822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Action argument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AA966D-E6BE-475B-A910-FFD77E20FF66}"/>
              </a:ext>
            </a:extLst>
          </p:cNvPr>
          <p:cNvSpPr txBox="1"/>
          <p:nvPr/>
        </p:nvSpPr>
        <p:spPr>
          <a:xfrm>
            <a:off x="7955280" y="3931920"/>
            <a:ext cx="12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9w2</a:t>
            </a:r>
            <a:endParaRPr lang="en-DE" sz="1400" dirty="0">
              <a:solidFill>
                <a:schemeClr val="bg1">
                  <a:lumMod val="50000"/>
                </a:schemeClr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8CF9778-CED9-49D7-936F-B4500396C974}"/>
              </a:ext>
            </a:extLst>
          </p:cNvPr>
          <p:cNvSpPr txBox="1"/>
          <p:nvPr/>
        </p:nvSpPr>
        <p:spPr>
          <a:xfrm>
            <a:off x="6309360" y="1508837"/>
            <a:ext cx="165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Required input</a:t>
            </a:r>
            <a:endParaRPr lang="en-DE" sz="20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ED4873B-D464-421A-AFA2-904F76AAC26E}"/>
              </a:ext>
            </a:extLst>
          </p:cNvPr>
          <p:cNvSpPr txBox="1"/>
          <p:nvPr/>
        </p:nvSpPr>
        <p:spPr>
          <a:xfrm>
            <a:off x="6309360" y="2811752"/>
            <a:ext cx="4007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Required control plane configuration</a:t>
            </a:r>
            <a:endParaRPr lang="en-DE" sz="20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4259026-6582-41C9-890E-1E9ED514BC8C}"/>
              </a:ext>
            </a:extLst>
          </p:cNvPr>
          <p:cNvSpPr txBox="1"/>
          <p:nvPr/>
        </p:nvSpPr>
        <p:spPr>
          <a:xfrm>
            <a:off x="6309360" y="4366625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Expected output</a:t>
            </a:r>
            <a:endParaRPr lang="en-DE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F1CE7B-E792-44C6-BABE-409465AF4D36}"/>
              </a:ext>
            </a:extLst>
          </p:cNvPr>
          <p:cNvSpPr/>
          <p:nvPr/>
        </p:nvSpPr>
        <p:spPr>
          <a:xfrm>
            <a:off x="6232919" y="1428237"/>
            <a:ext cx="5819534" cy="452431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B39812-0798-469D-B468-D3EF34A822C3}"/>
              </a:ext>
            </a:extLst>
          </p:cNvPr>
          <p:cNvSpPr txBox="1"/>
          <p:nvPr/>
        </p:nvSpPr>
        <p:spPr>
          <a:xfrm>
            <a:off x="10954051" y="4754880"/>
            <a:ext cx="12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++ 1500w0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B9BBA1-1FEE-42EC-A386-2A632E2D3290}"/>
              </a:ext>
            </a:extLst>
          </p:cNvPr>
          <p:cNvSpPr txBox="1"/>
          <p:nvPr/>
        </p:nvSpPr>
        <p:spPr>
          <a:xfrm>
            <a:off x="10954051" y="2377440"/>
            <a:ext cx="12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++ 1500w0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4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8134E-0F2D-2031-A6F0-60CA9DB8E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62" y="2401294"/>
            <a:ext cx="9107278" cy="622603"/>
          </a:xfrm>
          <a:noFill/>
        </p:spPr>
        <p:txBody>
          <a:bodyPr>
            <a:noAutofit/>
          </a:bodyPr>
          <a:lstStyle/>
          <a:p>
            <a:r>
              <a:rPr lang="en-US" sz="4400" dirty="0"/>
              <a:t>The Road to Whole Program Semantics</a:t>
            </a:r>
          </a:p>
        </p:txBody>
      </p:sp>
    </p:spTree>
    <p:extLst>
      <p:ext uri="{BB962C8B-B14F-4D97-AF65-F5344CB8AC3E}">
        <p14:creationId xmlns:p14="http://schemas.microsoft.com/office/powerpoint/2010/main" val="152228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 1 - Semantics for the Entire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P4 programs only describe the programmable blocks of the target</a:t>
            </a:r>
          </a:p>
          <a:p>
            <a:r>
              <a:rPr lang="en-US" sz="2400" dirty="0"/>
              <a:t>How can we know what happens in-between these blocks?</a:t>
            </a: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F9647-6C50-8353-9F58-F8748E1F78E5}"/>
              </a:ext>
            </a:extLst>
          </p:cNvPr>
          <p:cNvSpPr/>
          <p:nvPr/>
        </p:nvSpPr>
        <p:spPr>
          <a:xfrm>
            <a:off x="2088777" y="3809679"/>
            <a:ext cx="490258" cy="1800243"/>
          </a:xfrm>
          <a:prstGeom prst="rect">
            <a:avLst/>
          </a:prstGeom>
          <a:solidFill>
            <a:srgbClr val="E7E6E6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Parser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3F0A7-06A4-15A1-1F11-2D6A07BC0AA2}"/>
              </a:ext>
            </a:extLst>
          </p:cNvPr>
          <p:cNvSpPr/>
          <p:nvPr/>
        </p:nvSpPr>
        <p:spPr>
          <a:xfrm>
            <a:off x="5470151" y="3809679"/>
            <a:ext cx="490258" cy="1800243"/>
          </a:xfrm>
          <a:prstGeom prst="rect">
            <a:avLst/>
          </a:prstGeom>
          <a:solidFill>
            <a:srgbClr val="E7E6E6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BC45DA-5DDE-F3B1-5DB8-058F65008AF1}"/>
              </a:ext>
            </a:extLst>
          </p:cNvPr>
          <p:cNvSpPr/>
          <p:nvPr/>
        </p:nvSpPr>
        <p:spPr>
          <a:xfrm>
            <a:off x="9234486" y="3809679"/>
            <a:ext cx="490258" cy="1800243"/>
          </a:xfrm>
          <a:prstGeom prst="rect">
            <a:avLst/>
          </a:prstGeom>
          <a:solidFill>
            <a:srgbClr val="E7E6E6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Deparser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D95559A-9C67-0C9D-309E-B652F12F0952}"/>
              </a:ext>
            </a:extLst>
          </p:cNvPr>
          <p:cNvSpPr/>
          <p:nvPr/>
        </p:nvSpPr>
        <p:spPr>
          <a:xfrm>
            <a:off x="2712385" y="4297360"/>
            <a:ext cx="781050" cy="7505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A1858DA-1033-C787-E84F-985402B243F8}"/>
              </a:ext>
            </a:extLst>
          </p:cNvPr>
          <p:cNvSpPr/>
          <p:nvPr/>
        </p:nvSpPr>
        <p:spPr>
          <a:xfrm>
            <a:off x="4579284" y="4297359"/>
            <a:ext cx="781050" cy="7505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89619F2-2C73-743F-BC97-492CC0DD9667}"/>
              </a:ext>
            </a:extLst>
          </p:cNvPr>
          <p:cNvSpPr/>
          <p:nvPr/>
        </p:nvSpPr>
        <p:spPr>
          <a:xfrm>
            <a:off x="1225994" y="4297357"/>
            <a:ext cx="781050" cy="7505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B05FCED-DE49-A4BD-D913-FEAFF465D832}"/>
              </a:ext>
            </a:extLst>
          </p:cNvPr>
          <p:cNvSpPr/>
          <p:nvPr/>
        </p:nvSpPr>
        <p:spPr>
          <a:xfrm>
            <a:off x="6317273" y="4297359"/>
            <a:ext cx="781050" cy="7505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0A4B8C5-C1FA-BAEC-F3EA-C2CC64205F66}"/>
              </a:ext>
            </a:extLst>
          </p:cNvPr>
          <p:cNvSpPr/>
          <p:nvPr/>
        </p:nvSpPr>
        <p:spPr>
          <a:xfrm>
            <a:off x="8184172" y="4297358"/>
            <a:ext cx="781050" cy="7505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23F6C31-1938-1CCC-3EC4-8A1A60BA0DFF}"/>
              </a:ext>
            </a:extLst>
          </p:cNvPr>
          <p:cNvSpPr/>
          <p:nvPr/>
        </p:nvSpPr>
        <p:spPr>
          <a:xfrm>
            <a:off x="9981875" y="4297360"/>
            <a:ext cx="781050" cy="7505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B9187E-864E-CD6D-8C51-4FFF52B2B5BA}"/>
              </a:ext>
            </a:extLst>
          </p:cNvPr>
          <p:cNvSpPr txBox="1"/>
          <p:nvPr/>
        </p:nvSpPr>
        <p:spPr>
          <a:xfrm>
            <a:off x="4065607" y="2924519"/>
            <a:ext cx="333118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w Cen MT" panose="020B0602020104020603" pitchFamily="34" charset="0"/>
              </a:rPr>
              <a:t>Semantics defined by P4 program</a:t>
            </a:r>
            <a:endParaRPr lang="en-DE" dirty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CED7F9-DD5B-6DCA-65E0-3016900511EE}"/>
              </a:ext>
            </a:extLst>
          </p:cNvPr>
          <p:cNvSpPr txBox="1"/>
          <p:nvPr/>
        </p:nvSpPr>
        <p:spPr>
          <a:xfrm>
            <a:off x="4331619" y="6091151"/>
            <a:ext cx="27991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Semantics defined by target</a:t>
            </a:r>
            <a:endParaRPr lang="en-DE" dirty="0">
              <a:latin typeface="Tw Cen MT" panose="020B0602020104020603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18103B-34FB-5D6D-82AC-5EAA9E7D6974}"/>
              </a:ext>
            </a:extLst>
          </p:cNvPr>
          <p:cNvCxnSpPr>
            <a:cxnSpLocks/>
            <a:stCxn id="37" idx="1"/>
            <a:endCxn id="40" idx="2"/>
          </p:cNvCxnSpPr>
          <p:nvPr/>
        </p:nvCxnSpPr>
        <p:spPr>
          <a:xfrm flipH="1" flipV="1">
            <a:off x="806396" y="5572762"/>
            <a:ext cx="3525223" cy="703055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8DE035-A8AE-231F-D805-F57A04D642F9}"/>
              </a:ext>
            </a:extLst>
          </p:cNvPr>
          <p:cNvCxnSpPr>
            <a:cxnSpLocks/>
            <a:stCxn id="37" idx="1"/>
            <a:endCxn id="41" idx="2"/>
          </p:cNvCxnSpPr>
          <p:nvPr/>
        </p:nvCxnSpPr>
        <p:spPr>
          <a:xfrm flipH="1" flipV="1">
            <a:off x="3996220" y="5609921"/>
            <a:ext cx="335399" cy="665896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D428C0B-1A86-FFAD-4DC2-36A8118E29F1}"/>
              </a:ext>
            </a:extLst>
          </p:cNvPr>
          <p:cNvCxnSpPr>
            <a:cxnSpLocks/>
            <a:stCxn id="37" idx="3"/>
            <a:endCxn id="43" idx="2"/>
          </p:cNvCxnSpPr>
          <p:nvPr/>
        </p:nvCxnSpPr>
        <p:spPr>
          <a:xfrm flipV="1">
            <a:off x="7130783" y="5618928"/>
            <a:ext cx="517491" cy="656889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41E8E1-28F4-80FA-4977-72CFDCE6757F}"/>
              </a:ext>
            </a:extLst>
          </p:cNvPr>
          <p:cNvCxnSpPr>
            <a:cxnSpLocks/>
            <a:stCxn id="37" idx="3"/>
            <a:endCxn id="46" idx="2"/>
          </p:cNvCxnSpPr>
          <p:nvPr/>
        </p:nvCxnSpPr>
        <p:spPr>
          <a:xfrm flipV="1">
            <a:off x="7130783" y="5618928"/>
            <a:ext cx="4082674" cy="656889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1BDF1CD-DB76-635A-F52A-1B524A764DD0}"/>
              </a:ext>
            </a:extLst>
          </p:cNvPr>
          <p:cNvCxnSpPr>
            <a:cxnSpLocks/>
            <a:stCxn id="36" idx="1"/>
            <a:endCxn id="4" idx="0"/>
          </p:cNvCxnSpPr>
          <p:nvPr/>
        </p:nvCxnSpPr>
        <p:spPr>
          <a:xfrm flipH="1">
            <a:off x="2333906" y="3109185"/>
            <a:ext cx="1731701" cy="70049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301CE0-995B-B6AA-30F9-F3AB516C0E7F}"/>
              </a:ext>
            </a:extLst>
          </p:cNvPr>
          <p:cNvCxnSpPr>
            <a:cxnSpLocks/>
            <a:stCxn id="36" idx="2"/>
            <a:endCxn id="5" idx="0"/>
          </p:cNvCxnSpPr>
          <p:nvPr/>
        </p:nvCxnSpPr>
        <p:spPr>
          <a:xfrm flipH="1">
            <a:off x="5715280" y="3293851"/>
            <a:ext cx="15921" cy="51582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1BB4E15-2455-1930-DBD7-89BC2510E62C}"/>
              </a:ext>
            </a:extLst>
          </p:cNvPr>
          <p:cNvCxnSpPr>
            <a:cxnSpLocks/>
            <a:stCxn id="36" idx="3"/>
            <a:endCxn id="10" idx="0"/>
          </p:cNvCxnSpPr>
          <p:nvPr/>
        </p:nvCxnSpPr>
        <p:spPr>
          <a:xfrm>
            <a:off x="7396795" y="3109185"/>
            <a:ext cx="2082820" cy="70049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FBA80D1-B47D-D9E1-C70A-2B3D0996CC66}"/>
              </a:ext>
            </a:extLst>
          </p:cNvPr>
          <p:cNvSpPr/>
          <p:nvPr/>
        </p:nvSpPr>
        <p:spPr>
          <a:xfrm>
            <a:off x="525709" y="3772519"/>
            <a:ext cx="561373" cy="1800243"/>
          </a:xfrm>
          <a:prstGeom prst="rect">
            <a:avLst/>
          </a:prstGeom>
          <a:solidFill>
            <a:srgbClr val="C5E0B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DE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E996A2-BC9D-10D1-9E9F-F279ABF2E917}"/>
              </a:ext>
            </a:extLst>
          </p:cNvPr>
          <p:cNvSpPr/>
          <p:nvPr/>
        </p:nvSpPr>
        <p:spPr>
          <a:xfrm>
            <a:off x="3715533" y="3809678"/>
            <a:ext cx="561373" cy="1800243"/>
          </a:xfrm>
          <a:prstGeom prst="rect">
            <a:avLst/>
          </a:prstGeom>
          <a:solidFill>
            <a:srgbClr val="C5E0B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DE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D636B7-B549-ACE7-DD26-4F18A7D3DDCE}"/>
              </a:ext>
            </a:extLst>
          </p:cNvPr>
          <p:cNvSpPr/>
          <p:nvPr/>
        </p:nvSpPr>
        <p:spPr>
          <a:xfrm>
            <a:off x="7367587" y="3818685"/>
            <a:ext cx="561373" cy="1800243"/>
          </a:xfrm>
          <a:prstGeom prst="rect">
            <a:avLst/>
          </a:prstGeom>
          <a:solidFill>
            <a:srgbClr val="C5E0B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DE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05AD609-17D4-E781-4FE1-6B5520B3B3E4}"/>
              </a:ext>
            </a:extLst>
          </p:cNvPr>
          <p:cNvSpPr/>
          <p:nvPr/>
        </p:nvSpPr>
        <p:spPr>
          <a:xfrm>
            <a:off x="10932770" y="3818685"/>
            <a:ext cx="561373" cy="1800243"/>
          </a:xfrm>
          <a:prstGeom prst="rect">
            <a:avLst/>
          </a:prstGeom>
          <a:solidFill>
            <a:srgbClr val="C5E0B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DE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9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 1 - Architecture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Each target </a:t>
            </a:r>
            <a:r>
              <a:rPr lang="en-US" sz="2400" b="1" dirty="0"/>
              <a:t>must</a:t>
            </a:r>
            <a:r>
              <a:rPr lang="en-US" sz="2400" dirty="0"/>
              <a:t> describe an architecture model</a:t>
            </a:r>
          </a:p>
          <a:p>
            <a:pPr lvl="1"/>
            <a:r>
              <a:rPr lang="en-US" sz="2000" dirty="0"/>
              <a:t>Packets can be dropped, recirculated, or modified</a:t>
            </a:r>
          </a:p>
          <a:p>
            <a:r>
              <a:rPr lang="en-US" sz="2400" dirty="0"/>
              <a:t>Current architecture model is a C++ DSL</a:t>
            </a:r>
          </a:p>
          <a:p>
            <a:pPr lvl="1"/>
            <a:r>
              <a:rPr lang="en-US" sz="2000" dirty="0"/>
              <a:t>Converted into custom control flow (right)</a:t>
            </a:r>
          </a:p>
          <a:p>
            <a:pPr lvl="1"/>
            <a:r>
              <a:rPr lang="en-US" sz="2000" dirty="0"/>
              <a:t>We are planning to model this in P4 going forward</a:t>
            </a:r>
          </a:p>
          <a:p>
            <a:r>
              <a:rPr lang="en-US" sz="2400" dirty="0"/>
              <a:t>Reusable</a:t>
            </a:r>
          </a:p>
          <a:p>
            <a:pPr lvl="1"/>
            <a:r>
              <a:rPr lang="en-US" sz="2000" dirty="0"/>
              <a:t>Common code can be reused across targets</a:t>
            </a:r>
          </a:p>
          <a:p>
            <a:pPr lvl="1"/>
            <a:endParaRPr lang="en-US" dirty="0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4B285-9062-E3CC-459D-EE92DACAA0C1}"/>
              </a:ext>
            </a:extLst>
          </p:cNvPr>
          <p:cNvGrpSpPr/>
          <p:nvPr/>
        </p:nvGrpSpPr>
        <p:grpSpPr>
          <a:xfrm>
            <a:off x="8158618" y="1645199"/>
            <a:ext cx="3195182" cy="4128032"/>
            <a:chOff x="3785699" y="1560377"/>
            <a:chExt cx="3195182" cy="41280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45040B-05EC-A50C-DE64-D4F914F5B8FD}"/>
                </a:ext>
              </a:extLst>
            </p:cNvPr>
            <p:cNvSpPr/>
            <p:nvPr/>
          </p:nvSpPr>
          <p:spPr>
            <a:xfrm rot="5400000">
              <a:off x="5233323" y="1596039"/>
              <a:ext cx="223374" cy="1800243"/>
            </a:xfrm>
            <a:prstGeom prst="rect">
              <a:avLst/>
            </a:prstGeom>
            <a:solidFill>
              <a:srgbClr val="E7E6E6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Parser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F11CA3-CB96-A93B-5C44-E23E257C0870}"/>
                </a:ext>
              </a:extLst>
            </p:cNvPr>
            <p:cNvSpPr/>
            <p:nvPr/>
          </p:nvSpPr>
          <p:spPr>
            <a:xfrm rot="5400000">
              <a:off x="5233319" y="2525849"/>
              <a:ext cx="223374" cy="1800242"/>
            </a:xfrm>
            <a:prstGeom prst="rect">
              <a:avLst/>
            </a:prstGeom>
            <a:solidFill>
              <a:schemeClr val="bg2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Control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6CF9E5-06B3-C3B8-2695-29CEF7C9AC93}"/>
                </a:ext>
              </a:extLst>
            </p:cNvPr>
            <p:cNvSpPr/>
            <p:nvPr/>
          </p:nvSpPr>
          <p:spPr>
            <a:xfrm rot="5400000">
              <a:off x="5233319" y="3802746"/>
              <a:ext cx="223374" cy="1800242"/>
            </a:xfrm>
            <a:prstGeom prst="rect">
              <a:avLst/>
            </a:prstGeom>
            <a:solidFill>
              <a:schemeClr val="bg2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Deparser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3DEBE6-758C-9F3B-87F0-D6B9C1B8FA6A}"/>
                </a:ext>
              </a:extLst>
            </p:cNvPr>
            <p:cNvSpPr/>
            <p:nvPr/>
          </p:nvSpPr>
          <p:spPr>
            <a:xfrm rot="5400000">
              <a:off x="5219007" y="2925857"/>
              <a:ext cx="252000" cy="18002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$drop == true?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EFA995-7C5C-69E8-967D-F51CDDCB5CB6}"/>
                </a:ext>
              </a:extLst>
            </p:cNvPr>
            <p:cNvSpPr/>
            <p:nvPr/>
          </p:nvSpPr>
          <p:spPr>
            <a:xfrm rot="5400000">
              <a:off x="5219010" y="3337117"/>
              <a:ext cx="252000" cy="18002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$recirculate == true?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22C919-31D7-AC6D-99FC-A9281FDC5597}"/>
                </a:ext>
              </a:extLst>
            </p:cNvPr>
            <p:cNvSpPr/>
            <p:nvPr/>
          </p:nvSpPr>
          <p:spPr>
            <a:xfrm rot="5400000">
              <a:off x="5219007" y="2104294"/>
              <a:ext cx="252000" cy="1800244"/>
            </a:xfrm>
            <a:prstGeom prst="rect">
              <a:avLst/>
            </a:prstGeom>
            <a:solidFill>
              <a:srgbClr val="C5E0B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$</a:t>
              </a:r>
              <a:r>
                <a:rPr lang="en-US" sz="1350" dirty="0" err="1">
                  <a:latin typeface="Tw Cen MT" panose="020B0602020104020603" pitchFamily="34" charset="0"/>
                  <a:cs typeface="Calibri" panose="020F0502020204030204" pitchFamily="34" charset="0"/>
                </a:rPr>
                <a:t>parser_error</a:t>
              </a:r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 == true?</a:t>
              </a: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E40267A1-E4A8-7904-C2D6-BFDC62AC53DC}"/>
                </a:ext>
              </a:extLst>
            </p:cNvPr>
            <p:cNvCxnSpPr>
              <a:cxnSpLocks/>
              <a:stCxn id="9" idx="0"/>
              <a:endCxn id="5" idx="1"/>
            </p:cNvCxnSpPr>
            <p:nvPr/>
          </p:nvCxnSpPr>
          <p:spPr>
            <a:xfrm flipH="1" flipV="1">
              <a:off x="5345010" y="2384474"/>
              <a:ext cx="900123" cy="1852766"/>
            </a:xfrm>
            <a:prstGeom prst="bentConnector4">
              <a:avLst>
                <a:gd name="adj1" fmla="val -29468"/>
                <a:gd name="adj2" fmla="val 112778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C9B6E1-B6E2-22D0-F869-C7E6FC1AEF80}"/>
                </a:ext>
              </a:extLst>
            </p:cNvPr>
            <p:cNvSpPr/>
            <p:nvPr/>
          </p:nvSpPr>
          <p:spPr>
            <a:xfrm rot="5400000">
              <a:off x="5768222" y="4749249"/>
              <a:ext cx="488293" cy="10309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Emit packet</a:t>
              </a:r>
            </a:p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 at $port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D6709766-B7C9-4098-081C-61493473B6BD}"/>
                </a:ext>
              </a:extLst>
            </p:cNvPr>
            <p:cNvCxnSpPr>
              <a:cxnSpLocks/>
              <a:stCxn id="8" idx="2"/>
              <a:endCxn id="20" idx="2"/>
            </p:cNvCxnSpPr>
            <p:nvPr/>
          </p:nvCxnSpPr>
          <p:spPr>
            <a:xfrm rot="10800000" flipV="1">
              <a:off x="4220553" y="3825979"/>
              <a:ext cx="224332" cy="1438444"/>
            </a:xfrm>
            <a:prstGeom prst="bentConnector3">
              <a:avLst>
                <a:gd name="adj1" fmla="val 178783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15B29F94-8C66-B8A2-0888-D7D9099DEC5E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 rot="16200000" flipH="1">
              <a:off x="5575680" y="4583880"/>
              <a:ext cx="206014" cy="667362"/>
            </a:xfrm>
            <a:prstGeom prst="bentConnector5">
              <a:avLst>
                <a:gd name="adj1" fmla="val 44385"/>
                <a:gd name="adj2" fmla="val 40076"/>
                <a:gd name="adj3" fmla="val 44519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F88CC7-4B59-D5E0-5924-B4350DE3AC38}"/>
                </a:ext>
              </a:extLst>
            </p:cNvPr>
            <p:cNvCxnSpPr>
              <a:cxnSpLocks/>
              <a:stCxn id="5" idx="3"/>
              <a:endCxn id="10" idx="1"/>
            </p:cNvCxnSpPr>
            <p:nvPr/>
          </p:nvCxnSpPr>
          <p:spPr>
            <a:xfrm flipH="1">
              <a:off x="5345007" y="2607848"/>
              <a:ext cx="3" cy="2705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F948EEC-723E-C054-11BF-2C6AD7F842CA}"/>
                </a:ext>
              </a:extLst>
            </p:cNvPr>
            <p:cNvCxnSpPr>
              <a:cxnSpLocks/>
              <a:stCxn id="10" idx="3"/>
              <a:endCxn id="6" idx="1"/>
            </p:cNvCxnSpPr>
            <p:nvPr/>
          </p:nvCxnSpPr>
          <p:spPr>
            <a:xfrm flipH="1">
              <a:off x="5345006" y="3130416"/>
              <a:ext cx="1" cy="1838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4C70B93-4C67-2E47-FC65-ADF83ADC6EA9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5345006" y="3537657"/>
              <a:ext cx="1" cy="162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4A2C6AC-C506-803C-988B-AEE3525C3493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5345007" y="3951979"/>
              <a:ext cx="3" cy="1592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62FE6BE-C261-EE20-934D-C5D4A5AA40F9}"/>
                </a:ext>
              </a:extLst>
            </p:cNvPr>
            <p:cNvCxnSpPr>
              <a:cxnSpLocks/>
              <a:stCxn id="9" idx="3"/>
              <a:endCxn id="7" idx="1"/>
            </p:cNvCxnSpPr>
            <p:nvPr/>
          </p:nvCxnSpPr>
          <p:spPr>
            <a:xfrm flipH="1">
              <a:off x="5345006" y="4363240"/>
              <a:ext cx="4" cy="227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EF73B3-A64E-CB96-B824-6F45EB143131}"/>
                </a:ext>
              </a:extLst>
            </p:cNvPr>
            <p:cNvSpPr/>
            <p:nvPr/>
          </p:nvSpPr>
          <p:spPr>
            <a:xfrm rot="5400000">
              <a:off x="4491872" y="4748957"/>
              <a:ext cx="488293" cy="10309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Drop</a:t>
              </a:r>
            </a:p>
            <a:p>
              <a:pPr algn="ctr"/>
              <a:r>
                <a:rPr lang="en-US" sz="1350" dirty="0">
                  <a:latin typeface="Tw Cen MT" panose="020B0602020104020603" pitchFamily="34" charset="0"/>
                  <a:cs typeface="Calibri" panose="020F0502020204030204" pitchFamily="34" charset="0"/>
                </a:rPr>
                <a:t>packet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D6B1544A-0D32-BA04-AC6E-B301CA53C78E}"/>
                </a:ext>
              </a:extLst>
            </p:cNvPr>
            <p:cNvCxnSpPr>
              <a:cxnSpLocks/>
              <a:stCxn id="10" idx="2"/>
              <a:endCxn id="20" idx="2"/>
            </p:cNvCxnSpPr>
            <p:nvPr/>
          </p:nvCxnSpPr>
          <p:spPr>
            <a:xfrm rot="10800000" flipV="1">
              <a:off x="4220553" y="3004415"/>
              <a:ext cx="224332" cy="2260007"/>
            </a:xfrm>
            <a:prstGeom prst="bentConnector3">
              <a:avLst>
                <a:gd name="adj1" fmla="val 180368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70D50C-958E-EC51-9A70-05B79D95712F}"/>
                </a:ext>
              </a:extLst>
            </p:cNvPr>
            <p:cNvSpPr/>
            <p:nvPr/>
          </p:nvSpPr>
          <p:spPr>
            <a:xfrm>
              <a:off x="3785699" y="2011878"/>
              <a:ext cx="3195182" cy="3676531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0A5907-F794-36A4-ACF8-FEB9D1C1B49E}"/>
                </a:ext>
              </a:extLst>
            </p:cNvPr>
            <p:cNvSpPr txBox="1"/>
            <p:nvPr/>
          </p:nvSpPr>
          <p:spPr>
            <a:xfrm>
              <a:off x="3919196" y="1560377"/>
              <a:ext cx="29281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w Cen MT" panose="020B0602020104020603" pitchFamily="34" charset="0"/>
                  <a:cs typeface="Calibri" panose="020F0502020204030204" pitchFamily="34" charset="0"/>
                </a:rPr>
                <a:t>Architecture description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9DBA4FF-6FA7-57CF-422B-19C0A18A0497}"/>
              </a:ext>
            </a:extLst>
          </p:cNvPr>
          <p:cNvSpPr txBox="1"/>
          <p:nvPr/>
        </p:nvSpPr>
        <p:spPr>
          <a:xfrm>
            <a:off x="594743" y="5968602"/>
            <a:ext cx="8514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Tw Cen MT" panose="020B0602020104020603" pitchFamily="34" charset="0"/>
              </a:rPr>
              <a:t>Technical detail: </a:t>
            </a:r>
            <a:r>
              <a:rPr lang="en-US" sz="2400" dirty="0">
                <a:latin typeface="Tw Cen MT" panose="020B0602020104020603" pitchFamily="34" charset="0"/>
              </a:rPr>
              <a:t>We use continuations to implement this model</a:t>
            </a:r>
          </a:p>
        </p:txBody>
      </p:sp>
    </p:spTree>
    <p:extLst>
      <p:ext uri="{BB962C8B-B14F-4D97-AF65-F5344CB8AC3E}">
        <p14:creationId xmlns:p14="http://schemas.microsoft.com/office/powerpoint/2010/main" val="83714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 2 - Avoiding Unreliable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Some program state is undefined or random</a:t>
            </a:r>
          </a:p>
          <a:p>
            <a:pPr lvl="1"/>
            <a:r>
              <a:rPr lang="en-US" sz="2000" dirty="0"/>
              <a:t>We have </a:t>
            </a:r>
            <a:r>
              <a:rPr lang="en-US" sz="2000" b="1" dirty="0"/>
              <a:t>no</a:t>
            </a:r>
            <a:r>
              <a:rPr lang="en-US" sz="2000" dirty="0"/>
              <a:t> control over this state, and we can </a:t>
            </a:r>
            <a:r>
              <a:rPr lang="en-US" sz="2000" b="1" dirty="0"/>
              <a:t>not</a:t>
            </a:r>
            <a:r>
              <a:rPr lang="en-US" sz="2000" dirty="0"/>
              <a:t> know the generated output</a:t>
            </a:r>
          </a:p>
          <a:p>
            <a:pPr lvl="1"/>
            <a:r>
              <a:rPr lang="en-US" sz="2000" dirty="0"/>
              <a:t>What to do when a table reads on an uninitialized key field? How can we know we match?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Calibri"/>
                <a:cs typeface="Calibri"/>
              </a:rPr>
              <a:t>Not all target functions (externs) can be modelled using first-order logic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Expressing </a:t>
            </a:r>
            <a:r>
              <a:rPr lang="en-US" sz="2000" b="1" dirty="0">
                <a:ea typeface="Calibri"/>
                <a:cs typeface="Calibri"/>
              </a:rPr>
              <a:t>hash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b="1" dirty="0">
                <a:ea typeface="Calibri"/>
                <a:cs typeface="Calibri"/>
              </a:rPr>
              <a:t>functions</a:t>
            </a:r>
            <a:r>
              <a:rPr lang="en-US" sz="2000" dirty="0">
                <a:ea typeface="Calibri"/>
                <a:cs typeface="Calibri"/>
              </a:rPr>
              <a:t> is difficult and solving them can be very slow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But we still </a:t>
            </a:r>
            <a:r>
              <a:rPr lang="en-US" sz="2000" b="1" dirty="0">
                <a:ea typeface="Calibri"/>
                <a:cs typeface="Calibri"/>
              </a:rPr>
              <a:t>need</a:t>
            </a:r>
            <a:r>
              <a:rPr lang="en-US" sz="2000" dirty="0">
                <a:ea typeface="Calibri"/>
                <a:cs typeface="Calibri"/>
              </a:rPr>
              <a:t> a concrete mapping to avoid producing unreliable tests 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00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 2.1 - Taint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Mark state affected by unreliable program segments tainted</a:t>
            </a:r>
          </a:p>
          <a:p>
            <a:pPr lvl="1"/>
            <a:r>
              <a:rPr lang="en-US" sz="2000" dirty="0"/>
              <a:t>E.g.: An assignment that reads from an uninitialized variable will taint the destination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Resolve tainted reads as needed:</a:t>
            </a:r>
          </a:p>
          <a:p>
            <a:pPr lvl="1"/>
            <a:r>
              <a:rPr lang="en-US" sz="2000" dirty="0"/>
              <a:t>Either further propagate taint or resolve taint directly at the program node</a:t>
            </a:r>
          </a:p>
          <a:p>
            <a:pPr lvl="1"/>
            <a:r>
              <a:rPr lang="en-US" sz="2000" dirty="0"/>
              <a:t>E.g.: An if statement with a tainted condition could execute either branch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When generating a test…</a:t>
            </a:r>
          </a:p>
          <a:p>
            <a:pPr lvl="1"/>
            <a:r>
              <a:rPr lang="en-US" sz="2000" dirty="0"/>
              <a:t>Use “don’t care” settings for unreliable outputs (e.g., tainted segments of the output packet)</a:t>
            </a:r>
          </a:p>
          <a:p>
            <a:pPr lvl="1"/>
            <a:r>
              <a:rPr lang="en-US" sz="2000" dirty="0"/>
              <a:t>Discard the test wherever we have no choice (e.g., tainted output ports)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 2.2 - Concolic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We could mark complicated externs tainted, but this will cause taint explosion</a:t>
            </a:r>
          </a:p>
          <a:p>
            <a:r>
              <a:rPr lang="en-US" sz="2400" dirty="0"/>
              <a:t>Use </a:t>
            </a:r>
            <a:r>
              <a:rPr lang="en-US" sz="2400" b="1" dirty="0"/>
              <a:t>concolic execution </a:t>
            </a:r>
            <a:r>
              <a:rPr lang="en-US" sz="2400" dirty="0"/>
              <a:t>instead</a:t>
            </a:r>
          </a:p>
          <a:p>
            <a:pPr marL="0" indent="0">
              <a:buNone/>
            </a:pPr>
            <a:r>
              <a:rPr lang="en-US" sz="2400" b="1" dirty="0"/>
              <a:t>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Pick a set of random inputs for the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function output using these inputs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Encode these inputs and outputs as constraints for the SMT solver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Check whether the solver can find a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Yes?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No? Try again or abandon this particular branch.  </a:t>
            </a:r>
          </a:p>
          <a:p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40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2618D-A222-626E-849B-3310C62C0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476" y="429217"/>
            <a:ext cx="3617047" cy="825362"/>
          </a:xfrm>
        </p:spPr>
        <p:txBody>
          <a:bodyPr>
            <a:noAutofit/>
          </a:bodyPr>
          <a:lstStyle/>
          <a:p>
            <a:r>
              <a:rPr lang="en-US" sz="4400" dirty="0"/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225335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p4testgen: PINS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Ran p4testgen on a P4 model of a fixed-function switch</a:t>
            </a:r>
          </a:p>
          <a:p>
            <a:pPr lvl="1"/>
            <a:r>
              <a:rPr lang="en-US" sz="2000" dirty="0"/>
              <a:t>Part of the </a:t>
            </a:r>
            <a:r>
              <a:rPr lang="en-US" sz="2000" dirty="0">
                <a:hlinkClick r:id="rId3"/>
              </a:rPr>
              <a:t>P4 Integrated Networking Stack (PINS)</a:t>
            </a:r>
            <a:endParaRPr lang="en-US" sz="2000" dirty="0"/>
          </a:p>
          <a:p>
            <a:r>
              <a:rPr lang="en-US" sz="2400" dirty="0"/>
              <a:t>We cover all </a:t>
            </a:r>
            <a:r>
              <a:rPr lang="en-US" sz="2400" b="1" dirty="0"/>
              <a:t>reachable</a:t>
            </a:r>
            <a:r>
              <a:rPr lang="en-US" sz="2400" dirty="0"/>
              <a:t> statements in the program </a:t>
            </a:r>
          </a:p>
          <a:p>
            <a:pPr lvl="1"/>
            <a:r>
              <a:rPr lang="en-US" dirty="0"/>
              <a:t>Many branches are hidden within extern execution (e.g., extract)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2400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B0E43-C7EA-D98D-E99E-80794C1A453D}"/>
              </a:ext>
            </a:extLst>
          </p:cNvPr>
          <p:cNvSpPr txBox="1"/>
          <p:nvPr/>
        </p:nvSpPr>
        <p:spPr>
          <a:xfrm>
            <a:off x="1452581" y="3657600"/>
            <a:ext cx="344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Coverage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DEA73-C6B6-25FA-A9B6-0FFD248878D9}"/>
              </a:ext>
            </a:extLst>
          </p:cNvPr>
          <p:cNvSpPr txBox="1"/>
          <p:nvPr/>
        </p:nvSpPr>
        <p:spPr>
          <a:xfrm>
            <a:off x="5675637" y="3657600"/>
            <a:ext cx="489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Test case generation per minute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8F6ABA09-B589-4132-A98F-24901DCDC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237" y="4023360"/>
            <a:ext cx="3719919" cy="2739976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C6FC08E0-07E7-401D-9C3D-A21B87390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886" y="4023360"/>
            <a:ext cx="3995903" cy="26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p4testgen: Technical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p4testgen is written as a back end for P4C – the P4 reference compiler</a:t>
            </a:r>
          </a:p>
          <a:p>
            <a:pPr lvl="1"/>
            <a:r>
              <a:rPr lang="en-US" sz="2000" dirty="0"/>
              <a:t>Uses P4C’s visitor framework to implement the interpreter</a:t>
            </a:r>
          </a:p>
          <a:p>
            <a:pPr lvl="1"/>
            <a:r>
              <a:rPr lang="en-US" sz="2000" dirty="0"/>
              <a:t>p4testgen benefits from improvements to P4C</a:t>
            </a:r>
          </a:p>
          <a:p>
            <a:endParaRPr lang="en-US" sz="2400" dirty="0"/>
          </a:p>
          <a:p>
            <a:r>
              <a:rPr lang="en-US" sz="2400" dirty="0"/>
              <a:t>p4testgen currently supports test generation for the Tofino and BMv2 targets</a:t>
            </a:r>
          </a:p>
          <a:p>
            <a:pPr lvl="1"/>
            <a:r>
              <a:rPr lang="en-US" sz="2000" dirty="0"/>
              <a:t>Goal is to implement the full device specification for single packet tests</a:t>
            </a:r>
          </a:p>
          <a:p>
            <a:pPr lvl="1"/>
            <a:r>
              <a:rPr lang="en-US" sz="2000" dirty="0"/>
              <a:t>Also includes end-to-end testing scripts</a:t>
            </a:r>
          </a:p>
          <a:p>
            <a:endParaRPr lang="en-US" sz="2400" dirty="0"/>
          </a:p>
          <a:p>
            <a:r>
              <a:rPr lang="en-US" sz="2400" dirty="0"/>
              <a:t>p4testgen supports the packet/simple test framework (PTF/STF)</a:t>
            </a:r>
          </a:p>
          <a:p>
            <a:pPr lvl="1"/>
            <a:r>
              <a:rPr lang="en-US" sz="2000" dirty="0"/>
              <a:t>Other test frameworks can easily be added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01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5478AF-B52D-AE84-186B-E9393068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463" y="4546694"/>
            <a:ext cx="3011993" cy="617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We Test Network Hardware?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7" name="Elbow Connector 30">
            <a:extLst>
              <a:ext uri="{FF2B5EF4-FFF2-40B4-BE49-F238E27FC236}">
                <a16:creationId xmlns:a16="http://schemas.microsoft.com/office/drawing/2014/main" id="{5F9525B2-D0A5-44DD-999B-34D0FB8A5E86}"/>
              </a:ext>
            </a:extLst>
          </p:cNvPr>
          <p:cNvCxnSpPr>
            <a:cxnSpLocks/>
            <a:stCxn id="101" idx="2"/>
            <a:endCxn id="74" idx="0"/>
          </p:cNvCxnSpPr>
          <p:nvPr/>
        </p:nvCxnSpPr>
        <p:spPr>
          <a:xfrm rot="16200000" flipH="1">
            <a:off x="5226336" y="3410875"/>
            <a:ext cx="591580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4">
            <a:extLst>
              <a:ext uri="{FF2B5EF4-FFF2-40B4-BE49-F238E27FC236}">
                <a16:creationId xmlns:a16="http://schemas.microsoft.com/office/drawing/2014/main" id="{52F6F5FC-C480-4AEE-94CB-886140CECB40}"/>
              </a:ext>
            </a:extLst>
          </p:cNvPr>
          <p:cNvCxnSpPr>
            <a:cxnSpLocks/>
            <a:stCxn id="101" idx="1"/>
            <a:endCxn id="40" idx="0"/>
          </p:cNvCxnSpPr>
          <p:nvPr/>
        </p:nvCxnSpPr>
        <p:spPr>
          <a:xfrm rot="10800000" flipV="1">
            <a:off x="3231275" y="2703626"/>
            <a:ext cx="1947969" cy="176647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43">
            <a:extLst>
              <a:ext uri="{FF2B5EF4-FFF2-40B4-BE49-F238E27FC236}">
                <a16:creationId xmlns:a16="http://schemas.microsoft.com/office/drawing/2014/main" id="{EF4EDAD5-794F-43A8-9C3D-4384CD134BA1}"/>
              </a:ext>
            </a:extLst>
          </p:cNvPr>
          <p:cNvCxnSpPr>
            <a:cxnSpLocks/>
            <a:stCxn id="101" idx="3"/>
            <a:endCxn id="60" idx="0"/>
          </p:cNvCxnSpPr>
          <p:nvPr/>
        </p:nvCxnSpPr>
        <p:spPr>
          <a:xfrm>
            <a:off x="5865009" y="2703626"/>
            <a:ext cx="1215704" cy="121883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381148D-5C74-41E0-A59E-E97FA02CD6D9}"/>
              </a:ext>
            </a:extLst>
          </p:cNvPr>
          <p:cNvSpPr/>
          <p:nvPr/>
        </p:nvSpPr>
        <p:spPr>
          <a:xfrm>
            <a:off x="7463598" y="3866759"/>
            <a:ext cx="423812" cy="1704558"/>
          </a:xfrm>
          <a:prstGeom prst="rightBrace">
            <a:avLst>
              <a:gd name="adj1" fmla="val 4341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4859FA-0DD4-4639-8173-2BAB929DBD73}"/>
              </a:ext>
            </a:extLst>
          </p:cNvPr>
          <p:cNvSpPr txBox="1"/>
          <p:nvPr/>
        </p:nvSpPr>
        <p:spPr>
          <a:xfrm>
            <a:off x="4736229" y="1493285"/>
            <a:ext cx="1497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Test </a:t>
            </a:r>
          </a:p>
          <a:p>
            <a:pPr algn="ctr"/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F181C8-7A44-4E42-81A2-288EE075316C}"/>
              </a:ext>
            </a:extLst>
          </p:cNvPr>
          <p:cNvSpPr txBox="1"/>
          <p:nvPr/>
        </p:nvSpPr>
        <p:spPr>
          <a:xfrm>
            <a:off x="4605428" y="5398168"/>
            <a:ext cx="1511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w Cen MT" panose="020B0602020104020603" pitchFamily="34" charset="0"/>
                <a:cs typeface="Calibri" panose="020F0502020204030204" pitchFamily="34" charset="0"/>
              </a:rPr>
              <a:t>Network Device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B4E5EB6-4DA3-4088-B373-CB7A002DC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12" y="4470096"/>
            <a:ext cx="802324" cy="80232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634D1A7-1DF9-43A9-8947-89DB5DD8C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13" y="4972802"/>
            <a:ext cx="559709" cy="55970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3" name="Picture 166">
            <a:extLst>
              <a:ext uri="{FF2B5EF4-FFF2-40B4-BE49-F238E27FC236}">
                <a16:creationId xmlns:a16="http://schemas.microsoft.com/office/drawing/2014/main" id="{719E13FA-6F2E-4FAA-A22D-A6B8ACF09F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98" y="3240297"/>
            <a:ext cx="696437" cy="696437"/>
          </a:xfrm>
          <a:prstGeom prst="rect">
            <a:avLst/>
          </a:prstGeom>
        </p:spPr>
      </p:pic>
      <p:sp>
        <p:nvSpPr>
          <p:cNvPr id="54" name="TextBox 168">
            <a:extLst>
              <a:ext uri="{FF2B5EF4-FFF2-40B4-BE49-F238E27FC236}">
                <a16:creationId xmlns:a16="http://schemas.microsoft.com/office/drawing/2014/main" id="{18FBD2C9-CB06-428D-9273-9B86FD97CA4F}"/>
              </a:ext>
            </a:extLst>
          </p:cNvPr>
          <p:cNvSpPr txBox="1"/>
          <p:nvPr/>
        </p:nvSpPr>
        <p:spPr>
          <a:xfrm>
            <a:off x="8947431" y="3439714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OK</a:t>
            </a:r>
          </a:p>
        </p:txBody>
      </p:sp>
      <p:pic>
        <p:nvPicPr>
          <p:cNvPr id="55" name="Picture 169">
            <a:extLst>
              <a:ext uri="{FF2B5EF4-FFF2-40B4-BE49-F238E27FC236}">
                <a16:creationId xmlns:a16="http://schemas.microsoft.com/office/drawing/2014/main" id="{73B4E0E9-7822-4A68-9504-605E6EF3C52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96" y="5611717"/>
            <a:ext cx="669638" cy="660710"/>
          </a:xfrm>
          <a:prstGeom prst="rect">
            <a:avLst/>
          </a:prstGeom>
        </p:spPr>
      </p:pic>
      <p:sp>
        <p:nvSpPr>
          <p:cNvPr id="56" name="TextBox 170">
            <a:extLst>
              <a:ext uri="{FF2B5EF4-FFF2-40B4-BE49-F238E27FC236}">
                <a16:creationId xmlns:a16="http://schemas.microsoft.com/office/drawing/2014/main" id="{86675CE7-A68E-4031-B720-4546ADF7764C}"/>
              </a:ext>
            </a:extLst>
          </p:cNvPr>
          <p:cNvSpPr txBox="1"/>
          <p:nvPr/>
        </p:nvSpPr>
        <p:spPr>
          <a:xfrm>
            <a:off x="7919635" y="4538791"/>
            <a:ext cx="123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Correct?</a:t>
            </a:r>
            <a:endParaRPr lang="en-DE" sz="200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6">
            <a:extLst>
              <a:ext uri="{FF2B5EF4-FFF2-40B4-BE49-F238E27FC236}">
                <a16:creationId xmlns:a16="http://schemas.microsoft.com/office/drawing/2014/main" id="{3360F7E5-F2B5-4632-98EA-AED32D0AB80B}"/>
              </a:ext>
            </a:extLst>
          </p:cNvPr>
          <p:cNvSpPr txBox="1"/>
          <p:nvPr/>
        </p:nvSpPr>
        <p:spPr>
          <a:xfrm>
            <a:off x="8600442" y="5765672"/>
            <a:ext cx="124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Bug</a:t>
            </a:r>
            <a:endParaRPr lang="en-DE" sz="1600" dirty="0">
              <a:solidFill>
                <a:srgbClr val="FF000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58" name="Arrow: Up 7">
            <a:extLst>
              <a:ext uri="{FF2B5EF4-FFF2-40B4-BE49-F238E27FC236}">
                <a16:creationId xmlns:a16="http://schemas.microsoft.com/office/drawing/2014/main" id="{3583B0E9-9993-4075-8089-B72A070907C8}"/>
              </a:ext>
            </a:extLst>
          </p:cNvPr>
          <p:cNvSpPr/>
          <p:nvPr/>
        </p:nvSpPr>
        <p:spPr>
          <a:xfrm>
            <a:off x="8244386" y="4073185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59" name="Arrow: Up 8">
            <a:extLst>
              <a:ext uri="{FF2B5EF4-FFF2-40B4-BE49-F238E27FC236}">
                <a16:creationId xmlns:a16="http://schemas.microsoft.com/office/drawing/2014/main" id="{2DE17F2A-E460-4175-BAE3-1D369B596C07}"/>
              </a:ext>
            </a:extLst>
          </p:cNvPr>
          <p:cNvSpPr/>
          <p:nvPr/>
        </p:nvSpPr>
        <p:spPr>
          <a:xfrm rot="10800000">
            <a:off x="8244386" y="5085687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6D32894-D3F4-4204-B369-39DB27D4E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35" y="3922457"/>
            <a:ext cx="616555" cy="6165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BC67104-EF42-4692-981B-0B70F2ED8A7C}"/>
              </a:ext>
            </a:extLst>
          </p:cNvPr>
          <p:cNvSpPr txBox="1"/>
          <p:nvPr/>
        </p:nvSpPr>
        <p:spPr>
          <a:xfrm>
            <a:off x="2830112" y="5434241"/>
            <a:ext cx="78401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Tw Cen MT" panose="020B0602020104020603" pitchFamily="34" charset="0"/>
                <a:cs typeface="Calibri" panose="020F0502020204030204" pitchFamily="34" charset="0"/>
              </a:rPr>
              <a:t>Packet input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DCF5BB7-13D9-424B-8BC8-1142A073C83B}"/>
              </a:ext>
            </a:extLst>
          </p:cNvPr>
          <p:cNvSpPr txBox="1"/>
          <p:nvPr/>
        </p:nvSpPr>
        <p:spPr>
          <a:xfrm>
            <a:off x="6689261" y="5531971"/>
            <a:ext cx="78401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Tw Cen MT" panose="020B0602020104020603" pitchFamily="34" charset="0"/>
                <a:cs typeface="Calibri" panose="020F0502020204030204" pitchFamily="34" charset="0"/>
              </a:rPr>
              <a:t>Packet output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995A8B-F0C3-4B89-88B9-9028D82BF029}"/>
              </a:ext>
            </a:extLst>
          </p:cNvPr>
          <p:cNvSpPr txBox="1"/>
          <p:nvPr/>
        </p:nvSpPr>
        <p:spPr>
          <a:xfrm>
            <a:off x="6593665" y="3198835"/>
            <a:ext cx="919048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Tw Cen MT" panose="020B0602020104020603" pitchFamily="34" charset="0"/>
                <a:cs typeface="Calibri" panose="020F0502020204030204" pitchFamily="34" charset="0"/>
              </a:rPr>
              <a:t>Expected output</a:t>
            </a:r>
          </a:p>
        </p:txBody>
      </p:sp>
      <p:pic>
        <p:nvPicPr>
          <p:cNvPr id="101" name="Picture 59">
            <a:extLst>
              <a:ext uri="{FF2B5EF4-FFF2-40B4-BE49-F238E27FC236}">
                <a16:creationId xmlns:a16="http://schemas.microsoft.com/office/drawing/2014/main" id="{005BCEFF-B697-4246-819E-0A77CF8FA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243" y="2292166"/>
            <a:ext cx="685766" cy="8229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38D555C-0D12-C6C5-75E5-160454A4EB57}"/>
              </a:ext>
            </a:extLst>
          </p:cNvPr>
          <p:cNvSpPr/>
          <p:nvPr/>
        </p:nvSpPr>
        <p:spPr>
          <a:xfrm>
            <a:off x="4646619" y="3706666"/>
            <a:ext cx="1751016" cy="769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dirty="0">
                <a:latin typeface="Tw Cen MT" panose="020B0602020104020603" pitchFamily="34" charset="0"/>
                <a:cs typeface="Calibri" panose="020F0502020204030204" pitchFamily="34" charset="0"/>
              </a:rPr>
              <a:t>Control plane configuration</a:t>
            </a:r>
          </a:p>
        </p:txBody>
      </p:sp>
      <p:sp>
        <p:nvSpPr>
          <p:cNvPr id="68" name="Shape 2244">
            <a:extLst>
              <a:ext uri="{FF2B5EF4-FFF2-40B4-BE49-F238E27FC236}">
                <a16:creationId xmlns:a16="http://schemas.microsoft.com/office/drawing/2014/main" id="{2DAAAEE4-96A0-473D-A2CE-A94E2C91AF92}"/>
              </a:ext>
            </a:extLst>
          </p:cNvPr>
          <p:cNvSpPr/>
          <p:nvPr/>
        </p:nvSpPr>
        <p:spPr>
          <a:xfrm>
            <a:off x="4686696" y="4271963"/>
            <a:ext cx="247254" cy="442752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dirty="0">
              <a:solidFill>
                <a:srgbClr val="FFFFFF"/>
              </a:solidFill>
              <a:latin typeface="Tw Cen MT" panose="020B0602020104020603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8" name="Right Arrow 17">
            <a:extLst>
              <a:ext uri="{FF2B5EF4-FFF2-40B4-BE49-F238E27FC236}">
                <a16:creationId xmlns:a16="http://schemas.microsoft.com/office/drawing/2014/main" id="{042907FF-0BA9-6B77-DA36-3DEC3C0302CF}"/>
              </a:ext>
            </a:extLst>
          </p:cNvPr>
          <p:cNvSpPr/>
          <p:nvPr/>
        </p:nvSpPr>
        <p:spPr>
          <a:xfrm>
            <a:off x="6288281" y="4966720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89" name="Right Arrow 17">
            <a:extLst>
              <a:ext uri="{FF2B5EF4-FFF2-40B4-BE49-F238E27FC236}">
                <a16:creationId xmlns:a16="http://schemas.microsoft.com/office/drawing/2014/main" id="{AECD495C-B263-CBAB-E013-5A690638D775}"/>
              </a:ext>
            </a:extLst>
          </p:cNvPr>
          <p:cNvSpPr/>
          <p:nvPr/>
        </p:nvSpPr>
        <p:spPr>
          <a:xfrm>
            <a:off x="5573260" y="4969583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90" name="Right Arrow 17">
            <a:extLst>
              <a:ext uri="{FF2B5EF4-FFF2-40B4-BE49-F238E27FC236}">
                <a16:creationId xmlns:a16="http://schemas.microsoft.com/office/drawing/2014/main" id="{470342C5-A185-B23D-1345-0FE4D76B35F2}"/>
              </a:ext>
            </a:extLst>
          </p:cNvPr>
          <p:cNvSpPr/>
          <p:nvPr/>
        </p:nvSpPr>
        <p:spPr>
          <a:xfrm>
            <a:off x="4825686" y="4969583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91" name="Right Arrow 17">
            <a:extLst>
              <a:ext uri="{FF2B5EF4-FFF2-40B4-BE49-F238E27FC236}">
                <a16:creationId xmlns:a16="http://schemas.microsoft.com/office/drawing/2014/main" id="{25342098-6D2E-84D1-66C3-2CB72AB0DBB9}"/>
              </a:ext>
            </a:extLst>
          </p:cNvPr>
          <p:cNvSpPr/>
          <p:nvPr/>
        </p:nvSpPr>
        <p:spPr>
          <a:xfrm>
            <a:off x="4076481" y="4966419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71" name="Shape 2244">
            <a:extLst>
              <a:ext uri="{FF2B5EF4-FFF2-40B4-BE49-F238E27FC236}">
                <a16:creationId xmlns:a16="http://schemas.microsoft.com/office/drawing/2014/main" id="{268362C8-9C5B-0E23-E406-BFEA64C25822}"/>
              </a:ext>
            </a:extLst>
          </p:cNvPr>
          <p:cNvSpPr/>
          <p:nvPr/>
        </p:nvSpPr>
        <p:spPr>
          <a:xfrm>
            <a:off x="5412066" y="4271963"/>
            <a:ext cx="247254" cy="442752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dirty="0">
              <a:solidFill>
                <a:srgbClr val="FFFFFF"/>
              </a:solidFill>
              <a:latin typeface="Tw Cen MT" panose="020B0602020104020603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5" name="Shape 2244">
            <a:extLst>
              <a:ext uri="{FF2B5EF4-FFF2-40B4-BE49-F238E27FC236}">
                <a16:creationId xmlns:a16="http://schemas.microsoft.com/office/drawing/2014/main" id="{39079184-5674-8723-E303-340464A8C8EA}"/>
              </a:ext>
            </a:extLst>
          </p:cNvPr>
          <p:cNvSpPr/>
          <p:nvPr/>
        </p:nvSpPr>
        <p:spPr>
          <a:xfrm>
            <a:off x="6095510" y="4244379"/>
            <a:ext cx="247254" cy="442752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dirty="0">
              <a:solidFill>
                <a:srgbClr val="FFFFFF"/>
              </a:solidFill>
              <a:latin typeface="Tw Cen MT" panose="020B0602020104020603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54" grpId="0"/>
      <p:bldP spid="56" grpId="0"/>
      <p:bldP spid="57" grpId="0"/>
      <p:bldP spid="58" grpId="0" animBg="1"/>
      <p:bldP spid="59" grpId="0" animBg="1"/>
      <p:bldP spid="80" grpId="0"/>
      <p:bldP spid="94" grpId="0"/>
      <p:bldP spid="95" grpId="0" animBg="1"/>
      <p:bldP spid="74" grpId="0" animBg="1"/>
      <p:bldP spid="68" grpId="0" animBg="1"/>
      <p:bldP spid="88" grpId="0" animBg="1"/>
      <p:bldP spid="89" grpId="0" animBg="1"/>
      <p:bldP spid="90" grpId="0" animBg="1"/>
      <p:bldP spid="91" grpId="0" animBg="1"/>
      <p:bldP spid="71" grpId="0" animBg="1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p4testgen: Limitations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11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We only generate </a:t>
            </a:r>
            <a:r>
              <a:rPr lang="en-US" sz="2400" b="1" dirty="0"/>
              <a:t>single packet tests</a:t>
            </a:r>
          </a:p>
          <a:p>
            <a:pPr lvl="1"/>
            <a:r>
              <a:rPr lang="en-US" sz="2000" dirty="0"/>
              <a:t>No load testing</a:t>
            </a:r>
          </a:p>
          <a:p>
            <a:pPr lvl="1"/>
            <a:r>
              <a:rPr lang="en-US" sz="2000" dirty="0"/>
              <a:t>Can not check for race conditions or timing issues</a:t>
            </a:r>
          </a:p>
          <a:p>
            <a:pPr lvl="1"/>
            <a:r>
              <a:rPr lang="en-US" sz="2000" dirty="0"/>
              <a:t>Can not check for runtime issues with shared register state or memory writes</a:t>
            </a:r>
          </a:p>
          <a:p>
            <a:r>
              <a:rPr lang="en-US" sz="2400" b="1" dirty="0"/>
              <a:t>No control </a:t>
            </a:r>
            <a:r>
              <a:rPr lang="en-US" sz="2400" dirty="0"/>
              <a:t>over metadata or state</a:t>
            </a:r>
          </a:p>
          <a:p>
            <a:pPr lvl="1"/>
            <a:r>
              <a:rPr lang="en-US" sz="2000" dirty="0"/>
              <a:t>This is purely an implementation problem. HW target may not support this</a:t>
            </a:r>
          </a:p>
          <a:p>
            <a:r>
              <a:rPr lang="en-US" sz="2400" dirty="0"/>
              <a:t>No silver bullet</a:t>
            </a:r>
          </a:p>
          <a:p>
            <a:pPr lvl="1"/>
            <a:r>
              <a:rPr lang="en-US" sz="2000" dirty="0"/>
              <a:t>Target developers still need to spend time to implement the </a:t>
            </a:r>
            <a:r>
              <a:rPr lang="en-US" sz="2000" b="1" dirty="0"/>
              <a:t>device specification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Can (Or Should) Use p4testgen?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77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Compiler developers can use p4testgen to…</a:t>
            </a:r>
          </a:p>
          <a:p>
            <a:pPr lvl="1"/>
            <a:r>
              <a:rPr lang="en-US" sz="2000" dirty="0"/>
              <a:t>…prototype new back ends</a:t>
            </a:r>
          </a:p>
          <a:p>
            <a:endParaRPr lang="en-US" sz="2400" b="1" dirty="0"/>
          </a:p>
          <a:p>
            <a:r>
              <a:rPr lang="en-US" sz="2400" b="1" dirty="0"/>
              <a:t>Device manufacturers can use p4testgen to…</a:t>
            </a:r>
          </a:p>
          <a:p>
            <a:pPr lvl="1"/>
            <a:r>
              <a:rPr lang="en-US" sz="2000" dirty="0"/>
              <a:t>…specify the desired behavior of the target device and validate execution</a:t>
            </a:r>
          </a:p>
          <a:p>
            <a:endParaRPr lang="en-US" sz="2400" b="1" dirty="0"/>
          </a:p>
          <a:p>
            <a:r>
              <a:rPr lang="en-US" sz="2400" b="1" dirty="0"/>
              <a:t>Resellers/vendors can use p4testgen to…</a:t>
            </a:r>
          </a:p>
          <a:p>
            <a:pPr lvl="1"/>
            <a:r>
              <a:rPr lang="en-US" sz="2000" dirty="0"/>
              <a:t>…certify they are compliant with the manufacturer and P4 specification</a:t>
            </a:r>
          </a:p>
          <a:p>
            <a:endParaRPr lang="en-US" sz="2400" b="1" dirty="0"/>
          </a:p>
          <a:p>
            <a:r>
              <a:rPr lang="en-US" sz="2400" b="1" dirty="0"/>
              <a:t>Device users can use p4testgen to…</a:t>
            </a:r>
          </a:p>
          <a:p>
            <a:pPr lvl="1"/>
            <a:r>
              <a:rPr lang="en-US" sz="2000" dirty="0"/>
              <a:t>…automatically generate validation tests for their P4 programs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32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775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Intel technologies may require enabled hardware, software or service activation.</a:t>
            </a:r>
            <a:endParaRPr lang="en-US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product or component can be absolutely secure. </a:t>
            </a:r>
            <a:endParaRPr lang="en-US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Your costs and results may vary. </a:t>
            </a:r>
            <a:endParaRPr lang="en-US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© Intel Corporation. Intel, the Intel logo, and other Intel marks are trademarks of Intel Corporation or its subsidiaries. Other names and brands may be claimed as the property of others.</a:t>
            </a:r>
            <a:endParaRPr lang="en-US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5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D5A9-8F2C-8FCD-81E8-B929CD184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A0D6D-9062-E545-AE05-9CB4A1227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80492-7A19-E7B0-2FBE-B24609B63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5C9CC-D23E-CB12-BDED-512E8C396D3E}"/>
              </a:ext>
            </a:extLst>
          </p:cNvPr>
          <p:cNvSpPr txBox="1"/>
          <p:nvPr/>
        </p:nvSpPr>
        <p:spPr>
          <a:xfrm>
            <a:off x="3202486" y="3460680"/>
            <a:ext cx="578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w Cen MT Condensed" panose="020B0606020104020203" pitchFamily="34" charset="0"/>
                <a:cs typeface="Poppins" pitchFamily="2" charset="77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DDBC1-DA58-4AE6-8007-9EED9BBF8075}"/>
              </a:ext>
            </a:extLst>
          </p:cNvPr>
          <p:cNvSpPr txBox="1"/>
          <p:nvPr/>
        </p:nvSpPr>
        <p:spPr>
          <a:xfrm>
            <a:off x="3202486" y="4095373"/>
            <a:ext cx="5787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w Cen MT Condensed" panose="020B0606020104020203" pitchFamily="34" charset="0"/>
                <a:cs typeface="Poppins" pitchFamily="2" charset="77"/>
              </a:rPr>
              <a:t>Contact:</a:t>
            </a:r>
          </a:p>
          <a:p>
            <a:r>
              <a:rPr lang="en-US" sz="2800" dirty="0">
                <a:solidFill>
                  <a:srgbClr val="002060"/>
                </a:solidFill>
                <a:latin typeface="Tw Cen MT Condensed" panose="020B0606020104020203" pitchFamily="34" charset="0"/>
                <a:cs typeface="Poppins" pitchFamily="2" charset="77"/>
              </a:rPr>
              <a:t>Fabian Ruffy – </a:t>
            </a:r>
            <a:r>
              <a:rPr lang="en-US" sz="2800" dirty="0">
                <a:solidFill>
                  <a:srgbClr val="002060"/>
                </a:solidFill>
                <a:latin typeface="Tw Cen MT Condensed" panose="020B0606020104020203" pitchFamily="34" charset="0"/>
                <a:cs typeface="Poppins" pitchFamily="2" charset="77"/>
                <a:hlinkClick r:id="rId3"/>
              </a:rPr>
              <a:t>fruffy@nyu.edu</a:t>
            </a:r>
            <a:endParaRPr lang="en-US" sz="2800" dirty="0">
              <a:solidFill>
                <a:srgbClr val="002060"/>
              </a:solidFill>
              <a:latin typeface="Tw Cen MT Condensed" panose="020B0606020104020203" pitchFamily="34" charset="0"/>
              <a:cs typeface="Poppins" pitchFamily="2" charset="77"/>
            </a:endParaRPr>
          </a:p>
          <a:p>
            <a:r>
              <a:rPr lang="en-US" sz="2800" dirty="0">
                <a:solidFill>
                  <a:srgbClr val="002060"/>
                </a:solidFill>
                <a:latin typeface="Tw Cen MT Condensed" panose="020B0606020104020203" pitchFamily="34" charset="0"/>
                <a:cs typeface="Poppins" pitchFamily="2" charset="77"/>
              </a:rPr>
              <a:t>Nate Foster  – </a:t>
            </a:r>
            <a:r>
              <a:rPr lang="en-US" sz="2800" dirty="0">
                <a:solidFill>
                  <a:srgbClr val="002060"/>
                </a:solidFill>
                <a:latin typeface="Tw Cen MT Condensed" panose="020B0606020104020203" pitchFamily="34" charset="0"/>
                <a:cs typeface="Poppins" pitchFamily="2" charset="77"/>
                <a:hlinkClick r:id="rId4"/>
              </a:rPr>
              <a:t>nate.foster@intel.com</a:t>
            </a:r>
            <a:endParaRPr lang="en-US" sz="2800" dirty="0">
              <a:solidFill>
                <a:srgbClr val="002060"/>
              </a:solidFill>
              <a:latin typeface="Tw Cen MT Condensed" panose="020B0606020104020203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0194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2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Challenge 1 - Flexible Semantics for 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ea typeface="Calibri"/>
                <a:cs typeface="Calibri"/>
              </a:rPr>
              <a:t>Three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Calibri"/>
                <a:cs typeface="Calibri"/>
              </a:rPr>
              <a:t>p4testgen must be an </a:t>
            </a:r>
            <a:r>
              <a:rPr lang="en-US" sz="2400" b="1" dirty="0">
                <a:ea typeface="Calibri"/>
                <a:cs typeface="Calibri"/>
              </a:rPr>
              <a:t>oracle</a:t>
            </a:r>
            <a:r>
              <a:rPr lang="en-US" sz="2400" dirty="0">
                <a:ea typeface="Calibri"/>
                <a:cs typeface="Calibri"/>
              </a:rPr>
              <a:t> for the P4 language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 Should not worry about P4 semantics when writing a p4testgen extension</a:t>
            </a:r>
          </a:p>
          <a:p>
            <a:pPr marL="457200" lvl="1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Calibri"/>
                <a:cs typeface="Calibri"/>
              </a:rPr>
              <a:t>p4testgen must be as </a:t>
            </a:r>
            <a:r>
              <a:rPr lang="en-US" sz="2400" b="1" dirty="0">
                <a:ea typeface="Calibri"/>
                <a:cs typeface="Calibri"/>
              </a:rPr>
              <a:t>broad</a:t>
            </a:r>
            <a:r>
              <a:rPr lang="en-US" sz="2400" dirty="0">
                <a:ea typeface="Calibri"/>
                <a:cs typeface="Calibri"/>
              </a:rPr>
              <a:t> as the P4 language specification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Leave room for target-specific behavior (e.g., drop packet when certain metadata is set)</a:t>
            </a:r>
          </a:p>
          <a:p>
            <a:pPr marL="457200" lvl="1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Calibri"/>
                <a:cs typeface="Calibri"/>
              </a:rPr>
              <a:t>We must be able to </a:t>
            </a:r>
            <a:r>
              <a:rPr lang="en-US" sz="2400" b="1" dirty="0">
                <a:ea typeface="Calibri"/>
                <a:cs typeface="Calibri"/>
              </a:rPr>
              <a:t>stop/resume</a:t>
            </a:r>
            <a:r>
              <a:rPr lang="en-US" sz="2400" dirty="0">
                <a:ea typeface="Calibri"/>
                <a:cs typeface="Calibri"/>
              </a:rPr>
              <a:t> execution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We want to continue generating tests after we have completed one branch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We also want to use different test generation strategies and easily switch branches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085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6392"/>
            <a:ext cx="91623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Convert P4 code into tree of program nodes</a:t>
            </a:r>
          </a:p>
          <a:p>
            <a:r>
              <a:rPr lang="en-US" sz="2400" dirty="0"/>
              <a:t>Walk each branch and builds program state</a:t>
            </a:r>
          </a:p>
          <a:p>
            <a:r>
              <a:rPr lang="en-US" sz="2400" dirty="0"/>
              <a:t>Emit test at each leaf node, then backtrack (</a:t>
            </a:r>
            <a:r>
              <a:rPr lang="en-US" sz="2400" b="1" dirty="0"/>
              <a:t>Depth first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b="1" dirty="0"/>
              <a:t>State is fully independent</a:t>
            </a:r>
          </a:p>
          <a:p>
            <a:pPr lvl="1"/>
            <a:r>
              <a:rPr lang="en-US" sz="2000" dirty="0"/>
              <a:t>Can easily switch between program branches </a:t>
            </a:r>
          </a:p>
          <a:p>
            <a:pPr marL="0" indent="0">
              <a:buNone/>
            </a:pPr>
            <a:r>
              <a:rPr lang="en-US" sz="2400" b="1" dirty="0"/>
              <a:t>Every node can change subsequent program execution </a:t>
            </a:r>
          </a:p>
          <a:p>
            <a:pPr lvl="1"/>
            <a:r>
              <a:rPr lang="en-US" sz="2000" dirty="0"/>
              <a:t>Target extensions can implement their own control flow</a:t>
            </a:r>
          </a:p>
          <a:p>
            <a:pPr lvl="1"/>
            <a:r>
              <a:rPr lang="en-US" sz="2000" dirty="0"/>
              <a:t>Target can change the semantics of every program node (Tables!)</a:t>
            </a: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Technical detail: </a:t>
            </a:r>
            <a:r>
              <a:rPr lang="en-US" sz="2400" dirty="0"/>
              <a:t>We use continuations to implement this model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 1 - The P4 Abstract Machine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216E80-0C21-0D0A-7584-F36C0255B25A}"/>
              </a:ext>
            </a:extLst>
          </p:cNvPr>
          <p:cNvGrpSpPr/>
          <p:nvPr/>
        </p:nvGrpSpPr>
        <p:grpSpPr>
          <a:xfrm>
            <a:off x="9604094" y="981954"/>
            <a:ext cx="1026929" cy="941586"/>
            <a:chOff x="9895369" y="153789"/>
            <a:chExt cx="1671836" cy="1671836"/>
          </a:xfrm>
        </p:grpSpPr>
        <p:pic>
          <p:nvPicPr>
            <p:cNvPr id="5" name="Graphic 4" descr="Document outline">
              <a:extLst>
                <a:ext uri="{FF2B5EF4-FFF2-40B4-BE49-F238E27FC236}">
                  <a16:creationId xmlns:a16="http://schemas.microsoft.com/office/drawing/2014/main" id="{A455C0A8-08AB-9276-9BD7-1E0B5E0C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95369" y="153789"/>
              <a:ext cx="1671836" cy="1671836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E905CC3-F507-6763-711A-A5C64027F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3397" y="323717"/>
              <a:ext cx="467891" cy="46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2D1A85-85D2-78D3-EB46-5B907FC7D682}"/>
              </a:ext>
            </a:extLst>
          </p:cNvPr>
          <p:cNvCxnSpPr>
            <a:cxnSpLocks/>
            <a:stCxn id="49" idx="2"/>
            <a:endCxn id="52" idx="0"/>
          </p:cNvCxnSpPr>
          <p:nvPr/>
        </p:nvCxnSpPr>
        <p:spPr>
          <a:xfrm>
            <a:off x="10129145" y="2698775"/>
            <a:ext cx="0" cy="32639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5A8F19B7-F71C-326B-F33F-9EA0D511B62D}"/>
              </a:ext>
            </a:extLst>
          </p:cNvPr>
          <p:cNvSpPr/>
          <p:nvPr/>
        </p:nvSpPr>
        <p:spPr>
          <a:xfrm rot="5400000">
            <a:off x="9875692" y="1957606"/>
            <a:ext cx="458503" cy="5090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94CE7EC-B862-0799-7E4E-CEE684CFCAE1}"/>
              </a:ext>
            </a:extLst>
          </p:cNvPr>
          <p:cNvSpPr/>
          <p:nvPr/>
        </p:nvSpPr>
        <p:spPr>
          <a:xfrm>
            <a:off x="9661145" y="2482775"/>
            <a:ext cx="936000" cy="216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Parser</a:t>
            </a:r>
            <a:endParaRPr lang="en-D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4C7D77E-5E46-800B-68FD-118C970EED06}"/>
              </a:ext>
            </a:extLst>
          </p:cNvPr>
          <p:cNvSpPr/>
          <p:nvPr/>
        </p:nvSpPr>
        <p:spPr>
          <a:xfrm>
            <a:off x="8996813" y="3025172"/>
            <a:ext cx="2264664" cy="12550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Control</a:t>
            </a:r>
            <a:endParaRPr lang="en-D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96B8AE9-A13B-4B2E-DEFC-AA63287AAAED}"/>
              </a:ext>
            </a:extLst>
          </p:cNvPr>
          <p:cNvSpPr/>
          <p:nvPr/>
        </p:nvSpPr>
        <p:spPr>
          <a:xfrm>
            <a:off x="9689902" y="3349729"/>
            <a:ext cx="936000" cy="216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Table</a:t>
            </a:r>
            <a:endParaRPr lang="en-D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78DAB55-5F6B-F473-CE79-837E8C803C70}"/>
              </a:ext>
            </a:extLst>
          </p:cNvPr>
          <p:cNvSpPr/>
          <p:nvPr/>
        </p:nvSpPr>
        <p:spPr>
          <a:xfrm>
            <a:off x="9168943" y="3826945"/>
            <a:ext cx="936000" cy="216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Action1</a:t>
            </a:r>
            <a:endParaRPr lang="en-D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52A4E26-3DFC-6DA7-1708-34387EBB0565}"/>
              </a:ext>
            </a:extLst>
          </p:cNvPr>
          <p:cNvSpPr/>
          <p:nvPr/>
        </p:nvSpPr>
        <p:spPr>
          <a:xfrm>
            <a:off x="10246568" y="3823621"/>
            <a:ext cx="936000" cy="216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NoAction</a:t>
            </a:r>
            <a:endParaRPr lang="en-D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F09DEFE-EA5A-EED1-95D6-E65C4D8B0B7C}"/>
              </a:ext>
            </a:extLst>
          </p:cNvPr>
          <p:cNvSpPr/>
          <p:nvPr/>
        </p:nvSpPr>
        <p:spPr>
          <a:xfrm>
            <a:off x="9655569" y="4611704"/>
            <a:ext cx="936000" cy="216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Deparser</a:t>
            </a:r>
            <a:endParaRPr lang="en-D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9BAF79F-B8C5-B662-B79F-69351AB4A781}"/>
              </a:ext>
            </a:extLst>
          </p:cNvPr>
          <p:cNvCxnSpPr>
            <a:cxnSpLocks/>
            <a:stCxn id="53" idx="2"/>
            <a:endCxn id="54" idx="0"/>
          </p:cNvCxnSpPr>
          <p:nvPr/>
        </p:nvCxnSpPr>
        <p:spPr>
          <a:xfrm flipH="1">
            <a:off x="9636943" y="3565729"/>
            <a:ext cx="520959" cy="26121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CB5F6EB-894A-C168-612E-831EA87C26E0}"/>
              </a:ext>
            </a:extLst>
          </p:cNvPr>
          <p:cNvCxnSpPr>
            <a:cxnSpLocks/>
            <a:stCxn id="53" idx="2"/>
            <a:endCxn id="55" idx="0"/>
          </p:cNvCxnSpPr>
          <p:nvPr/>
        </p:nvCxnSpPr>
        <p:spPr>
          <a:xfrm>
            <a:off x="10157902" y="3565729"/>
            <a:ext cx="556666" cy="25789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BFB1989-F929-6CCF-9820-DE3D4383E91D}"/>
              </a:ext>
            </a:extLst>
          </p:cNvPr>
          <p:cNvCxnSpPr>
            <a:cxnSpLocks/>
            <a:stCxn id="52" idx="2"/>
            <a:endCxn id="56" idx="0"/>
          </p:cNvCxnSpPr>
          <p:nvPr/>
        </p:nvCxnSpPr>
        <p:spPr>
          <a:xfrm flipH="1">
            <a:off x="10123569" y="4280231"/>
            <a:ext cx="5576" cy="33147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68E3142-D15D-1439-BD14-654AE8495322}"/>
              </a:ext>
            </a:extLst>
          </p:cNvPr>
          <p:cNvSpPr/>
          <p:nvPr/>
        </p:nvSpPr>
        <p:spPr>
          <a:xfrm>
            <a:off x="8747819" y="2444121"/>
            <a:ext cx="2864385" cy="2542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D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C6E4E-0AB3-1A13-3B34-B40E82E2D55B}"/>
              </a:ext>
            </a:extLst>
          </p:cNvPr>
          <p:cNvSpPr txBox="1"/>
          <p:nvPr/>
        </p:nvSpPr>
        <p:spPr>
          <a:xfrm>
            <a:off x="9327794" y="5057408"/>
            <a:ext cx="170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Program nodes</a:t>
            </a:r>
          </a:p>
        </p:txBody>
      </p:sp>
    </p:spTree>
    <p:extLst>
      <p:ext uri="{BB962C8B-B14F-4D97-AF65-F5344CB8AC3E}">
        <p14:creationId xmlns:p14="http://schemas.microsoft.com/office/powerpoint/2010/main" val="203237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Reality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B9323E8-1454-4E92-8393-23F4251F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87" y="1027906"/>
            <a:ext cx="8500288" cy="53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Problem With Manual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11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Return of investment for a test is </a:t>
            </a:r>
            <a:r>
              <a:rPr lang="en-US" sz="2400" b="1" dirty="0"/>
              <a:t>unclear</a:t>
            </a:r>
          </a:p>
          <a:p>
            <a:pPr lvl="1"/>
            <a:r>
              <a:rPr lang="en-US" sz="2000" dirty="0"/>
              <a:t>What does this test actually cover?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Have we covered enough?</a:t>
            </a:r>
          </a:p>
          <a:p>
            <a:r>
              <a:rPr lang="en-US" sz="2400" dirty="0"/>
              <a:t>Writing packet tests is </a:t>
            </a:r>
            <a:r>
              <a:rPr lang="en-US" sz="2400" b="1" dirty="0"/>
              <a:t>hard</a:t>
            </a:r>
          </a:p>
          <a:p>
            <a:pPr lvl="1"/>
            <a:r>
              <a:rPr lang="en-US" sz="2000" dirty="0"/>
              <a:t>Inputs are sequences of bits</a:t>
            </a:r>
          </a:p>
          <a:p>
            <a:pPr lvl="1"/>
            <a:r>
              <a:rPr lang="en-US" sz="2000" dirty="0"/>
              <a:t>Tedious boilerplate required to test a single feature</a:t>
            </a:r>
          </a:p>
          <a:p>
            <a:pPr marL="0" indent="0">
              <a:buNone/>
            </a:pPr>
            <a:r>
              <a:rPr lang="en-US" sz="2400" b="1" dirty="0"/>
              <a:t>     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77DAAE-2E00-EBB6-B339-1C7CFCDE232C}"/>
              </a:ext>
            </a:extLst>
          </p:cNvPr>
          <p:cNvGrpSpPr/>
          <p:nvPr/>
        </p:nvGrpSpPr>
        <p:grpSpPr>
          <a:xfrm>
            <a:off x="6919722" y="1440010"/>
            <a:ext cx="4986317" cy="2885251"/>
            <a:chOff x="6156127" y="1348681"/>
            <a:chExt cx="5104332" cy="2750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06B860F-22FA-5D2E-6ABD-D05C9B9F4480}"/>
                </a:ext>
              </a:extLst>
            </p:cNvPr>
            <p:cNvCxnSpPr/>
            <p:nvPr/>
          </p:nvCxnSpPr>
          <p:spPr>
            <a:xfrm>
              <a:off x="7324436" y="1782618"/>
              <a:ext cx="0" cy="19581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E1E255-D3F0-27F5-ED5E-C8D813C85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386" y="3740727"/>
              <a:ext cx="35421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1CE7B65D-20CE-C7B5-DD4E-E79325D6CA56}"/>
                </a:ext>
              </a:extLst>
            </p:cNvPr>
            <p:cNvSpPr txBox="1">
              <a:spLocks/>
            </p:cNvSpPr>
            <p:nvPr/>
          </p:nvSpPr>
          <p:spPr>
            <a:xfrm>
              <a:off x="8721817" y="1552368"/>
              <a:ext cx="427513" cy="614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5F6B16-ECBA-B597-1A93-7470FD226E21}"/>
                </a:ext>
              </a:extLst>
            </p:cNvPr>
            <p:cNvSpPr/>
            <p:nvPr/>
          </p:nvSpPr>
          <p:spPr>
            <a:xfrm>
              <a:off x="7324436" y="1881447"/>
              <a:ext cx="3078480" cy="1859280"/>
            </a:xfrm>
            <a:custGeom>
              <a:avLst/>
              <a:gdLst>
                <a:gd name="connsiteX0" fmla="*/ 0 w 3078480"/>
                <a:gd name="connsiteY0" fmla="*/ 1859280 h 1859280"/>
                <a:gd name="connsiteX1" fmla="*/ 1691640 w 3078480"/>
                <a:gd name="connsiteY1" fmla="*/ 449580 h 1859280"/>
                <a:gd name="connsiteX2" fmla="*/ 3078480 w 3078480"/>
                <a:gd name="connsiteY2" fmla="*/ 0 h 185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8480" h="1859280">
                  <a:moveTo>
                    <a:pt x="0" y="1859280"/>
                  </a:moveTo>
                  <a:cubicBezTo>
                    <a:pt x="589280" y="1309370"/>
                    <a:pt x="1178560" y="759460"/>
                    <a:pt x="1691640" y="449580"/>
                  </a:cubicBezTo>
                  <a:cubicBezTo>
                    <a:pt x="2204720" y="139700"/>
                    <a:pt x="2843530" y="55880"/>
                    <a:pt x="3078480" y="0"/>
                  </a:cubicBezTo>
                </a:path>
              </a:pathLst>
            </a:custGeom>
            <a:noFill/>
            <a:ln w="28575">
              <a:solidFill>
                <a:srgbClr val="FF36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latin typeface="Tw Cen MT" panose="020B06020201040206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D01E02-8F24-1D76-632C-D7073400EA17}"/>
                </a:ext>
              </a:extLst>
            </p:cNvPr>
            <p:cNvSpPr txBox="1"/>
            <p:nvPr/>
          </p:nvSpPr>
          <p:spPr>
            <a:xfrm>
              <a:off x="6156127" y="1348681"/>
              <a:ext cx="1536251" cy="616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% of program</a:t>
              </a:r>
            </a:p>
            <a:p>
              <a:r>
                <a:rPr lang="en-US" dirty="0">
                  <a:latin typeface="Tw Cen MT" panose="020B0602020104020603" pitchFamily="34" charset="0"/>
                </a:rPr>
                <a:t> covered</a:t>
              </a:r>
              <a:endParaRPr lang="en-DE" dirty="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A68304-5387-2FF3-63EE-9600B0E339A5}"/>
                </a:ext>
              </a:extLst>
            </p:cNvPr>
            <p:cNvSpPr txBox="1"/>
            <p:nvPr/>
          </p:nvSpPr>
          <p:spPr>
            <a:xfrm>
              <a:off x="9943307" y="3746820"/>
              <a:ext cx="1317152" cy="352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Tests written</a:t>
              </a:r>
              <a:endParaRPr lang="en-DE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2094AAF-D27D-B353-6C3C-4B90EFB65322}"/>
              </a:ext>
            </a:extLst>
          </p:cNvPr>
          <p:cNvSpPr/>
          <p:nvPr/>
        </p:nvSpPr>
        <p:spPr>
          <a:xfrm>
            <a:off x="8078182" y="3484184"/>
            <a:ext cx="2075688" cy="438912"/>
          </a:xfrm>
          <a:custGeom>
            <a:avLst/>
            <a:gdLst>
              <a:gd name="connsiteX0" fmla="*/ 0 w 2075688"/>
              <a:gd name="connsiteY0" fmla="*/ 438912 h 438912"/>
              <a:gd name="connsiteX1" fmla="*/ 832104 w 2075688"/>
              <a:gd name="connsiteY1" fmla="*/ 91440 h 438912"/>
              <a:gd name="connsiteX2" fmla="*/ 2075688 w 2075688"/>
              <a:gd name="connsiteY2" fmla="*/ 0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88" h="438912">
                <a:moveTo>
                  <a:pt x="0" y="438912"/>
                </a:moveTo>
                <a:cubicBezTo>
                  <a:pt x="243078" y="301752"/>
                  <a:pt x="486156" y="164592"/>
                  <a:pt x="832104" y="91440"/>
                </a:cubicBezTo>
                <a:cubicBezTo>
                  <a:pt x="1178052" y="18288"/>
                  <a:pt x="1888236" y="6096"/>
                  <a:pt x="2075688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872596-E7F4-EBA8-156C-5F4BE2928B0C}"/>
              </a:ext>
            </a:extLst>
          </p:cNvPr>
          <p:cNvSpPr/>
          <p:nvPr/>
        </p:nvSpPr>
        <p:spPr>
          <a:xfrm>
            <a:off x="8055864" y="1938528"/>
            <a:ext cx="731520" cy="1993392"/>
          </a:xfrm>
          <a:custGeom>
            <a:avLst/>
            <a:gdLst>
              <a:gd name="connsiteX0" fmla="*/ 0 w 731520"/>
              <a:gd name="connsiteY0" fmla="*/ 1993392 h 1993392"/>
              <a:gd name="connsiteX1" fmla="*/ 347472 w 731520"/>
              <a:gd name="connsiteY1" fmla="*/ 969264 h 1993392"/>
              <a:gd name="connsiteX2" fmla="*/ 731520 w 731520"/>
              <a:gd name="connsiteY2" fmla="*/ 0 h 199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1993392">
                <a:moveTo>
                  <a:pt x="0" y="1993392"/>
                </a:moveTo>
                <a:cubicBezTo>
                  <a:pt x="112776" y="1647444"/>
                  <a:pt x="225552" y="1301496"/>
                  <a:pt x="347472" y="969264"/>
                </a:cubicBezTo>
                <a:cubicBezTo>
                  <a:pt x="469392" y="637032"/>
                  <a:pt x="600456" y="318516"/>
                  <a:pt x="731520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C0172-7D9A-1CFF-08F3-52D162473BDD}"/>
              </a:ext>
            </a:extLst>
          </p:cNvPr>
          <p:cNvSpPr txBox="1"/>
          <p:nvPr/>
        </p:nvSpPr>
        <p:spPr>
          <a:xfrm>
            <a:off x="1854328" y="5504352"/>
            <a:ext cx="919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This is also true for programmable networks!</a:t>
            </a:r>
            <a:endParaRPr lang="en-DE" sz="3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2189884-365F-495D-22EA-A46D065BAAA8}"/>
              </a:ext>
            </a:extLst>
          </p:cNvPr>
          <p:cNvSpPr/>
          <p:nvPr/>
        </p:nvSpPr>
        <p:spPr>
          <a:xfrm>
            <a:off x="838200" y="4866802"/>
            <a:ext cx="354496" cy="22263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B13F6-D992-CF97-8CD4-67BAE0926275}"/>
              </a:ext>
            </a:extLst>
          </p:cNvPr>
          <p:cNvSpPr txBox="1"/>
          <p:nvPr/>
        </p:nvSpPr>
        <p:spPr>
          <a:xfrm>
            <a:off x="1257299" y="4758561"/>
            <a:ext cx="8690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We do not write that many end-to-end tests for </a:t>
            </a:r>
            <a:r>
              <a:rPr lang="en-US" sz="2400">
                <a:latin typeface="Tw Cen MT" panose="020B0602020104020603" pitchFamily="34" charset="0"/>
              </a:rPr>
              <a:t>network equipment</a:t>
            </a:r>
            <a:endParaRPr lang="en-D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83C4CEA-5702-B9BF-CBEC-76C159FCF4C9}"/>
              </a:ext>
            </a:extLst>
          </p:cNvPr>
          <p:cNvGrpSpPr/>
          <p:nvPr/>
        </p:nvGrpSpPr>
        <p:grpSpPr>
          <a:xfrm>
            <a:off x="4653234" y="993119"/>
            <a:ext cx="7256307" cy="1811383"/>
            <a:chOff x="2237284" y="3661116"/>
            <a:chExt cx="7256307" cy="18113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8F6948-FA62-E943-4934-3DFF18F47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7284" y="4029144"/>
              <a:ext cx="4419513" cy="9063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79613F-CA77-9AB3-5661-A5C4F471F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9731" y="4029143"/>
              <a:ext cx="1933851" cy="1443356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D62A18-57D5-BDC6-C486-BC7B3CEB3226}"/>
                </a:ext>
              </a:extLst>
            </p:cNvPr>
            <p:cNvGrpSpPr/>
            <p:nvPr/>
          </p:nvGrpSpPr>
          <p:grpSpPr>
            <a:xfrm>
              <a:off x="7821755" y="3661116"/>
              <a:ext cx="1671836" cy="1671836"/>
              <a:chOff x="8734081" y="461547"/>
              <a:chExt cx="1671836" cy="1671836"/>
            </a:xfrm>
          </p:grpSpPr>
          <p:pic>
            <p:nvPicPr>
              <p:cNvPr id="10" name="Graphic 9" descr="Document outline">
                <a:extLst>
                  <a:ext uri="{FF2B5EF4-FFF2-40B4-BE49-F238E27FC236}">
                    <a16:creationId xmlns:a16="http://schemas.microsoft.com/office/drawing/2014/main" id="{F1C97A37-1F50-CA83-551B-9B16C94AB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34081" y="461547"/>
                <a:ext cx="1671836" cy="1671836"/>
              </a:xfrm>
              <a:prstGeom prst="rect">
                <a:avLst/>
              </a:prstGeom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833068CD-7F1A-992A-4A05-DDA6C73E8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2109" y="631475"/>
                <a:ext cx="467891" cy="467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3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Can Do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11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P4 gives a machine-readable contract on how the network device will behave</a:t>
            </a:r>
          </a:p>
          <a:p>
            <a:endParaRPr lang="en-US" sz="2400" dirty="0"/>
          </a:p>
          <a:p>
            <a:r>
              <a:rPr lang="en-US" sz="2400" dirty="0"/>
              <a:t>We have </a:t>
            </a:r>
            <a:r>
              <a:rPr lang="en-US" sz="2400" b="1" dirty="0"/>
              <a:t>full</a:t>
            </a:r>
            <a:r>
              <a:rPr lang="en-US" sz="2400" dirty="0"/>
              <a:t> access to the P4 source code and its semantics </a:t>
            </a:r>
          </a:p>
          <a:p>
            <a:pPr lvl="1"/>
            <a:r>
              <a:rPr lang="en-US" sz="2000" dirty="0"/>
              <a:t>We also </a:t>
            </a:r>
            <a:r>
              <a:rPr lang="en-US" sz="2000" b="1" dirty="0"/>
              <a:t>know</a:t>
            </a:r>
            <a:r>
              <a:rPr lang="en-US" sz="2000" dirty="0"/>
              <a:t> how the target device interprets P4 code</a:t>
            </a:r>
          </a:p>
          <a:p>
            <a:pPr lvl="1"/>
            <a:r>
              <a:rPr lang="en-US" sz="2000" dirty="0"/>
              <a:t>Rich body of software engineering research and formal methods exists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A99FA-37F9-4CA2-8D3F-2BDFE242D5B4}"/>
              </a:ext>
            </a:extLst>
          </p:cNvPr>
          <p:cNvSpPr txBox="1"/>
          <p:nvPr/>
        </p:nvSpPr>
        <p:spPr>
          <a:xfrm>
            <a:off x="2865883" y="5321423"/>
            <a:ext cx="4242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w Cen MT" panose="020B0602020104020603" pitchFamily="34" charset="0"/>
                <a:cs typeface="Calibri" panose="020F0502020204030204" pitchFamily="34" charset="0"/>
              </a:rPr>
              <a:t>Let’s automate testing!</a:t>
            </a:r>
          </a:p>
        </p:txBody>
      </p:sp>
      <p:sp>
        <p:nvSpPr>
          <p:cNvPr id="7" name="Pfeil nach rechts 47">
            <a:extLst>
              <a:ext uri="{FF2B5EF4-FFF2-40B4-BE49-F238E27FC236}">
                <a16:creationId xmlns:a16="http://schemas.microsoft.com/office/drawing/2014/main" id="{3662F731-63CA-B063-24FF-750635F9BEBA}"/>
              </a:ext>
            </a:extLst>
          </p:cNvPr>
          <p:cNvSpPr/>
          <p:nvPr/>
        </p:nvSpPr>
        <p:spPr>
          <a:xfrm>
            <a:off x="-920506" y="5326369"/>
            <a:ext cx="3608841" cy="659100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975C-3FEB-5C47-8918-E1483E9B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Idea: Generate Tests With Symbolic Execution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586A6-9C98-455E-8D95-C22507568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Walk a random path through the P4 program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Collect up a symbolic path constraint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Encode the constraint as a first-order logic formula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an SMT solver to find a model (if it exists)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Convert the model into an input </a:t>
            </a:r>
            <a:r>
              <a:rPr lang="en-US" sz="2400" b="1" dirty="0"/>
              <a:t>and</a:t>
            </a:r>
            <a:r>
              <a:rPr lang="en-US" sz="2400" dirty="0"/>
              <a:t> output test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Emit the test and the associated program trace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BCD081-AF0A-404D-AAD5-D0137859EB6E}"/>
              </a:ext>
            </a:extLst>
          </p:cNvPr>
          <p:cNvGrpSpPr/>
          <p:nvPr/>
        </p:nvGrpSpPr>
        <p:grpSpPr>
          <a:xfrm>
            <a:off x="8734081" y="1428768"/>
            <a:ext cx="1734717" cy="5064107"/>
            <a:chOff x="719469" y="1571493"/>
            <a:chExt cx="1734717" cy="50641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CC4255E-65FA-7E4B-87AE-7AA6A988CB30}"/>
                </a:ext>
              </a:extLst>
            </p:cNvPr>
            <p:cNvGrpSpPr/>
            <p:nvPr/>
          </p:nvGrpSpPr>
          <p:grpSpPr>
            <a:xfrm>
              <a:off x="719469" y="1571493"/>
              <a:ext cx="1671836" cy="1671836"/>
              <a:chOff x="431104" y="1527850"/>
              <a:chExt cx="4121389" cy="4121390"/>
            </a:xfrm>
          </p:grpSpPr>
          <p:pic>
            <p:nvPicPr>
              <p:cNvPr id="5" name="Graphic 4" descr="Document outline">
                <a:extLst>
                  <a:ext uri="{FF2B5EF4-FFF2-40B4-BE49-F238E27FC236}">
                    <a16:creationId xmlns:a16="http://schemas.microsoft.com/office/drawing/2014/main" id="{ED935D38-DD11-264A-B768-EE128A3AB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104" y="1527850"/>
                <a:ext cx="4121389" cy="4121390"/>
              </a:xfrm>
              <a:prstGeom prst="rect">
                <a:avLst/>
              </a:prstGeom>
            </p:spPr>
          </p:pic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247E4129-0C25-114B-8E02-EC887C85D5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362" y="1946754"/>
                <a:ext cx="1153439" cy="1153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270D68F-3611-3449-A808-BCD972FF3931}"/>
                  </a:ext>
                </a:extLst>
              </p:cNvPr>
              <p:cNvSpPr/>
              <p:nvPr/>
            </p:nvSpPr>
            <p:spPr>
              <a:xfrm>
                <a:off x="1864026" y="3087993"/>
                <a:ext cx="1134203" cy="2035153"/>
              </a:xfrm>
              <a:custGeom>
                <a:avLst/>
                <a:gdLst>
                  <a:gd name="connsiteX0" fmla="*/ 87682 w 1361263"/>
                  <a:gd name="connsiteY0" fmla="*/ 0 h 2442575"/>
                  <a:gd name="connsiteX1" fmla="*/ 300624 w 1361263"/>
                  <a:gd name="connsiteY1" fmla="*/ 1014608 h 2442575"/>
                  <a:gd name="connsiteX2" fmla="*/ 751561 w 1361263"/>
                  <a:gd name="connsiteY2" fmla="*/ 588723 h 2442575"/>
                  <a:gd name="connsiteX3" fmla="*/ 939452 w 1361263"/>
                  <a:gd name="connsiteY3" fmla="*/ 1515649 h 2442575"/>
                  <a:gd name="connsiteX4" fmla="*/ 1340285 w 1361263"/>
                  <a:gd name="connsiteY4" fmla="*/ 1778696 h 2442575"/>
                  <a:gd name="connsiteX5" fmla="*/ 225468 w 1361263"/>
                  <a:gd name="connsiteY5" fmla="*/ 2116898 h 2442575"/>
                  <a:gd name="connsiteX6" fmla="*/ 0 w 1361263"/>
                  <a:gd name="connsiteY6" fmla="*/ 2442575 h 244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1263" h="2442575">
                    <a:moveTo>
                      <a:pt x="87682" y="0"/>
                    </a:moveTo>
                    <a:cubicBezTo>
                      <a:pt x="138830" y="458244"/>
                      <a:pt x="189978" y="916488"/>
                      <a:pt x="300624" y="1014608"/>
                    </a:cubicBezTo>
                    <a:cubicBezTo>
                      <a:pt x="411270" y="1112728"/>
                      <a:pt x="645090" y="505216"/>
                      <a:pt x="751561" y="588723"/>
                    </a:cubicBezTo>
                    <a:cubicBezTo>
                      <a:pt x="858032" y="672230"/>
                      <a:pt x="841331" y="1317320"/>
                      <a:pt x="939452" y="1515649"/>
                    </a:cubicBezTo>
                    <a:cubicBezTo>
                      <a:pt x="1037573" y="1713978"/>
                      <a:pt x="1459282" y="1678488"/>
                      <a:pt x="1340285" y="1778696"/>
                    </a:cubicBezTo>
                    <a:cubicBezTo>
                      <a:pt x="1221288" y="1878904"/>
                      <a:pt x="448849" y="2006252"/>
                      <a:pt x="225468" y="2116898"/>
                    </a:cubicBezTo>
                    <a:cubicBezTo>
                      <a:pt x="2087" y="2227545"/>
                      <a:pt x="1043" y="2335060"/>
                      <a:pt x="0" y="2442575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161B2B72-FFBA-034C-B1A4-23D21DEA146D}"/>
                </a:ext>
              </a:extLst>
            </p:cNvPr>
            <p:cNvSpPr/>
            <p:nvPr/>
          </p:nvSpPr>
          <p:spPr>
            <a:xfrm rot="5400000">
              <a:off x="1202043" y="3105988"/>
              <a:ext cx="772581" cy="645122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4F10B-F5A4-6B49-BDD6-4213981CC4AC}"/>
                </a:ext>
              </a:extLst>
            </p:cNvPr>
            <p:cNvSpPr txBox="1"/>
            <p:nvPr/>
          </p:nvSpPr>
          <p:spPr>
            <a:xfrm>
              <a:off x="1280066" y="3635876"/>
              <a:ext cx="6764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w Cen MT" panose="020B0602020104020603" pitchFamily="34" charset="0"/>
                </a:rPr>
                <a:t>𝞅</a:t>
              </a:r>
            </a:p>
          </p:txBody>
        </p:sp>
        <p:pic>
          <p:nvPicPr>
            <p:cNvPr id="18" name="Graphic 17" descr="Clipboard Partially Crossed with solid fill">
              <a:extLst>
                <a:ext uri="{FF2B5EF4-FFF2-40B4-BE49-F238E27FC236}">
                  <a16:creationId xmlns:a16="http://schemas.microsoft.com/office/drawing/2014/main" id="{CE201FE3-BCEC-234F-9B42-9BA8F9B5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2350" y="4963764"/>
              <a:ext cx="1671836" cy="1671836"/>
            </a:xfrm>
            <a:prstGeom prst="rect">
              <a:avLst/>
            </a:prstGeom>
          </p:spPr>
        </p:pic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94904474-AFB7-3841-A559-1AA7B4629E9C}"/>
                </a:ext>
              </a:extLst>
            </p:cNvPr>
            <p:cNvSpPr/>
            <p:nvPr/>
          </p:nvSpPr>
          <p:spPr>
            <a:xfrm rot="5400000">
              <a:off x="1231978" y="4484700"/>
              <a:ext cx="772581" cy="645122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8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975C-3FEB-5C47-8918-E1483E9B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Two Conflicting Requirements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FF7C6-A67D-2D30-2030-A09BEA562D31}"/>
              </a:ext>
            </a:extLst>
          </p:cNvPr>
          <p:cNvSpPr txBox="1"/>
          <p:nvPr/>
        </p:nvSpPr>
        <p:spPr>
          <a:xfrm>
            <a:off x="177093" y="1994416"/>
            <a:ext cx="4505077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dirty="0">
                <a:latin typeface="Tw Cen MT" panose="020B0602020104020603" pitchFamily="34" charset="0"/>
              </a:rPr>
              <a:t>Do</a:t>
            </a:r>
            <a:r>
              <a:rPr lang="en-US" sz="2400" b="1" dirty="0">
                <a:latin typeface="Tw Cen MT" panose="020B0602020104020603" pitchFamily="34" charset="0"/>
              </a:rPr>
              <a:t> not</a:t>
            </a:r>
            <a:r>
              <a:rPr lang="en-US" sz="2400" dirty="0">
                <a:latin typeface="Tw Cen MT" panose="020B0602020104020603" pitchFamily="34" charset="0"/>
              </a:rPr>
              <a:t> tailor to a target device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Tw Cen MT" panose="020B0602020104020603" pitchFamily="34" charset="0"/>
              </a:rPr>
              <a:t>(Tofino, </a:t>
            </a:r>
            <a:r>
              <a:rPr lang="en-US" sz="2000" dirty="0" err="1">
                <a:latin typeface="Tw Cen MT" panose="020B0602020104020603" pitchFamily="34" charset="0"/>
              </a:rPr>
              <a:t>eBPF</a:t>
            </a:r>
            <a:r>
              <a:rPr lang="en-US" sz="2000" dirty="0">
                <a:latin typeface="Tw Cen MT" panose="020B0602020104020603" pitchFamily="34" charset="0"/>
              </a:rPr>
              <a:t>/XDP, BMv2, IPU…)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C375C-30DF-1153-3416-B10B9C99D60D}"/>
              </a:ext>
            </a:extLst>
          </p:cNvPr>
          <p:cNvSpPr txBox="1"/>
          <p:nvPr/>
        </p:nvSpPr>
        <p:spPr>
          <a:xfrm>
            <a:off x="6734755" y="1994416"/>
            <a:ext cx="4400119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dirty="0">
                <a:latin typeface="Tw Cen MT" panose="020B0602020104020603" pitchFamily="34" charset="0"/>
              </a:rPr>
              <a:t>Model </a:t>
            </a:r>
            <a:r>
              <a:rPr lang="en-US" sz="2400" b="1" dirty="0">
                <a:latin typeface="Tw Cen MT" panose="020B0602020104020603" pitchFamily="34" charset="0"/>
              </a:rPr>
              <a:t>whole program semantics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US" sz="2400" dirty="0">
                <a:latin typeface="Tw Cen MT" panose="020B0602020104020603" pitchFamily="34" charset="0"/>
              </a:rPr>
              <a:t>(How does the HW </a:t>
            </a:r>
            <a:r>
              <a:rPr lang="en-US" sz="2400" b="1" dirty="0">
                <a:latin typeface="Tw Cen MT" panose="020B0602020104020603" pitchFamily="34" charset="0"/>
              </a:rPr>
              <a:t>actually</a:t>
            </a:r>
            <a:r>
              <a:rPr lang="en-US" sz="2400" dirty="0">
                <a:latin typeface="Tw Cen MT" panose="020B0602020104020603" pitchFamily="34" charset="0"/>
              </a:rPr>
              <a:t> interpret the P4 code?)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1E89A7D-C981-1498-C49A-EC3BF5FE18D1}"/>
              </a:ext>
            </a:extLst>
          </p:cNvPr>
          <p:cNvCxnSpPr/>
          <p:nvPr/>
        </p:nvCxnSpPr>
        <p:spPr>
          <a:xfrm>
            <a:off x="683812" y="3506525"/>
            <a:ext cx="3721211" cy="2215287"/>
          </a:xfrm>
          <a:prstGeom prst="bentConnector3">
            <a:avLst>
              <a:gd name="adj1" fmla="val 100214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8D1B5F4-D941-A769-EC90-CCFA85575370}"/>
              </a:ext>
            </a:extLst>
          </p:cNvPr>
          <p:cNvCxnSpPr>
            <a:cxnSpLocks/>
          </p:cNvCxnSpPr>
          <p:nvPr/>
        </p:nvCxnSpPr>
        <p:spPr>
          <a:xfrm flipH="1">
            <a:off x="6791739" y="3506524"/>
            <a:ext cx="3721211" cy="2215287"/>
          </a:xfrm>
          <a:prstGeom prst="bentConnector3">
            <a:avLst>
              <a:gd name="adj1" fmla="val 100214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384F2A1-9AF6-2430-581B-BEB50F34320C}"/>
              </a:ext>
            </a:extLst>
          </p:cNvPr>
          <p:cNvSpPr txBox="1"/>
          <p:nvPr/>
        </p:nvSpPr>
        <p:spPr>
          <a:xfrm>
            <a:off x="3943848" y="4117369"/>
            <a:ext cx="34667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No existing tool bridges this gap!</a:t>
            </a:r>
            <a:endParaRPr lang="en-DE" sz="3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p4testgen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2400" b="1" dirty="0"/>
              <a:t>Target-independent</a:t>
            </a:r>
          </a:p>
          <a:p>
            <a:pPr lvl="1"/>
            <a:r>
              <a:rPr lang="en-CA" sz="2000" dirty="0"/>
              <a:t>Designed to support test case generation for</a:t>
            </a:r>
            <a:r>
              <a:rPr lang="en-US" sz="2000" dirty="0"/>
              <a:t> </a:t>
            </a:r>
            <a:r>
              <a:rPr lang="en-US" sz="2000" b="1" dirty="0"/>
              <a:t>any</a:t>
            </a:r>
            <a:r>
              <a:rPr lang="en-US" sz="2000" dirty="0"/>
              <a:t> P4 target</a:t>
            </a:r>
          </a:p>
          <a:p>
            <a:pPr lvl="1"/>
            <a:r>
              <a:rPr lang="en-US" sz="2000" b="1" dirty="0"/>
              <a:t>Anyone</a:t>
            </a:r>
            <a:r>
              <a:rPr lang="en-US" sz="2000" dirty="0"/>
              <a:t> can add their own target as an extension (we can reuse code!)</a:t>
            </a:r>
          </a:p>
          <a:p>
            <a:endParaRPr lang="en-US" sz="2400" b="1" dirty="0"/>
          </a:p>
          <a:p>
            <a:r>
              <a:rPr lang="en-US" sz="2400" b="1" dirty="0"/>
              <a:t>Whole program semantics</a:t>
            </a:r>
          </a:p>
          <a:p>
            <a:pPr lvl="1"/>
            <a:r>
              <a:rPr lang="en-US" sz="2000" dirty="0"/>
              <a:t>Covers the semantics of the P4 program </a:t>
            </a:r>
            <a:r>
              <a:rPr lang="en-US" sz="2000" b="1" dirty="0"/>
              <a:t>and</a:t>
            </a:r>
            <a:r>
              <a:rPr lang="en-US" sz="2000" dirty="0"/>
              <a:t> the device that executes the program</a:t>
            </a:r>
          </a:p>
          <a:p>
            <a:pPr lvl="1"/>
            <a:r>
              <a:rPr lang="en-US" sz="2000" dirty="0"/>
              <a:t>Implicitly models the device </a:t>
            </a:r>
            <a:r>
              <a:rPr lang="en-US" sz="2000" b="1" dirty="0"/>
              <a:t>specification </a:t>
            </a:r>
            <a:r>
              <a:rPr lang="en-US" sz="2000" dirty="0"/>
              <a:t>for single packet tests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Generates inputs and outputs</a:t>
            </a:r>
            <a:endParaRPr lang="en-US" sz="2400" b="1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p4testgen not only checks crashes, but also semantically incorrect behavior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157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3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p4testgen: Example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6C6FC-13B7-FA1C-1E63-F17575718138}"/>
              </a:ext>
            </a:extLst>
          </p:cNvPr>
          <p:cNvSpPr txBox="1"/>
          <p:nvPr/>
        </p:nvSpPr>
        <p:spPr>
          <a:xfrm>
            <a:off x="936549" y="1428237"/>
            <a:ext cx="5257774" cy="4524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parser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</a:t>
            </a:r>
            <a:r>
              <a:rPr lang="en-US" sz="1600" b="0" i="0" u="none" strike="noStrike" kern="1200" dirty="0"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parser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(...) {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 pkt.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extract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(hdr.eth);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DE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}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control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ingress(...) {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 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action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set_output_port(bit&lt;9&gt; out) {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fontAlgn="t"/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     meta.output_port </a:t>
            </a:r>
            <a:r>
              <a:rPr lang="en-US" sz="1600" dirty="0">
                <a:solidFill>
                  <a:srgbClr val="000000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= out;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DE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 }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 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table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forward_table {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     key = { h.eth.src: 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exact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; }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     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actions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= { noop;</a:t>
            </a:r>
            <a:r>
              <a:rPr lang="en-US" sz="1600" b="0" i="0" u="none" strike="noStrike" kern="1200" dirty="0">
                <a:solidFill>
                  <a:srgbClr val="A5A5A5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// default action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                 </a:t>
            </a:r>
            <a:r>
              <a:rPr lang="en-US" sz="1600" b="0" i="0" u="none" strike="noStrike" kern="1200" dirty="0" err="1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set_output_port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; }</a:t>
            </a:r>
            <a:r>
              <a:rPr lang="en-US" sz="1600" b="0" i="0" u="none" strike="noStrike" kern="1200" dirty="0">
                <a:solidFill>
                  <a:srgbClr val="A5A5A5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DE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 }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 h.eth.src = </a:t>
            </a:r>
            <a:r>
              <a:rPr lang="en-US" sz="1600" dirty="0">
                <a:solidFill>
                  <a:srgbClr val="7C4FCD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48w</a:t>
            </a:r>
            <a:r>
              <a:rPr lang="en-US" sz="1600" b="0" i="0" u="none" strike="noStrike" kern="1200" dirty="0">
                <a:solidFill>
                  <a:srgbClr val="7C4FCD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1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;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 forward_table.</a:t>
            </a:r>
            <a:r>
              <a:rPr lang="en-US" sz="1600" b="0" i="0" u="none" strike="noStrike" kern="1200" dirty="0">
                <a:solidFill>
                  <a:srgbClr val="C7004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apply</a:t>
            </a:r>
            <a:r>
              <a:rPr lang="en-US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(); </a:t>
            </a:r>
            <a:endParaRPr lang="en-DE" sz="1600" b="0" i="0" u="none" strike="noStrike" dirty="0"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DE" sz="1600" b="0" i="0" u="none" strike="noStrike" kern="1200" dirty="0">
                <a:solidFill>
                  <a:srgbClr val="000000"/>
                </a:solidFill>
                <a:effectLst/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}</a:t>
            </a:r>
            <a:endParaRPr lang="en-US" sz="1600" b="0" i="0" u="none" strike="noStrike" kern="1200" dirty="0">
              <a:solidFill>
                <a:srgbClr val="000000"/>
              </a:solidFill>
              <a:effectLst/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fontAlgn="t"/>
            <a:r>
              <a:rPr lang="en-US" sz="1600" dirty="0">
                <a:solidFill>
                  <a:srgbClr val="C70040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control </a:t>
            </a:r>
            <a:r>
              <a:rPr lang="en-US" sz="1600" dirty="0" err="1"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deparser</a:t>
            </a:r>
            <a:r>
              <a:rPr lang="en-US" sz="1600" dirty="0">
                <a:solidFill>
                  <a:srgbClr val="000000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(...) { </a:t>
            </a:r>
            <a:endParaRPr lang="en-DE" sz="1600" dirty="0"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fontAlgn="t"/>
            <a:r>
              <a:rPr lang="en-US" sz="1600" dirty="0">
                <a:solidFill>
                  <a:srgbClr val="000000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    </a:t>
            </a:r>
            <a:r>
              <a:rPr lang="en-US" sz="1600" dirty="0" err="1">
                <a:solidFill>
                  <a:srgbClr val="000000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pkt.</a:t>
            </a:r>
            <a:r>
              <a:rPr lang="en-US" sz="1600" dirty="0" err="1">
                <a:solidFill>
                  <a:srgbClr val="C70040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emit</a:t>
            </a:r>
            <a:r>
              <a:rPr lang="en-US" sz="1600" dirty="0">
                <a:solidFill>
                  <a:srgbClr val="000000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(hdr.eth); </a:t>
            </a:r>
            <a:endParaRPr lang="en-DE" sz="1600" dirty="0"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  <a:p>
            <a:pPr fontAlgn="t"/>
            <a:r>
              <a:rPr lang="en-DE" sz="1600" dirty="0">
                <a:solidFill>
                  <a:srgbClr val="000000"/>
                </a:solidFill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}</a:t>
            </a:r>
            <a:endParaRPr lang="en-DE" sz="1600" dirty="0"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</p:txBody>
      </p:sp>
      <p:sp>
        <p:nvSpPr>
          <p:cNvPr id="19" name="Right Arrow 13">
            <a:extLst>
              <a:ext uri="{FF2B5EF4-FFF2-40B4-BE49-F238E27FC236}">
                <a16:creationId xmlns:a16="http://schemas.microsoft.com/office/drawing/2014/main" id="{1C9D3A2D-424D-2028-B66E-151EB984F8E5}"/>
              </a:ext>
            </a:extLst>
          </p:cNvPr>
          <p:cNvSpPr/>
          <p:nvPr/>
        </p:nvSpPr>
        <p:spPr>
          <a:xfrm>
            <a:off x="531385" y="1713767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0" name="Right Arrow 13">
            <a:extLst>
              <a:ext uri="{FF2B5EF4-FFF2-40B4-BE49-F238E27FC236}">
                <a16:creationId xmlns:a16="http://schemas.microsoft.com/office/drawing/2014/main" id="{CEB4ECD1-3A05-4530-5C3A-D7F73E8297AF}"/>
              </a:ext>
            </a:extLst>
          </p:cNvPr>
          <p:cNvSpPr/>
          <p:nvPr/>
        </p:nvSpPr>
        <p:spPr>
          <a:xfrm>
            <a:off x="471341" y="4376387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1" name="Right Arrow 13">
            <a:extLst>
              <a:ext uri="{FF2B5EF4-FFF2-40B4-BE49-F238E27FC236}">
                <a16:creationId xmlns:a16="http://schemas.microsoft.com/office/drawing/2014/main" id="{10D4C41E-9103-CA2D-DEC4-2CC7B43EF201}"/>
              </a:ext>
            </a:extLst>
          </p:cNvPr>
          <p:cNvSpPr/>
          <p:nvPr/>
        </p:nvSpPr>
        <p:spPr>
          <a:xfrm>
            <a:off x="467492" y="4645299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2" name="Right Arrow 13">
            <a:extLst>
              <a:ext uri="{FF2B5EF4-FFF2-40B4-BE49-F238E27FC236}">
                <a16:creationId xmlns:a16="http://schemas.microsoft.com/office/drawing/2014/main" id="{BA2F7E4D-75A3-FD44-8C5B-02BFDD691073}"/>
              </a:ext>
            </a:extLst>
          </p:cNvPr>
          <p:cNvSpPr/>
          <p:nvPr/>
        </p:nvSpPr>
        <p:spPr>
          <a:xfrm>
            <a:off x="524922" y="3413311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3" name="Right Arrow 13">
            <a:extLst>
              <a:ext uri="{FF2B5EF4-FFF2-40B4-BE49-F238E27FC236}">
                <a16:creationId xmlns:a16="http://schemas.microsoft.com/office/drawing/2014/main" id="{A1332EDB-9D5D-67D2-2067-412D22B954B9}"/>
              </a:ext>
            </a:extLst>
          </p:cNvPr>
          <p:cNvSpPr/>
          <p:nvPr/>
        </p:nvSpPr>
        <p:spPr>
          <a:xfrm>
            <a:off x="492498" y="2657219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4" name="Right Arrow 13">
            <a:extLst>
              <a:ext uri="{FF2B5EF4-FFF2-40B4-BE49-F238E27FC236}">
                <a16:creationId xmlns:a16="http://schemas.microsoft.com/office/drawing/2014/main" id="{5EAA904C-D0CB-B06C-8446-8E1F8ECDA034}"/>
              </a:ext>
            </a:extLst>
          </p:cNvPr>
          <p:cNvSpPr/>
          <p:nvPr/>
        </p:nvSpPr>
        <p:spPr>
          <a:xfrm rot="16200000">
            <a:off x="3830845" y="2987049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FD8131-401A-2703-B50C-0E4E005690B4}"/>
              </a:ext>
            </a:extLst>
          </p:cNvPr>
          <p:cNvGrpSpPr/>
          <p:nvPr/>
        </p:nvGrpSpPr>
        <p:grpSpPr>
          <a:xfrm>
            <a:off x="2165713" y="4029824"/>
            <a:ext cx="689755" cy="481299"/>
            <a:chOff x="2407013" y="4553044"/>
            <a:chExt cx="689755" cy="481299"/>
          </a:xfrm>
        </p:grpSpPr>
        <p:sp>
          <p:nvSpPr>
            <p:cNvPr id="26" name="Right Arrow 13">
              <a:extLst>
                <a:ext uri="{FF2B5EF4-FFF2-40B4-BE49-F238E27FC236}">
                  <a16:creationId xmlns:a16="http://schemas.microsoft.com/office/drawing/2014/main" id="{DD7BE22C-4533-C9E9-087F-000AFE1BF682}"/>
                </a:ext>
              </a:extLst>
            </p:cNvPr>
            <p:cNvSpPr/>
            <p:nvPr/>
          </p:nvSpPr>
          <p:spPr>
            <a:xfrm rot="20052253">
              <a:off x="2758440" y="4553044"/>
              <a:ext cx="338328" cy="22955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082ACCA0-60CE-8CCB-8BFE-EB83AA21EB0C}"/>
                </a:ext>
              </a:extLst>
            </p:cNvPr>
            <p:cNvSpPr txBox="1">
              <a:spLocks/>
            </p:cNvSpPr>
            <p:nvPr/>
          </p:nvSpPr>
          <p:spPr>
            <a:xfrm>
              <a:off x="2407013" y="4679126"/>
              <a:ext cx="404508" cy="355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ight Arrow 13">
            <a:extLst>
              <a:ext uri="{FF2B5EF4-FFF2-40B4-BE49-F238E27FC236}">
                <a16:creationId xmlns:a16="http://schemas.microsoft.com/office/drawing/2014/main" id="{1311956C-18B5-B817-3C51-5F41FFCB1489}"/>
              </a:ext>
            </a:extLst>
          </p:cNvPr>
          <p:cNvSpPr/>
          <p:nvPr/>
        </p:nvSpPr>
        <p:spPr>
          <a:xfrm>
            <a:off x="514621" y="5362031"/>
            <a:ext cx="338328" cy="2295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5203AA-CFFC-09A1-90B4-9EAC9B20D32B}"/>
              </a:ext>
            </a:extLst>
          </p:cNvPr>
          <p:cNvSpPr txBox="1"/>
          <p:nvPr/>
        </p:nvSpPr>
        <p:spPr>
          <a:xfrm>
            <a:off x="6309360" y="2377440"/>
            <a:ext cx="158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Input packet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14B20E-9EBC-41DA-C63F-3AC4096169B7}"/>
              </a:ext>
            </a:extLst>
          </p:cNvPr>
          <p:cNvSpPr txBox="1"/>
          <p:nvPr/>
        </p:nvSpPr>
        <p:spPr>
          <a:xfrm>
            <a:off x="6309360" y="4754880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Output packet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9D1E23-B586-4F83-9765-B31F8CDC9E3F}"/>
              </a:ext>
            </a:extLst>
          </p:cNvPr>
          <p:cNvSpPr txBox="1"/>
          <p:nvPr/>
        </p:nvSpPr>
        <p:spPr>
          <a:xfrm>
            <a:off x="6309360" y="3200400"/>
            <a:ext cx="129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Table key 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D12E67-17B4-4363-35CD-860E78943EF9}"/>
              </a:ext>
            </a:extLst>
          </p:cNvPr>
          <p:cNvSpPr txBox="1"/>
          <p:nvPr/>
        </p:nvSpPr>
        <p:spPr>
          <a:xfrm>
            <a:off x="6309360" y="3566160"/>
            <a:ext cx="16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Chosen action 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0E55BD-9A04-5D3B-DC9E-54214CAC2CBA}"/>
              </a:ext>
            </a:extLst>
          </p:cNvPr>
          <p:cNvSpPr txBox="1"/>
          <p:nvPr/>
        </p:nvSpPr>
        <p:spPr>
          <a:xfrm>
            <a:off x="6309360" y="2011680"/>
            <a:ext cx="129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Input port 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E4056B-3E08-1A3A-BAF2-6769BBC56515}"/>
              </a:ext>
            </a:extLst>
          </p:cNvPr>
          <p:cNvSpPr txBox="1"/>
          <p:nvPr/>
        </p:nvSpPr>
        <p:spPr>
          <a:xfrm>
            <a:off x="6309360" y="5120640"/>
            <a:ext cx="1548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Output port 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848561-FA4C-65F4-D8CA-5FE2A7043830}"/>
              </a:ext>
            </a:extLst>
          </p:cNvPr>
          <p:cNvSpPr txBox="1"/>
          <p:nvPr/>
        </p:nvSpPr>
        <p:spPr>
          <a:xfrm>
            <a:off x="7955280" y="2377440"/>
            <a:ext cx="374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$</a:t>
            </a:r>
            <a:r>
              <a:rPr lang="en-US" sz="1400" dirty="0" err="1"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eth.dst</a:t>
            </a:r>
            <a:r>
              <a:rPr lang="en-US" sz="1400" dirty="0"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++ $</a:t>
            </a:r>
            <a:r>
              <a:rPr lang="en-US" sz="1400" dirty="0" err="1"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eth.src</a:t>
            </a:r>
            <a:r>
              <a:rPr lang="en-US" sz="1400" dirty="0"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 ++ $</a:t>
            </a:r>
            <a:r>
              <a:rPr lang="en-US" sz="1400" dirty="0" err="1">
                <a:latin typeface="Iosevka" panose="02000509030000000004" pitchFamily="49" charset="0"/>
                <a:ea typeface="Iosevka" panose="02000509030000000004" pitchFamily="49" charset="0"/>
                <a:cs typeface="Iosevka" panose="02000509030000000004" pitchFamily="49" charset="0"/>
              </a:rPr>
              <a:t>eth.type</a:t>
            </a:r>
            <a:endParaRPr lang="en-DE" sz="1400" dirty="0">
              <a:latin typeface="Iosevka" panose="02000509030000000004" pitchFamily="49" charset="0"/>
              <a:ea typeface="Iosevka" panose="02000509030000000004" pitchFamily="49" charset="0"/>
              <a:cs typeface="Iosevka" panose="02000509030000000004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3C9860-82A0-4B40-A297-1A8445CC1BD5}"/>
              </a:ext>
            </a:extLst>
          </p:cNvPr>
          <p:cNvSpPr txBox="1"/>
          <p:nvPr/>
        </p:nvSpPr>
        <p:spPr>
          <a:xfrm>
            <a:off x="7955280" y="4754880"/>
            <a:ext cx="292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$</a:t>
            </a:r>
            <a:r>
              <a:rPr lang="en-US" sz="1400" dirty="0" err="1">
                <a:latin typeface="Iosevka" panose="02000509000000000000" pitchFamily="49" charset="0"/>
                <a:ea typeface="Iosevka" panose="02000509000000000000" pitchFamily="49" charset="0"/>
              </a:rPr>
              <a:t>eth.dst</a:t>
            </a:r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 ++ </a:t>
            </a:r>
            <a:r>
              <a:rPr lang="en-US" sz="1400" b="0" i="0" u="none" strike="noStrike" kern="1200" dirty="0">
                <a:solidFill>
                  <a:srgbClr val="7C4FCD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48w1 </a:t>
            </a:r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++ $</a:t>
            </a:r>
            <a:r>
              <a:rPr lang="en-US" sz="1400" dirty="0" err="1">
                <a:latin typeface="Iosevka" panose="02000509000000000000" pitchFamily="49" charset="0"/>
                <a:ea typeface="Iosevka" panose="02000509000000000000" pitchFamily="49" charset="0"/>
              </a:rPr>
              <a:t>eth.type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D8452B-458E-3286-FFFB-7CA7016B0751}"/>
              </a:ext>
            </a:extLst>
          </p:cNvPr>
          <p:cNvSpPr txBox="1"/>
          <p:nvPr/>
        </p:nvSpPr>
        <p:spPr>
          <a:xfrm>
            <a:off x="7955280" y="3200400"/>
            <a:ext cx="661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kern="1200" dirty="0">
                <a:solidFill>
                  <a:srgbClr val="7C4FCD"/>
                </a:solidFill>
                <a:effectLst/>
                <a:latin typeface="Iosevka" panose="02000509000000000000" pitchFamily="49" charset="0"/>
                <a:ea typeface="Iosevka" panose="02000509000000000000" pitchFamily="49" charset="0"/>
              </a:rPr>
              <a:t>48w1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9D9EE5-32E7-730F-3377-EFBB1FB9025F}"/>
              </a:ext>
            </a:extLst>
          </p:cNvPr>
          <p:cNvSpPr txBox="1"/>
          <p:nvPr/>
        </p:nvSpPr>
        <p:spPr>
          <a:xfrm>
            <a:off x="7955280" y="3566160"/>
            <a:ext cx="174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“set_output_port”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4C0280-DAFA-083F-E2F4-AC8ECD479715}"/>
              </a:ext>
            </a:extLst>
          </p:cNvPr>
          <p:cNvSpPr txBox="1"/>
          <p:nvPr/>
        </p:nvSpPr>
        <p:spPr>
          <a:xfrm>
            <a:off x="7955280" y="5120640"/>
            <a:ext cx="1649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$out</a:t>
            </a:r>
            <a:endParaRPr lang="en-DE" sz="1400" dirty="0">
              <a:solidFill>
                <a:schemeClr val="bg1">
                  <a:lumMod val="50000"/>
                </a:schemeClr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793B56-D182-922B-57E3-79FC58E3D4CB}"/>
              </a:ext>
            </a:extLst>
          </p:cNvPr>
          <p:cNvSpPr txBox="1"/>
          <p:nvPr/>
        </p:nvSpPr>
        <p:spPr>
          <a:xfrm>
            <a:off x="7955279" y="2011680"/>
            <a:ext cx="1409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$</a:t>
            </a:r>
            <a:r>
              <a:rPr lang="en-US" sz="1400" dirty="0" err="1">
                <a:latin typeface="Iosevka" panose="02000509000000000000" pitchFamily="49" charset="0"/>
                <a:ea typeface="Iosevka" panose="02000509000000000000" pitchFamily="49" charset="0"/>
              </a:rPr>
              <a:t>input_port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24757D-FD9B-6A1C-CA90-672DA83CC5DA}"/>
              </a:ext>
            </a:extLst>
          </p:cNvPr>
          <p:cNvSpPr txBox="1"/>
          <p:nvPr/>
        </p:nvSpPr>
        <p:spPr>
          <a:xfrm>
            <a:off x="10954051" y="4754880"/>
            <a:ext cx="12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++ $payload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F9F8BA-D994-7558-BF3F-88BE6A5F1F31}"/>
              </a:ext>
            </a:extLst>
          </p:cNvPr>
          <p:cNvSpPr txBox="1"/>
          <p:nvPr/>
        </p:nvSpPr>
        <p:spPr>
          <a:xfrm>
            <a:off x="10954051" y="2377440"/>
            <a:ext cx="12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osevka" panose="02000509000000000000" pitchFamily="49" charset="0"/>
                <a:ea typeface="Iosevka" panose="02000509000000000000" pitchFamily="49" charset="0"/>
              </a:rPr>
              <a:t>++ $payload</a:t>
            </a:r>
            <a:endParaRPr lang="en-DE" sz="1400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CE80CD-22F9-0081-0570-974D1F7DE17A}"/>
              </a:ext>
            </a:extLst>
          </p:cNvPr>
          <p:cNvSpPr txBox="1"/>
          <p:nvPr/>
        </p:nvSpPr>
        <p:spPr>
          <a:xfrm>
            <a:off x="6309360" y="3931920"/>
            <a:ext cx="1822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Action argument</a:t>
            </a:r>
            <a:endParaRPr lang="en-DE" sz="1600" dirty="0">
              <a:latin typeface="Tw Cen MT" panose="020B06020201040206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1F66DB-E63B-FA31-35F9-4FDDD06B858D}"/>
              </a:ext>
            </a:extLst>
          </p:cNvPr>
          <p:cNvSpPr txBox="1"/>
          <p:nvPr/>
        </p:nvSpPr>
        <p:spPr>
          <a:xfrm>
            <a:off x="7955280" y="3931920"/>
            <a:ext cx="12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$out</a:t>
            </a:r>
            <a:endParaRPr lang="en-DE" sz="1400" dirty="0">
              <a:solidFill>
                <a:schemeClr val="bg1">
                  <a:lumMod val="50000"/>
                </a:schemeClr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CD786-6F05-8F03-3051-AC62054174A7}"/>
              </a:ext>
            </a:extLst>
          </p:cNvPr>
          <p:cNvSpPr txBox="1"/>
          <p:nvPr/>
        </p:nvSpPr>
        <p:spPr>
          <a:xfrm>
            <a:off x="8134474" y="816766"/>
            <a:ext cx="204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Generated test</a:t>
            </a:r>
            <a:endParaRPr lang="en-DE" sz="2400" dirty="0">
              <a:latin typeface="Tw Cen MT" panose="020B06020201040206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A75B1-1BC7-285A-549A-A74A21F89754}"/>
              </a:ext>
            </a:extLst>
          </p:cNvPr>
          <p:cNvSpPr/>
          <p:nvPr/>
        </p:nvSpPr>
        <p:spPr>
          <a:xfrm>
            <a:off x="6232919" y="1428237"/>
            <a:ext cx="5819534" cy="452431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Tw Cen MT" panose="020B06020201040206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9FA221-8175-42C3-8947-6D139200E5D8}"/>
              </a:ext>
            </a:extLst>
          </p:cNvPr>
          <p:cNvSpPr txBox="1"/>
          <p:nvPr/>
        </p:nvSpPr>
        <p:spPr>
          <a:xfrm>
            <a:off x="6309360" y="1508837"/>
            <a:ext cx="165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Required input</a:t>
            </a:r>
            <a:endParaRPr lang="en-DE" sz="20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C157D1-80FE-4196-BA89-DA0D00EA3CAD}"/>
              </a:ext>
            </a:extLst>
          </p:cNvPr>
          <p:cNvSpPr txBox="1"/>
          <p:nvPr/>
        </p:nvSpPr>
        <p:spPr>
          <a:xfrm>
            <a:off x="6309360" y="2811752"/>
            <a:ext cx="4007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Required control plane configuration</a:t>
            </a:r>
            <a:endParaRPr lang="en-DE" sz="20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19A5F3-08C9-411E-9DFA-5C478315813D}"/>
              </a:ext>
            </a:extLst>
          </p:cNvPr>
          <p:cNvSpPr txBox="1"/>
          <p:nvPr/>
        </p:nvSpPr>
        <p:spPr>
          <a:xfrm>
            <a:off x="6309360" y="4366625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Expected output</a:t>
            </a:r>
            <a:endParaRPr lang="en-DE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39" grpId="0"/>
      <p:bldP spid="47" grpId="0"/>
      <p:bldP spid="48" grpId="0"/>
      <p:bldP spid="49" grpId="0"/>
      <p:bldP spid="50" grpId="0"/>
      <p:bldP spid="51" grpId="0"/>
      <p:bldP spid="58" grpId="0"/>
      <p:bldP spid="59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1892</Words>
  <Application>Microsoft Office PowerPoint</Application>
  <PresentationFormat>Widescreen</PresentationFormat>
  <Paragraphs>323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Tw Cen MT</vt:lpstr>
      <vt:lpstr>Tw Cen MT Condensed</vt:lpstr>
      <vt:lpstr>Arial</vt:lpstr>
      <vt:lpstr>Iosevka</vt:lpstr>
      <vt:lpstr>Symbol</vt:lpstr>
      <vt:lpstr>Office Theme</vt:lpstr>
      <vt:lpstr>PowerPoint Presentation</vt:lpstr>
      <vt:lpstr>How Do We Test Network Hardware?</vt:lpstr>
      <vt:lpstr>Reality</vt:lpstr>
      <vt:lpstr>The Problem With Manual Testing</vt:lpstr>
      <vt:lpstr>We Can Do Better</vt:lpstr>
      <vt:lpstr>Idea: Generate Tests With Symbolic Execution</vt:lpstr>
      <vt:lpstr>Two Conflicting Requirements</vt:lpstr>
      <vt:lpstr>p4testgen</vt:lpstr>
      <vt:lpstr>p4testgen: Example </vt:lpstr>
      <vt:lpstr>p4testgen: Example - Solved</vt:lpstr>
      <vt:lpstr>The Road to Whole Program Semantics</vt:lpstr>
      <vt:lpstr>Challenge 1 - Semantics for the Entire Pipeline</vt:lpstr>
      <vt:lpstr>Solution 1 - Architecture Model</vt:lpstr>
      <vt:lpstr>Challenge 2 - Avoiding Unreliable Tests</vt:lpstr>
      <vt:lpstr>Solution 2.1 - Taint Tracking</vt:lpstr>
      <vt:lpstr>Solution 2.2 - Concolic Execution</vt:lpstr>
      <vt:lpstr>Current Status</vt:lpstr>
      <vt:lpstr>p4testgen: PINS Case Study</vt:lpstr>
      <vt:lpstr>p4testgen: Technical Details</vt:lpstr>
      <vt:lpstr>p4testgen: Limitations</vt:lpstr>
      <vt:lpstr>Who Can (Or Should) Use p4testgen?</vt:lpstr>
      <vt:lpstr>Disclaimer</vt:lpstr>
      <vt:lpstr>PowerPoint Presentation</vt:lpstr>
      <vt:lpstr>Challenge 1 - Flexible Semantics for P4</vt:lpstr>
      <vt:lpstr>Solution 1 - The P4 Abstract Machine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2022-05-17T21:54:13Z</dcterms:created>
  <dcterms:modified xsi:type="dcterms:W3CDTF">2022-05-17T22:04:36Z</dcterms:modified>
</cp:coreProperties>
</file>