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534" r:id="rId3"/>
    <p:sldId id="535" r:id="rId4"/>
    <p:sldId id="536" r:id="rId5"/>
    <p:sldId id="542" r:id="rId6"/>
    <p:sldId id="271" r:id="rId7"/>
    <p:sldId id="269" r:id="rId8"/>
    <p:sldId id="543" r:id="rId9"/>
    <p:sldId id="548" r:id="rId10"/>
    <p:sldId id="533" r:id="rId11"/>
    <p:sldId id="545" r:id="rId12"/>
    <p:sldId id="524" r:id="rId13"/>
    <p:sldId id="267" r:id="rId14"/>
    <p:sldId id="537" r:id="rId15"/>
    <p:sldId id="541" r:id="rId16"/>
    <p:sldId id="539" r:id="rId17"/>
    <p:sldId id="262" r:id="rId18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99FF33"/>
    <a:srgbClr val="FFCC66"/>
    <a:srgbClr val="FF66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2785" autoAdjust="0"/>
  </p:normalViewPr>
  <p:slideViewPr>
    <p:cSldViewPr snapToGrid="0">
      <p:cViewPr varScale="1">
        <p:scale>
          <a:sx n="70" d="100"/>
          <a:sy n="70" d="100"/>
        </p:scale>
        <p:origin x="215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ahnschrift" panose="020B0502040204020203" pitchFamily="34" charset="0"/>
              </a:defRPr>
            </a:lvl1pPr>
          </a:lstStyle>
          <a:p>
            <a:endParaRPr lang="en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ahnschrift" panose="020B0502040204020203" pitchFamily="34" charset="0"/>
              </a:defRPr>
            </a:lvl1pPr>
          </a:lstStyle>
          <a:p>
            <a:fld id="{BEC861A8-2E20-4E33-8ADB-B3D45ECE2F88}" type="datetimeFigureOut">
              <a:rPr lang="en-DE" smtClean="0"/>
              <a:pPr/>
              <a:t>01/20/2025</a:t>
            </a:fld>
            <a:endParaRPr lang="en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ahnschrift" panose="020B0502040204020203" pitchFamily="34" charset="0"/>
              </a:defRPr>
            </a:lvl1pPr>
          </a:lstStyle>
          <a:p>
            <a:endParaRPr lang="en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ahnschrift" panose="020B0502040204020203" pitchFamily="34" charset="0"/>
              </a:defRPr>
            </a:lvl1pPr>
          </a:lstStyle>
          <a:p>
            <a:fld id="{7B0B0421-BDC7-443A-9BA2-D5D685893472}" type="slidenum">
              <a:rPr lang="en-DE" smtClean="0"/>
              <a:pPr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8565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Bahnschrift" panose="020B05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Bahnschrift" panose="020B05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Bahnschrift" panose="020B05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Bahnschrift" panose="020B05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Bahnschrift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C7150A80-5FB4-9BE6-7094-91C891866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ea685ae34_4_1:notes">
            <a:extLst>
              <a:ext uri="{FF2B5EF4-FFF2-40B4-BE49-F238E27FC236}">
                <a16:creationId xmlns:a16="http://schemas.microsoft.com/office/drawing/2014/main" id="{716F9E57-8846-851E-CF4C-0FE4FF88B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64" name="Google Shape;64;g30ea685ae34_4_1:notes">
            <a:extLst>
              <a:ext uri="{FF2B5EF4-FFF2-40B4-BE49-F238E27FC236}">
                <a16:creationId xmlns:a16="http://schemas.microsoft.com/office/drawing/2014/main" id="{3E0FE836-6606-4972-5AB0-EF8DBC510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9079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AF4F7BCF-D5B2-394F-62FD-48F73D26C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ea685ae34_4_1:notes">
            <a:extLst>
              <a:ext uri="{FF2B5EF4-FFF2-40B4-BE49-F238E27FC236}">
                <a16:creationId xmlns:a16="http://schemas.microsoft.com/office/drawing/2014/main" id="{289F716F-828A-4383-907F-D189C9E35C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64" name="Google Shape;64;g30ea685ae34_4_1:notes">
            <a:extLst>
              <a:ext uri="{FF2B5EF4-FFF2-40B4-BE49-F238E27FC236}">
                <a16:creationId xmlns:a16="http://schemas.microsoft.com/office/drawing/2014/main" id="{A18077DF-CCDC-E6FF-45C2-9949552C0B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524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>
          <a:extLst>
            <a:ext uri="{FF2B5EF4-FFF2-40B4-BE49-F238E27FC236}">
              <a16:creationId xmlns:a16="http://schemas.microsoft.com/office/drawing/2014/main" id="{FE8DE614-02ED-D7C8-4997-263A8BF8D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dbdd52104f_0_97:notes">
            <a:extLst>
              <a:ext uri="{FF2B5EF4-FFF2-40B4-BE49-F238E27FC236}">
                <a16:creationId xmlns:a16="http://schemas.microsoft.com/office/drawing/2014/main" id="{C0F36FEA-B1C5-89D2-D201-21C4FBFB81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g2dbdd52104f_0_97:notes">
            <a:extLst>
              <a:ext uri="{FF2B5EF4-FFF2-40B4-BE49-F238E27FC236}">
                <a16:creationId xmlns:a16="http://schemas.microsoft.com/office/drawing/2014/main" id="{101ECF2B-2586-70D5-B9B6-06434F33F8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81473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0ea685ae34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0ea685ae34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7964C7FF-F410-F7EC-B011-7F07032C1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0ea685ae34_3_60:notes">
            <a:extLst>
              <a:ext uri="{FF2B5EF4-FFF2-40B4-BE49-F238E27FC236}">
                <a16:creationId xmlns:a16="http://schemas.microsoft.com/office/drawing/2014/main" id="{208DD623-B272-A725-70EF-4D923BDE30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0ea685ae34_3_60:notes">
            <a:extLst>
              <a:ext uri="{FF2B5EF4-FFF2-40B4-BE49-F238E27FC236}">
                <a16:creationId xmlns:a16="http://schemas.microsoft.com/office/drawing/2014/main" id="{4B227EBC-30D3-F5F0-65BB-C2F04F5DDE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7829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1B3DE2E4-78CA-5547-5DDD-7075BC19C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0ea685ae34_3_60:notes">
            <a:extLst>
              <a:ext uri="{FF2B5EF4-FFF2-40B4-BE49-F238E27FC236}">
                <a16:creationId xmlns:a16="http://schemas.microsoft.com/office/drawing/2014/main" id="{5E4E3556-F0EB-C766-98BC-02B9DC42CE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0ea685ae34_3_60:notes">
            <a:extLst>
              <a:ext uri="{FF2B5EF4-FFF2-40B4-BE49-F238E27FC236}">
                <a16:creationId xmlns:a16="http://schemas.microsoft.com/office/drawing/2014/main" id="{BE5C02AD-FAF0-302F-A56E-6E5F34366F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6524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E8324422-3CD4-4D9E-384F-770813B29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0ea685ae34_3_60:notes">
            <a:extLst>
              <a:ext uri="{FF2B5EF4-FFF2-40B4-BE49-F238E27FC236}">
                <a16:creationId xmlns:a16="http://schemas.microsoft.com/office/drawing/2014/main" id="{38F567CC-07AB-B8CD-4676-2AD68D4646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0ea685ae34_3_60:notes">
            <a:extLst>
              <a:ext uri="{FF2B5EF4-FFF2-40B4-BE49-F238E27FC236}">
                <a16:creationId xmlns:a16="http://schemas.microsoft.com/office/drawing/2014/main" id="{E41FD62D-984C-ADD9-9E95-A057B5CCD0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5506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b1438d6563_6_10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g2b1438d6563_6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107AF5-45B9-4C76-9D24-AD428375FC23}" type="slidenum">
              <a:rPr lang="en-DE" smtClean="0"/>
              <a:pPr/>
              <a:t>2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38984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4C978-748E-98E3-AFA9-90DDDE3C1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6C8A22-1E2C-EF0D-70C6-83FF66AD73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4CDC46-9553-EF83-2991-8DE8FECA81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18060-EF9E-FD83-1236-5736DA0280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107AF5-45B9-4C76-9D24-AD428375FC23}" type="slidenum">
              <a:rPr lang="en-DE" smtClean="0"/>
              <a:pPr/>
              <a:t>3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081819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90353-5F92-272C-0442-83BECA1ED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F0EA4C-2438-468E-C8DE-D3D1FAEEF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64B91D-0CC8-EBCA-C7ED-A7CE1ECA04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6661A-EDBF-4ECF-745B-2ECFFDACCF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107AF5-45B9-4C76-9D24-AD428375FC23}" type="slidenum">
              <a:rPr lang="en-DE" smtClean="0"/>
              <a:pPr/>
              <a:t>4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314031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>
          <a:extLst>
            <a:ext uri="{FF2B5EF4-FFF2-40B4-BE49-F238E27FC236}">
              <a16:creationId xmlns:a16="http://schemas.microsoft.com/office/drawing/2014/main" id="{961B70FC-5741-5431-4932-3AE48786A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0f176b83bf_0_5:notes">
            <a:extLst>
              <a:ext uri="{FF2B5EF4-FFF2-40B4-BE49-F238E27FC236}">
                <a16:creationId xmlns:a16="http://schemas.microsoft.com/office/drawing/2014/main" id="{D774D92E-8213-BA94-9020-850922B8C9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81" name="Google Shape;181;g30f176b83bf_0_5:notes">
            <a:extLst>
              <a:ext uri="{FF2B5EF4-FFF2-40B4-BE49-F238E27FC236}">
                <a16:creationId xmlns:a16="http://schemas.microsoft.com/office/drawing/2014/main" id="{74538BC2-A2E7-350D-60F0-16B7B709E5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209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EB778626-1B69-0670-FFF9-DB535D064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0ea685ae34_3_6:notes">
            <a:extLst>
              <a:ext uri="{FF2B5EF4-FFF2-40B4-BE49-F238E27FC236}">
                <a16:creationId xmlns:a16="http://schemas.microsoft.com/office/drawing/2014/main" id="{6991949D-4AD9-65CF-02C7-C9A2120E52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0ea685ae34_3_6:notes">
            <a:extLst>
              <a:ext uri="{FF2B5EF4-FFF2-40B4-BE49-F238E27FC236}">
                <a16:creationId xmlns:a16="http://schemas.microsoft.com/office/drawing/2014/main" id="{8254D7C8-1E1B-82D8-29D5-C84E30EB89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46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0ea685ae34_3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0ea685ae34_3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4328AA92-B4E8-A808-5AE6-588C157B6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0ea685ae34_3_6:notes">
            <a:extLst>
              <a:ext uri="{FF2B5EF4-FFF2-40B4-BE49-F238E27FC236}">
                <a16:creationId xmlns:a16="http://schemas.microsoft.com/office/drawing/2014/main" id="{F75B00D0-6974-FC6C-C8A1-071B2A3B5F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0ea685ae34_3_6:notes">
            <a:extLst>
              <a:ext uri="{FF2B5EF4-FFF2-40B4-BE49-F238E27FC236}">
                <a16:creationId xmlns:a16="http://schemas.microsoft.com/office/drawing/2014/main" id="{E839191A-FC80-6EC5-77C3-5CFA5FDE03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27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>
          <a:extLst>
            <a:ext uri="{FF2B5EF4-FFF2-40B4-BE49-F238E27FC236}">
              <a16:creationId xmlns:a16="http://schemas.microsoft.com/office/drawing/2014/main" id="{C785187A-CCA7-F0BE-8C14-F15A0A062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0f176b83bf_0_0:notes">
            <a:extLst>
              <a:ext uri="{FF2B5EF4-FFF2-40B4-BE49-F238E27FC236}">
                <a16:creationId xmlns:a16="http://schemas.microsoft.com/office/drawing/2014/main" id="{ABC01157-98A7-8923-C5C2-9FC02173BF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0f176b83bf_0_0:notes">
            <a:extLst>
              <a:ext uri="{FF2B5EF4-FFF2-40B4-BE49-F238E27FC236}">
                <a16:creationId xmlns:a16="http://schemas.microsoft.com/office/drawing/2014/main" id="{E2AF6A80-D1F8-9BFE-3E40-C350263B07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78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39AF6-8BBB-D952-B169-18157797D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BDD04-4E3B-75C1-E734-47B4A6273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D5A2D-7A7A-6197-71F8-D5B8BD92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C7519-BF5A-BC3D-7744-A2EC819E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46472-9320-4335-A628-4A11D409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114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E26B-AA3E-DCE4-F51D-96737F88A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2C02E-1EB8-08ED-CB61-0B25F605C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6EAAD-EE0C-6919-54A9-00266B52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3CA71-E0CD-FF12-80A2-62C8F22D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395AE-47C6-9CAF-0535-596AC509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75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4950C2-F176-5841-8C8C-1E755E12C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875D6-F133-8AD0-3029-E920B8A5C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F34AF-E255-C05B-319B-DF60D8631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BDE53-301C-3CA0-BD53-5C518C11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DE131-E6CB-C847-8507-640DF982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07605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21567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9C57-16B8-CCF6-41C6-9EC71CEE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0CC0E-1726-C8B5-6A6D-D293ACA0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9E96D-74E1-E4D5-A215-1CBFD880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F7599-4AAB-FBCF-62BA-4BD9CBE47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C2697-4910-46D9-6EB2-71545868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304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5375E-2523-EA02-ADF9-563C08C3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2B693-A9E4-68C3-A3F9-2BA6F2FA1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5B56C-0781-A6E2-FBE6-1339C3492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27CB6-7CEE-D7A8-CBEF-549CEFDE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814FA-AC3E-09D5-CC2C-F6FCDFF9C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0111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2294-F3B9-C5DA-C9F7-EE2DEC2E9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40778-603F-BEF4-36CB-425A664B81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2DCD91-FA08-EA10-2966-E0DB613F9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32E57-D6D6-9E61-B18B-F65AC484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1CB7C-B8CD-5B38-9831-B8EF37DF3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7D7C3-96CA-449E-9549-3040C14C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56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9CCA9-3110-47C2-558E-2F72E94F0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711CD-038F-88D4-D1DC-3F8ECAA7F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5A157-26EA-89D6-1B37-BA84012D8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E0EEA1-D825-4C13-9E6C-AA1D2F7ED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5AB45E-F1D8-FBF1-7F03-69CFD1998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7380E9-D442-CDD2-A44D-057085BF4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9E2276-A89F-E3DF-A8A0-AF6D0950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CA885-7D76-2F73-FF26-7425E6B47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8606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0F5A8-8D53-3792-27BE-69097D224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CDFAD-CBD1-8B33-45D4-F6650934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7D96E-9E97-8C70-A080-22D0680D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529E9C-1277-2D7B-C056-D6882640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396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9A3B7-BA08-ACDE-E67C-968B41EA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70EAD-104A-1A46-CDF9-D740409F4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7582C-475C-AA3A-E999-BCC6AE7A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0325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17AB3-A3B2-FFDB-4196-B2CDC548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CAFBA-2B2D-8C4A-8F54-242A8EC6A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948F5-6FE0-1B69-FDCD-376688273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C2677-5C5E-3004-9AD5-96304BDC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97C4D-77A9-32C0-2A13-97320E091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C94E7-06C4-C27C-0D12-C0FAC65B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541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E1737-6A45-DDD9-E8F3-1C5F12F1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979184-E788-7201-B5C2-A4CA11ADA9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3E08D-CFD7-A29C-C0CC-18980E1E7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01002-0E75-04D4-B5D5-BF997FCED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1DCC2-D605-40AF-A0B9-F28DEE615A87}" type="datetimeFigureOut">
              <a:rPr lang="en-DE" smtClean="0"/>
              <a:t>01/20/2025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F0750-8EBE-25B5-7CF5-C7FE3F7C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14DA4-5FD0-D022-344C-EB6EC091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16B55-F4D1-403B-B2F0-D97CB6761D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028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DAEDF4-A551-6EF6-4FA1-EADD1E417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494A6-BA3C-678E-D698-3A4A2349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D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9EF39-D176-B794-0D9C-2ADF89EB9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ahnschrift" panose="020B0502040204020203" pitchFamily="34" charset="0"/>
              </a:defRPr>
            </a:lvl1pPr>
          </a:lstStyle>
          <a:p>
            <a:fld id="{C1C1DCC2-D605-40AF-A0B9-F28DEE615A87}" type="datetimeFigureOut">
              <a:rPr lang="en-DE" smtClean="0"/>
              <a:pPr/>
              <a:t>01/20/2025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AA30C-2151-F7EB-992F-C15A93067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ahnschrift" panose="020B0502040204020203" pitchFamily="34" charset="0"/>
              </a:defRPr>
            </a:lvl1pPr>
          </a:lstStyle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4D2B7-8628-B560-129D-05FF03DF0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Bahnschrift" panose="020B0502040204020203" pitchFamily="34" charset="0"/>
              </a:defRPr>
            </a:lvl1pPr>
          </a:lstStyle>
          <a:p>
            <a:fld id="{2B516B55-F4D1-403B-B2F0-D97CB6761DF6}" type="slidenum">
              <a:rPr lang="en-DE" smtClean="0"/>
              <a:pPr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33431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hnschrift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hnschrif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hnschrif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hnschrif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hnschrif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10" Type="http://schemas.openxmlformats.org/officeDocument/2006/relationships/image" Target="../media/image25.sv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11" Type="http://schemas.openxmlformats.org/officeDocument/2006/relationships/image" Target="../media/image12.png"/><Relationship Id="rId5" Type="http://schemas.openxmlformats.org/officeDocument/2006/relationships/image" Target="../media/image20.svg"/><Relationship Id="rId10" Type="http://schemas.openxmlformats.org/officeDocument/2006/relationships/image" Target="../media/image25.sv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svg"/><Relationship Id="rId11" Type="http://schemas.openxmlformats.org/officeDocument/2006/relationships/image" Target="../media/image7.sv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7.sv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svg"/><Relationship Id="rId11" Type="http://schemas.openxmlformats.org/officeDocument/2006/relationships/image" Target="../media/image9.svg"/><Relationship Id="rId5" Type="http://schemas.openxmlformats.org/officeDocument/2006/relationships/image" Target="../media/image2.png"/><Relationship Id="rId10" Type="http://schemas.openxmlformats.org/officeDocument/2006/relationships/image" Target="../media/image8.png"/><Relationship Id="rId4" Type="http://schemas.openxmlformats.org/officeDocument/2006/relationships/image" Target="../media/image5.svg"/><Relationship Id="rId9" Type="http://schemas.openxmlformats.org/officeDocument/2006/relationships/image" Target="../media/image1.emf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3.emf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emf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yu-systems/flay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" sz="5333" dirty="0"/>
              <a:t>Incremental Specialization of Network Programs</a:t>
            </a:r>
            <a:endParaRPr sz="5333"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Fabian Ruffy, Zhanghan Wang (New York University),</a:t>
            </a:r>
            <a:endParaRPr dirty="0"/>
          </a:p>
          <a:p>
            <a:pPr>
              <a:spcBef>
                <a:spcPts val="0"/>
              </a:spcBef>
            </a:pPr>
            <a:r>
              <a:rPr lang="en" dirty="0"/>
              <a:t>Gianni Antichi (</a:t>
            </a:r>
            <a:r>
              <a:rPr lang="en-US" dirty="0" err="1"/>
              <a:t>Politecnico</a:t>
            </a:r>
            <a:r>
              <a:rPr lang="en-US" dirty="0"/>
              <a:t> di Milano</a:t>
            </a:r>
            <a:r>
              <a:rPr lang="en" dirty="0"/>
              <a:t>)</a:t>
            </a:r>
            <a:r>
              <a:rPr lang="en-US" dirty="0"/>
              <a:t>, </a:t>
            </a:r>
          </a:p>
          <a:p>
            <a:pPr>
              <a:spcBef>
                <a:spcPts val="0"/>
              </a:spcBef>
            </a:pPr>
            <a:r>
              <a:rPr lang="en-US" dirty="0" err="1"/>
              <a:t>Aurojit</a:t>
            </a:r>
            <a:r>
              <a:rPr lang="en-US" dirty="0"/>
              <a:t> Panda, Anirudh </a:t>
            </a:r>
            <a:r>
              <a:rPr lang="en-US" dirty="0" err="1"/>
              <a:t>Sivaraman</a:t>
            </a:r>
            <a:r>
              <a:rPr lang="en-US" dirty="0"/>
              <a:t> </a:t>
            </a:r>
            <a:r>
              <a:rPr lang="en" dirty="0"/>
              <a:t>(New York University)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EE247303-F2FF-1300-82A0-69F30E491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ctangle 214">
            <a:extLst>
              <a:ext uri="{FF2B5EF4-FFF2-40B4-BE49-F238E27FC236}">
                <a16:creationId xmlns:a16="http://schemas.microsoft.com/office/drawing/2014/main" id="{4837E93A-A461-4C34-9E99-4E518F16F7C4}"/>
              </a:ext>
            </a:extLst>
          </p:cNvPr>
          <p:cNvSpPr/>
          <p:nvPr/>
        </p:nvSpPr>
        <p:spPr>
          <a:xfrm>
            <a:off x="1581265" y="3756825"/>
            <a:ext cx="1218494" cy="139807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25C75052-D0C7-DE35-C619-13ADF245DE92}"/>
              </a:ext>
            </a:extLst>
          </p:cNvPr>
          <p:cNvSpPr/>
          <p:nvPr/>
        </p:nvSpPr>
        <p:spPr>
          <a:xfrm>
            <a:off x="5046214" y="5219428"/>
            <a:ext cx="1218494" cy="139807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7BFC4221-17E0-1B6A-1198-07EAD14A8B56}"/>
              </a:ext>
            </a:extLst>
          </p:cNvPr>
          <p:cNvSpPr/>
          <p:nvPr/>
        </p:nvSpPr>
        <p:spPr>
          <a:xfrm>
            <a:off x="7680654" y="3741808"/>
            <a:ext cx="1218494" cy="164738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66" name="Google Shape;66;p15">
            <a:extLst>
              <a:ext uri="{FF2B5EF4-FFF2-40B4-BE49-F238E27FC236}">
                <a16:creationId xmlns:a16="http://schemas.microsoft.com/office/drawing/2014/main" id="{B621071D-6A7C-B25F-9EB3-B94013060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3200" dirty="0"/>
              <a:t>Specialized Networks</a:t>
            </a:r>
          </a:p>
        </p:txBody>
      </p:sp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337A39C8-E9D4-6675-8178-F604C10734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10</a:t>
            </a:fld>
            <a:endParaRPr lang="en" sz="1467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78648B-89D3-7483-0C4F-5A52AFD7B761}"/>
              </a:ext>
            </a:extLst>
          </p:cNvPr>
          <p:cNvCxnSpPr>
            <a:cxnSpLocks/>
            <a:stCxn id="340" idx="2"/>
            <a:endCxn id="330" idx="3"/>
          </p:cNvCxnSpPr>
          <p:nvPr/>
        </p:nvCxnSpPr>
        <p:spPr>
          <a:xfrm flipH="1">
            <a:off x="6264708" y="5389189"/>
            <a:ext cx="2025193" cy="5292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D44319F-5FC6-E713-ADFF-161DD93E3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4593" y="4807080"/>
            <a:ext cx="700180" cy="39385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DB79F74-5F73-DCA3-9E3B-76E4DC43CC83}"/>
              </a:ext>
            </a:extLst>
          </p:cNvPr>
          <p:cNvCxnSpPr>
            <a:cxnSpLocks/>
            <a:stCxn id="215" idx="3"/>
            <a:endCxn id="330" idx="1"/>
          </p:cNvCxnSpPr>
          <p:nvPr/>
        </p:nvCxnSpPr>
        <p:spPr>
          <a:xfrm>
            <a:off x="2799759" y="4455864"/>
            <a:ext cx="2246455" cy="14626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2AF406-B88A-54F7-23BF-6AC4C51840FE}"/>
              </a:ext>
            </a:extLst>
          </p:cNvPr>
          <p:cNvCxnSpPr>
            <a:cxnSpLocks/>
            <a:stCxn id="215" idx="3"/>
            <a:endCxn id="340" idx="1"/>
          </p:cNvCxnSpPr>
          <p:nvPr/>
        </p:nvCxnSpPr>
        <p:spPr>
          <a:xfrm>
            <a:off x="2799759" y="4455864"/>
            <a:ext cx="4880895" cy="1096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D76AF3F0-8A89-0E1D-4C68-2AC81403312B}"/>
              </a:ext>
            </a:extLst>
          </p:cNvPr>
          <p:cNvCxnSpPr/>
          <p:nvPr/>
        </p:nvCxnSpPr>
        <p:spPr>
          <a:xfrm>
            <a:off x="1035343" y="2868930"/>
            <a:ext cx="10287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2" name="Graphic 161">
            <a:extLst>
              <a:ext uri="{FF2B5EF4-FFF2-40B4-BE49-F238E27FC236}">
                <a16:creationId xmlns:a16="http://schemas.microsoft.com/office/drawing/2014/main" id="{7892227E-89FE-F6F8-0834-08B566A3AF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6715" y="1612368"/>
            <a:ext cx="947707" cy="947707"/>
          </a:xfrm>
          <a:prstGeom prst="rect">
            <a:avLst/>
          </a:prstGeom>
        </p:spPr>
      </p:pic>
      <p:sp>
        <p:nvSpPr>
          <p:cNvPr id="164" name="Speech Bubble: Rectangle 163">
            <a:extLst>
              <a:ext uri="{FF2B5EF4-FFF2-40B4-BE49-F238E27FC236}">
                <a16:creationId xmlns:a16="http://schemas.microsoft.com/office/drawing/2014/main" id="{8D2A6784-3339-0EA3-9EF6-8D5AFF5D4C5A}"/>
              </a:ext>
            </a:extLst>
          </p:cNvPr>
          <p:cNvSpPr/>
          <p:nvPr/>
        </p:nvSpPr>
        <p:spPr>
          <a:xfrm>
            <a:off x="2870117" y="1638572"/>
            <a:ext cx="6956914" cy="612648"/>
          </a:xfrm>
          <a:prstGeom prst="wedgeRectCallout">
            <a:avLst>
              <a:gd name="adj1" fmla="val -67050"/>
              <a:gd name="adj2" fmla="val -289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I only have IPv6/UDP traffic and I only configure GRE, not VXLAN!</a:t>
            </a:r>
            <a:endParaRPr lang="en-DE" dirty="0">
              <a:solidFill>
                <a:sysClr val="windowText" lastClr="000000"/>
              </a:solidFill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CCC9616E-DF99-EDFB-F8F2-4638E52D5DF7}"/>
              </a:ext>
            </a:extLst>
          </p:cNvPr>
          <p:cNvSpPr txBox="1"/>
          <p:nvPr/>
        </p:nvSpPr>
        <p:spPr>
          <a:xfrm>
            <a:off x="1874593" y="4430656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IPv4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0BBE21E4-3F63-F682-F380-E2EAE448DBB1}"/>
              </a:ext>
            </a:extLst>
          </p:cNvPr>
          <p:cNvSpPr txBox="1"/>
          <p:nvPr/>
        </p:nvSpPr>
        <p:spPr>
          <a:xfrm>
            <a:off x="1811835" y="4168144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TCP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E6B9E81-DAF7-8A6D-DA96-9F7D05BD01BD}"/>
              </a:ext>
            </a:extLst>
          </p:cNvPr>
          <p:cNvSpPr txBox="1"/>
          <p:nvPr/>
        </p:nvSpPr>
        <p:spPr>
          <a:xfrm>
            <a:off x="1936759" y="3901615"/>
            <a:ext cx="50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VXLAN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1776B18-AC70-114E-D9BD-B3DAC542FA34}"/>
              </a:ext>
            </a:extLst>
          </p:cNvPr>
          <p:cNvSpPr txBox="1"/>
          <p:nvPr/>
        </p:nvSpPr>
        <p:spPr>
          <a:xfrm>
            <a:off x="2198901" y="4168144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UDP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B3857E32-5B9E-4469-79E9-1CE57607537A}"/>
              </a:ext>
            </a:extLst>
          </p:cNvPr>
          <p:cNvSpPr txBox="1"/>
          <p:nvPr/>
        </p:nvSpPr>
        <p:spPr>
          <a:xfrm>
            <a:off x="2272720" y="4426973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IPv6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49CDF7F6-ADA5-877A-6037-C3E3F43B959A}"/>
              </a:ext>
            </a:extLst>
          </p:cNvPr>
          <p:cNvSpPr txBox="1"/>
          <p:nvPr/>
        </p:nvSpPr>
        <p:spPr>
          <a:xfrm>
            <a:off x="9827031" y="1170451"/>
            <a:ext cx="18081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Control plane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5C0272E2-0D90-EF8F-1943-BA9B322825AB}"/>
              </a:ext>
            </a:extLst>
          </p:cNvPr>
          <p:cNvSpPr txBox="1"/>
          <p:nvPr/>
        </p:nvSpPr>
        <p:spPr>
          <a:xfrm>
            <a:off x="8801043" y="3039769"/>
            <a:ext cx="2981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Programmable data plane</a:t>
            </a:r>
          </a:p>
        </p:txBody>
      </p:sp>
      <p:pic>
        <p:nvPicPr>
          <p:cNvPr id="322" name="Picture 11" descr="C:\Users\ecoffey\AppData\Local\Temp\Rar$DRa0.608\30080_Device_switch_default_64.png">
            <a:extLst>
              <a:ext uri="{FF2B5EF4-FFF2-40B4-BE49-F238E27FC236}">
                <a16:creationId xmlns:a16="http://schemas.microsoft.com/office/drawing/2014/main" id="{68393220-2283-0744-9E67-3CE0D982C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806" y="6143939"/>
            <a:ext cx="487680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87BB817B-18DA-EC17-8C09-D8DDC41A6BF0}"/>
              </a:ext>
            </a:extLst>
          </p:cNvPr>
          <p:cNvSpPr/>
          <p:nvPr/>
        </p:nvSpPr>
        <p:spPr>
          <a:xfrm rot="5400000">
            <a:off x="5051635" y="4521594"/>
            <a:ext cx="1151530" cy="207147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8ED19BC0-6707-4CD2-B6D4-F6715F05D952}"/>
              </a:ext>
            </a:extLst>
          </p:cNvPr>
          <p:cNvSpPr/>
          <p:nvPr/>
        </p:nvSpPr>
        <p:spPr>
          <a:xfrm flipV="1">
            <a:off x="6486320" y="3265910"/>
            <a:ext cx="1847662" cy="468000"/>
          </a:xfrm>
          <a:prstGeom prst="bentUpArrow">
            <a:avLst>
              <a:gd name="adj1" fmla="val 25000"/>
              <a:gd name="adj2" fmla="val 28140"/>
              <a:gd name="adj3" fmla="val 35764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400" dirty="0">
              <a:latin typeface="Bahnschrift" panose="020B0502040204020203" pitchFamily="34" charset="0"/>
            </a:endParaRPr>
          </a:p>
        </p:txBody>
      </p:sp>
      <p:sp>
        <p:nvSpPr>
          <p:cNvPr id="4" name="Arrow: Bent-Up 3">
            <a:extLst>
              <a:ext uri="{FF2B5EF4-FFF2-40B4-BE49-F238E27FC236}">
                <a16:creationId xmlns:a16="http://schemas.microsoft.com/office/drawing/2014/main" id="{187D8050-933C-B0F8-488B-C524192D20EB}"/>
              </a:ext>
            </a:extLst>
          </p:cNvPr>
          <p:cNvSpPr/>
          <p:nvPr/>
        </p:nvSpPr>
        <p:spPr>
          <a:xfrm flipH="1" flipV="1">
            <a:off x="1973835" y="3265910"/>
            <a:ext cx="2506113" cy="468000"/>
          </a:xfrm>
          <a:prstGeom prst="bentUpArrow">
            <a:avLst>
              <a:gd name="adj1" fmla="val 25000"/>
              <a:gd name="adj2" fmla="val 28140"/>
              <a:gd name="adj3" fmla="val 35764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400" dirty="0">
              <a:latin typeface="Bahnschrift" panose="020B0502040204020203" pitchFamily="34" charset="0"/>
            </a:endParaRP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494A6854-9512-CAF1-E7FC-0837E508E6DB}"/>
              </a:ext>
            </a:extLst>
          </p:cNvPr>
          <p:cNvGrpSpPr/>
          <p:nvPr/>
        </p:nvGrpSpPr>
        <p:grpSpPr>
          <a:xfrm>
            <a:off x="4396217" y="2748739"/>
            <a:ext cx="2145769" cy="1350097"/>
            <a:chOff x="5624488" y="1893295"/>
            <a:chExt cx="2145769" cy="1350097"/>
          </a:xfrm>
        </p:grpSpPr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A3003804-7B04-133F-3BC7-7EE00E570056}"/>
                </a:ext>
              </a:extLst>
            </p:cNvPr>
            <p:cNvSpPr/>
            <p:nvPr/>
          </p:nvSpPr>
          <p:spPr>
            <a:xfrm>
              <a:off x="5639206" y="1893295"/>
              <a:ext cx="2131051" cy="13500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/>
              <a:r>
                <a:rPr lang="en-US" dirty="0">
                  <a:solidFill>
                    <a:schemeClr val="tx1"/>
                  </a:solidFill>
                </a:rPr>
                <a:t>Specializer</a:t>
              </a:r>
              <a:endParaRPr lang="en-DE" dirty="0">
                <a:solidFill>
                  <a:schemeClr val="tx1"/>
                </a:solidFill>
              </a:endParaRPr>
            </a:p>
          </p:txBody>
        </p:sp>
        <p:pic>
          <p:nvPicPr>
            <p:cNvPr id="198" name="Graphic 197">
              <a:extLst>
                <a:ext uri="{FF2B5EF4-FFF2-40B4-BE49-F238E27FC236}">
                  <a16:creationId xmlns:a16="http://schemas.microsoft.com/office/drawing/2014/main" id="{30F0B9CD-98EC-9CBC-AA8E-4A12C2153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624488" y="2074951"/>
              <a:ext cx="1108710" cy="1108710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605F65D5-D77C-FF6B-67A3-D07EADB38206}"/>
              </a:ext>
            </a:extLst>
          </p:cNvPr>
          <p:cNvSpPr/>
          <p:nvPr/>
        </p:nvSpPr>
        <p:spPr>
          <a:xfrm>
            <a:off x="1762700" y="3831167"/>
            <a:ext cx="900067" cy="8991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5035208E-E299-AAC5-CA90-B45F1EC0F7AF}"/>
              </a:ext>
            </a:extLst>
          </p:cNvPr>
          <p:cNvSpPr txBox="1"/>
          <p:nvPr/>
        </p:nvSpPr>
        <p:spPr>
          <a:xfrm>
            <a:off x="1936759" y="3901615"/>
            <a:ext cx="504000" cy="234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050" dirty="0"/>
              <a:t>GRE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BE14FF6D-365B-460D-7CB3-0B3205F6020E}"/>
              </a:ext>
            </a:extLst>
          </p:cNvPr>
          <p:cNvSpPr txBox="1"/>
          <p:nvPr/>
        </p:nvSpPr>
        <p:spPr>
          <a:xfrm>
            <a:off x="5317320" y="5894020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IPv4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6893193-464A-E6C2-5C25-DCAC748EB075}"/>
              </a:ext>
            </a:extLst>
          </p:cNvPr>
          <p:cNvSpPr txBox="1"/>
          <p:nvPr/>
        </p:nvSpPr>
        <p:spPr>
          <a:xfrm>
            <a:off x="5254562" y="5631508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TCP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C4FB4A6A-D943-D548-4CF2-340EA9EC696E}"/>
              </a:ext>
            </a:extLst>
          </p:cNvPr>
          <p:cNvSpPr txBox="1"/>
          <p:nvPr/>
        </p:nvSpPr>
        <p:spPr>
          <a:xfrm>
            <a:off x="5641628" y="5631508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UDP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648BBB4F-6668-B80A-85C0-A9A0E9CD4F38}"/>
              </a:ext>
            </a:extLst>
          </p:cNvPr>
          <p:cNvSpPr txBox="1"/>
          <p:nvPr/>
        </p:nvSpPr>
        <p:spPr>
          <a:xfrm>
            <a:off x="5715447" y="5890337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IPv6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E88791CF-2AED-DC78-20F0-090557D480B7}"/>
              </a:ext>
            </a:extLst>
          </p:cNvPr>
          <p:cNvSpPr/>
          <p:nvPr/>
        </p:nvSpPr>
        <p:spPr>
          <a:xfrm>
            <a:off x="5205427" y="5294531"/>
            <a:ext cx="900067" cy="8991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031F27CE-E652-0084-681B-7B6D6323FC75}"/>
              </a:ext>
            </a:extLst>
          </p:cNvPr>
          <p:cNvSpPr txBox="1"/>
          <p:nvPr/>
        </p:nvSpPr>
        <p:spPr>
          <a:xfrm>
            <a:off x="5379486" y="5364979"/>
            <a:ext cx="504000" cy="234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050" dirty="0"/>
              <a:t>GRE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54917BF5-F154-23B3-3639-5DB09E8149CD}"/>
              </a:ext>
            </a:extLst>
          </p:cNvPr>
          <p:cNvSpPr txBox="1"/>
          <p:nvPr/>
        </p:nvSpPr>
        <p:spPr>
          <a:xfrm>
            <a:off x="7957542" y="4453389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IPv4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C9DC5DD-514F-BDC5-FEC5-1FBE40DEE928}"/>
              </a:ext>
            </a:extLst>
          </p:cNvPr>
          <p:cNvSpPr txBox="1"/>
          <p:nvPr/>
        </p:nvSpPr>
        <p:spPr>
          <a:xfrm>
            <a:off x="7894784" y="4190877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TCP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3432912-4B78-7F91-2E73-CCABAB1D653E}"/>
              </a:ext>
            </a:extLst>
          </p:cNvPr>
          <p:cNvSpPr txBox="1"/>
          <p:nvPr/>
        </p:nvSpPr>
        <p:spPr>
          <a:xfrm>
            <a:off x="8281850" y="4190877"/>
            <a:ext cx="32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UDP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AA0DFB4-3300-2DA1-4C67-A9B317F518BD}"/>
              </a:ext>
            </a:extLst>
          </p:cNvPr>
          <p:cNvSpPr txBox="1"/>
          <p:nvPr/>
        </p:nvSpPr>
        <p:spPr>
          <a:xfrm>
            <a:off x="8355669" y="4449706"/>
            <a:ext cx="360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r>
              <a:rPr lang="en-US" sz="1050" dirty="0"/>
              <a:t>IPv6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99598DA-B58F-7A9C-EE85-0C6F605C1FC5}"/>
              </a:ext>
            </a:extLst>
          </p:cNvPr>
          <p:cNvSpPr/>
          <p:nvPr/>
        </p:nvSpPr>
        <p:spPr>
          <a:xfrm>
            <a:off x="7845649" y="3853900"/>
            <a:ext cx="900067" cy="8991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DF603A-D580-5C54-BDB5-2B9ADCFAC647}"/>
              </a:ext>
            </a:extLst>
          </p:cNvPr>
          <p:cNvSpPr txBox="1"/>
          <p:nvPr/>
        </p:nvSpPr>
        <p:spPr>
          <a:xfrm>
            <a:off x="8019708" y="3924348"/>
            <a:ext cx="504000" cy="234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050" dirty="0"/>
              <a:t>GRE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6D24E57-FC9F-B1FA-5C1F-ACDDBA040A6D}"/>
              </a:ext>
            </a:extLst>
          </p:cNvPr>
          <p:cNvSpPr txBox="1"/>
          <p:nvPr/>
        </p:nvSpPr>
        <p:spPr>
          <a:xfrm>
            <a:off x="5387646" y="5359009"/>
            <a:ext cx="50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VXLAN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98AFC9A-D007-123C-6B7A-27838D8D854A}"/>
              </a:ext>
            </a:extLst>
          </p:cNvPr>
          <p:cNvSpPr txBox="1"/>
          <p:nvPr/>
        </p:nvSpPr>
        <p:spPr>
          <a:xfrm>
            <a:off x="8020923" y="3920428"/>
            <a:ext cx="504000" cy="234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1050" dirty="0"/>
              <a:t>VXLAN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DEE1CAAD-B62E-0C5F-E7BE-2813BC61722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34041" y="4567393"/>
            <a:ext cx="967001" cy="9670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73DB8CF-4FFC-F1E7-20A4-CAAB1B69CAEE}"/>
              </a:ext>
            </a:extLst>
          </p:cNvPr>
          <p:cNvSpPr/>
          <p:nvPr/>
        </p:nvSpPr>
        <p:spPr>
          <a:xfrm>
            <a:off x="5213485" y="5609753"/>
            <a:ext cx="406154" cy="56218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4C0B510-CDE0-F007-3FC2-EED52317E6F0}"/>
              </a:ext>
            </a:extLst>
          </p:cNvPr>
          <p:cNvSpPr/>
          <p:nvPr/>
        </p:nvSpPr>
        <p:spPr>
          <a:xfrm rot="20716718">
            <a:off x="4494454" y="5891444"/>
            <a:ext cx="631139" cy="364661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0DBE932-5A5F-F339-1EA6-26BBAD6E217D}"/>
              </a:ext>
            </a:extLst>
          </p:cNvPr>
          <p:cNvSpPr/>
          <p:nvPr/>
        </p:nvSpPr>
        <p:spPr>
          <a:xfrm rot="13036538">
            <a:off x="8372314" y="4558041"/>
            <a:ext cx="631139" cy="364661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C1E67E4-302D-B090-4265-22299914BBCB}"/>
              </a:ext>
            </a:extLst>
          </p:cNvPr>
          <p:cNvSpPr/>
          <p:nvPr/>
        </p:nvSpPr>
        <p:spPr>
          <a:xfrm>
            <a:off x="7859436" y="4174770"/>
            <a:ext cx="406154" cy="56218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2C1C12-DE3E-17A6-6BE0-80CA5183F3E9}"/>
              </a:ext>
            </a:extLst>
          </p:cNvPr>
          <p:cNvSpPr txBox="1"/>
          <p:nvPr/>
        </p:nvSpPr>
        <p:spPr>
          <a:xfrm>
            <a:off x="3059227" y="5948619"/>
            <a:ext cx="1489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Free space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in hardware!</a:t>
            </a:r>
            <a:endParaRPr lang="en-DE" dirty="0">
              <a:solidFill>
                <a:srgbClr val="00B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72171F-BD5F-3764-6268-EA1C0602A24C}"/>
              </a:ext>
            </a:extLst>
          </p:cNvPr>
          <p:cNvSpPr txBox="1"/>
          <p:nvPr/>
        </p:nvSpPr>
        <p:spPr>
          <a:xfrm>
            <a:off x="8980251" y="4736958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Fewer branches!</a:t>
            </a:r>
            <a:endParaRPr lang="en-DE" dirty="0">
              <a:solidFill>
                <a:srgbClr val="00B050"/>
              </a:solidFill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A58BA5A-06BA-055F-F75A-91461056340A}"/>
              </a:ext>
            </a:extLst>
          </p:cNvPr>
          <p:cNvSpPr/>
          <p:nvPr/>
        </p:nvSpPr>
        <p:spPr>
          <a:xfrm rot="19235947">
            <a:off x="1130536" y="4471065"/>
            <a:ext cx="631139" cy="364661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0BEF65-93CC-B7B8-5178-002EC543BCEA}"/>
              </a:ext>
            </a:extLst>
          </p:cNvPr>
          <p:cNvSpPr/>
          <p:nvPr/>
        </p:nvSpPr>
        <p:spPr>
          <a:xfrm>
            <a:off x="1749302" y="4130670"/>
            <a:ext cx="406154" cy="56218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5B76B7-27E0-0AF7-4179-D630CC7B69A6}"/>
              </a:ext>
            </a:extLst>
          </p:cNvPr>
          <p:cNvSpPr txBox="1"/>
          <p:nvPr/>
        </p:nvSpPr>
        <p:spPr>
          <a:xfrm>
            <a:off x="99443" y="4618545"/>
            <a:ext cx="1406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Lower </a:t>
            </a:r>
          </a:p>
          <a:p>
            <a:r>
              <a:rPr lang="en-US" dirty="0">
                <a:solidFill>
                  <a:srgbClr val="00B050"/>
                </a:solidFill>
              </a:rPr>
              <a:t>cycle count!</a:t>
            </a:r>
            <a:endParaRPr lang="en-DE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05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animBg="1"/>
      <p:bldP spid="173" grpId="0" animBg="1"/>
      <p:bldP spid="174" grpId="0" animBg="1"/>
      <p:bldP spid="175" grpId="0" animBg="1"/>
      <p:bldP spid="2" grpId="0" animBg="1"/>
      <p:bldP spid="3" grpId="0" animBg="1"/>
      <p:bldP spid="4" grpId="0" animBg="1"/>
      <p:bldP spid="237" grpId="1" animBg="1"/>
      <p:bldP spid="247" grpId="0" animBg="1"/>
      <p:bldP spid="248" grpId="0" animBg="1"/>
      <p:bldP spid="252" grpId="0" animBg="1"/>
      <p:bldP spid="253" grpId="0" animBg="1"/>
      <p:bldP spid="64" grpId="0" animBg="1"/>
      <p:bldP spid="69" grpId="0" animBg="1"/>
      <p:bldP spid="72" grpId="0" animBg="1"/>
      <p:bldP spid="73" grpId="0" animBg="1"/>
      <p:bldP spid="6" grpId="0" animBg="1"/>
      <p:bldP spid="8" grpId="0" animBg="1"/>
      <p:bldP spid="10" grpId="0" animBg="1"/>
      <p:bldP spid="17" grpId="0" animBg="1"/>
      <p:bldP spid="20" grpId="0"/>
      <p:bldP spid="21" grpId="0"/>
      <p:bldP spid="22" grpId="0" animBg="1"/>
      <p:bldP spid="23" grpId="0" animBg="1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0E0A6A65-35A1-D8BF-77D7-CD61A834A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>
            <a:extLst>
              <a:ext uri="{FF2B5EF4-FFF2-40B4-BE49-F238E27FC236}">
                <a16:creationId xmlns:a16="http://schemas.microsoft.com/office/drawing/2014/main" id="{172135D9-B0E7-7C7E-FCF2-CE54D9DB0E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" sz="3200" dirty="0"/>
              <a:t>How Do We Get There?</a:t>
            </a:r>
            <a:endParaRPr lang="en-US" sz="3200" dirty="0"/>
          </a:p>
        </p:txBody>
      </p:sp>
      <p:sp>
        <p:nvSpPr>
          <p:cNvPr id="106" name="Google Shape;106;p15">
            <a:extLst>
              <a:ext uri="{FF2B5EF4-FFF2-40B4-BE49-F238E27FC236}">
                <a16:creationId xmlns:a16="http://schemas.microsoft.com/office/drawing/2014/main" id="{9A41AB6E-30FB-BC29-E15B-F84583C70D3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540531" y="6217623"/>
            <a:ext cx="48768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11</a:t>
            </a:fld>
            <a:endParaRPr lang="en" sz="1467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1529211-5688-CE20-77A2-8751BACCA427}"/>
              </a:ext>
            </a:extLst>
          </p:cNvPr>
          <p:cNvGrpSpPr/>
          <p:nvPr/>
        </p:nvGrpSpPr>
        <p:grpSpPr>
          <a:xfrm>
            <a:off x="6093722" y="975167"/>
            <a:ext cx="5565396" cy="2482700"/>
            <a:chOff x="1035343" y="1170451"/>
            <a:chExt cx="11256997" cy="5461168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2D109626-97DF-1E4F-AA10-B5E02EFBBEE2}"/>
                </a:ext>
              </a:extLst>
            </p:cNvPr>
            <p:cNvSpPr/>
            <p:nvPr/>
          </p:nvSpPr>
          <p:spPr>
            <a:xfrm>
              <a:off x="1581265" y="3756825"/>
              <a:ext cx="1218494" cy="13980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5D557070-5202-F8AD-1043-B827B5EAE33B}"/>
                </a:ext>
              </a:extLst>
            </p:cNvPr>
            <p:cNvSpPr/>
            <p:nvPr/>
          </p:nvSpPr>
          <p:spPr>
            <a:xfrm>
              <a:off x="5046214" y="5219428"/>
              <a:ext cx="1218494" cy="13980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A6C3B847-CBEF-4E9C-C1FC-B945DF233D9F}"/>
                </a:ext>
              </a:extLst>
            </p:cNvPr>
            <p:cNvSpPr/>
            <p:nvPr/>
          </p:nvSpPr>
          <p:spPr>
            <a:xfrm>
              <a:off x="7680654" y="3741808"/>
              <a:ext cx="1218494" cy="16473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28ECEA7-5616-1AD4-FEC5-FB72027B534F}"/>
                </a:ext>
              </a:extLst>
            </p:cNvPr>
            <p:cNvCxnSpPr>
              <a:cxnSpLocks/>
              <a:stCxn id="340" idx="2"/>
              <a:endCxn id="330" idx="3"/>
            </p:cNvCxnSpPr>
            <p:nvPr/>
          </p:nvCxnSpPr>
          <p:spPr>
            <a:xfrm flipH="1">
              <a:off x="6264708" y="5389189"/>
              <a:ext cx="2025193" cy="5292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1E3AAA8-DAF6-0E30-2C82-8030C1B27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74593" y="4807080"/>
              <a:ext cx="700180" cy="393851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20EEFFF-2120-A9BC-93D9-6C3C74D319C1}"/>
                </a:ext>
              </a:extLst>
            </p:cNvPr>
            <p:cNvCxnSpPr>
              <a:cxnSpLocks/>
              <a:stCxn id="215" idx="3"/>
              <a:endCxn id="330" idx="1"/>
            </p:cNvCxnSpPr>
            <p:nvPr/>
          </p:nvCxnSpPr>
          <p:spPr>
            <a:xfrm>
              <a:off x="2799759" y="4455864"/>
              <a:ext cx="2246455" cy="146260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C3F5137-BCD4-791D-B0DA-1224AE63C038}"/>
                </a:ext>
              </a:extLst>
            </p:cNvPr>
            <p:cNvCxnSpPr>
              <a:cxnSpLocks/>
              <a:stCxn id="215" idx="3"/>
              <a:endCxn id="340" idx="1"/>
            </p:cNvCxnSpPr>
            <p:nvPr/>
          </p:nvCxnSpPr>
          <p:spPr>
            <a:xfrm>
              <a:off x="2799759" y="4455864"/>
              <a:ext cx="4880895" cy="1096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5D11FB12-FF5B-993C-EF9B-3E1B1A721B51}"/>
                </a:ext>
              </a:extLst>
            </p:cNvPr>
            <p:cNvCxnSpPr/>
            <p:nvPr/>
          </p:nvCxnSpPr>
          <p:spPr>
            <a:xfrm>
              <a:off x="1035343" y="2868930"/>
              <a:ext cx="10287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2" name="Graphic 161">
              <a:extLst>
                <a:ext uri="{FF2B5EF4-FFF2-40B4-BE49-F238E27FC236}">
                  <a16:creationId xmlns:a16="http://schemas.microsoft.com/office/drawing/2014/main" id="{64D227C5-C71B-840A-AC01-1F4BA90179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506715" y="1612368"/>
              <a:ext cx="947707" cy="947707"/>
            </a:xfrm>
            <a:prstGeom prst="rect">
              <a:avLst/>
            </a:prstGeom>
          </p:spPr>
        </p:pic>
        <p:sp>
          <p:nvSpPr>
            <p:cNvPr id="164" name="Speech Bubble: Rectangle 163">
              <a:extLst>
                <a:ext uri="{FF2B5EF4-FFF2-40B4-BE49-F238E27FC236}">
                  <a16:creationId xmlns:a16="http://schemas.microsoft.com/office/drawing/2014/main" id="{7F656495-67D9-E5CB-1D76-C4D8E5A143D3}"/>
                </a:ext>
              </a:extLst>
            </p:cNvPr>
            <p:cNvSpPr/>
            <p:nvPr/>
          </p:nvSpPr>
          <p:spPr>
            <a:xfrm>
              <a:off x="2870117" y="1638572"/>
              <a:ext cx="5845551" cy="612648"/>
            </a:xfrm>
            <a:prstGeom prst="wedgeRectCallout">
              <a:avLst>
                <a:gd name="adj1" fmla="val -67050"/>
                <a:gd name="adj2" fmla="val -2891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6011B4C0-CAE5-8F95-E329-1B428A355955}"/>
                </a:ext>
              </a:extLst>
            </p:cNvPr>
            <p:cNvSpPr txBox="1"/>
            <p:nvPr/>
          </p:nvSpPr>
          <p:spPr>
            <a:xfrm>
              <a:off x="2198901" y="4168144"/>
              <a:ext cx="330787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US" sz="1050" dirty="0"/>
                <a:t>       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CF388B99-F661-0528-B5C1-367EEA3ED167}"/>
                </a:ext>
              </a:extLst>
            </p:cNvPr>
            <p:cNvSpPr txBox="1"/>
            <p:nvPr/>
          </p:nvSpPr>
          <p:spPr>
            <a:xfrm>
              <a:off x="2272720" y="4426973"/>
              <a:ext cx="360000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endParaRPr lang="en-US" sz="1050" dirty="0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9FC6B0C9-3F0C-93FE-9A1C-9FA482C3CDC2}"/>
                </a:ext>
              </a:extLst>
            </p:cNvPr>
            <p:cNvSpPr txBox="1"/>
            <p:nvPr/>
          </p:nvSpPr>
          <p:spPr>
            <a:xfrm>
              <a:off x="9427265" y="1170451"/>
              <a:ext cx="2760501" cy="6770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Bahnschrift" panose="020B0502040204020203" pitchFamily="34" charset="0"/>
                  <a:cs typeface="Calibri" panose="020F0502020204030204" pitchFamily="34" charset="0"/>
                </a:rPr>
                <a:t>Control plane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8ADF34E8-A7C7-5263-1E8C-1C969D7DB594}"/>
                </a:ext>
              </a:extLst>
            </p:cNvPr>
            <p:cNvSpPr txBox="1"/>
            <p:nvPr/>
          </p:nvSpPr>
          <p:spPr>
            <a:xfrm>
              <a:off x="9311133" y="3129826"/>
              <a:ext cx="2981207" cy="11509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Bahnschrift" panose="020B0502040204020203" pitchFamily="34" charset="0"/>
                  <a:cs typeface="Calibri" panose="020F0502020204030204" pitchFamily="34" charset="0"/>
                </a:rPr>
                <a:t>Programmable data plane</a:t>
              </a:r>
            </a:p>
          </p:txBody>
        </p:sp>
        <p:pic>
          <p:nvPicPr>
            <p:cNvPr id="322" name="Picture 11" descr="C:\Users\ecoffey\AppData\Local\Temp\Rar$DRa0.608\30080_Device_switch_default_64.png">
              <a:extLst>
                <a:ext uri="{FF2B5EF4-FFF2-40B4-BE49-F238E27FC236}">
                  <a16:creationId xmlns:a16="http://schemas.microsoft.com/office/drawing/2014/main" id="{332A64DB-0E2B-E538-B38A-7D8531C2BE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806" y="6143939"/>
              <a:ext cx="487680" cy="487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Arrow: Right 1">
              <a:extLst>
                <a:ext uri="{FF2B5EF4-FFF2-40B4-BE49-F238E27FC236}">
                  <a16:creationId xmlns:a16="http://schemas.microsoft.com/office/drawing/2014/main" id="{63E7791C-FE9D-EC8C-7A3A-AC0D8D020504}"/>
                </a:ext>
              </a:extLst>
            </p:cNvPr>
            <p:cNvSpPr/>
            <p:nvPr/>
          </p:nvSpPr>
          <p:spPr>
            <a:xfrm rot="5400000">
              <a:off x="5051635" y="4521594"/>
              <a:ext cx="1151530" cy="207147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" name="Arrow: Bent-Up 2">
              <a:extLst>
                <a:ext uri="{FF2B5EF4-FFF2-40B4-BE49-F238E27FC236}">
                  <a16:creationId xmlns:a16="http://schemas.microsoft.com/office/drawing/2014/main" id="{7C6F6C7C-FF4A-3C60-1EFF-C72B5BC56A69}"/>
                </a:ext>
              </a:extLst>
            </p:cNvPr>
            <p:cNvSpPr/>
            <p:nvPr/>
          </p:nvSpPr>
          <p:spPr>
            <a:xfrm flipV="1">
              <a:off x="6486320" y="3265910"/>
              <a:ext cx="1847662" cy="468000"/>
            </a:xfrm>
            <a:prstGeom prst="bentUpArrow">
              <a:avLst>
                <a:gd name="adj1" fmla="val 25000"/>
                <a:gd name="adj2" fmla="val 28140"/>
                <a:gd name="adj3" fmla="val 35764"/>
              </a:avLst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400" dirty="0">
                <a:latin typeface="Bahnschrift" panose="020B0502040204020203" pitchFamily="34" charset="0"/>
              </a:endParaRPr>
            </a:p>
          </p:txBody>
        </p:sp>
        <p:sp>
          <p:nvSpPr>
            <p:cNvPr id="4" name="Arrow: Bent-Up 3">
              <a:extLst>
                <a:ext uri="{FF2B5EF4-FFF2-40B4-BE49-F238E27FC236}">
                  <a16:creationId xmlns:a16="http://schemas.microsoft.com/office/drawing/2014/main" id="{43143A15-332B-A34F-4360-84A39805F528}"/>
                </a:ext>
              </a:extLst>
            </p:cNvPr>
            <p:cNvSpPr/>
            <p:nvPr/>
          </p:nvSpPr>
          <p:spPr>
            <a:xfrm flipH="1" flipV="1">
              <a:off x="1973835" y="3265910"/>
              <a:ext cx="2506113" cy="468000"/>
            </a:xfrm>
            <a:prstGeom prst="bentUpArrow">
              <a:avLst>
                <a:gd name="adj1" fmla="val 25000"/>
                <a:gd name="adj2" fmla="val 28140"/>
                <a:gd name="adj3" fmla="val 35764"/>
              </a:avLst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400" dirty="0">
                <a:latin typeface="Bahnschrift" panose="020B0502040204020203" pitchFamily="34" charset="0"/>
              </a:endParaRP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4E2D1EBB-F5CF-1157-028E-80CC2C340C67}"/>
                </a:ext>
              </a:extLst>
            </p:cNvPr>
            <p:cNvGrpSpPr/>
            <p:nvPr/>
          </p:nvGrpSpPr>
          <p:grpSpPr>
            <a:xfrm>
              <a:off x="4396217" y="2748739"/>
              <a:ext cx="2145769" cy="1350097"/>
              <a:chOff x="5624488" y="1893295"/>
              <a:chExt cx="2145769" cy="1350097"/>
            </a:xfrm>
          </p:grpSpPr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8BCF3F11-C6C4-A0F7-5145-3DEB0B41E79C}"/>
                  </a:ext>
                </a:extLst>
              </p:cNvPr>
              <p:cNvSpPr/>
              <p:nvPr/>
            </p:nvSpPr>
            <p:spPr>
              <a:xfrm>
                <a:off x="5639206" y="1893295"/>
                <a:ext cx="2131051" cy="13500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r"/>
                <a:endParaRPr lang="en-DE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98" name="Graphic 197">
                <a:extLst>
                  <a:ext uri="{FF2B5EF4-FFF2-40B4-BE49-F238E27FC236}">
                    <a16:creationId xmlns:a16="http://schemas.microsoft.com/office/drawing/2014/main" id="{FDE19821-B78A-831B-ADDE-CA0E4AA5AE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5624488" y="2074951"/>
                <a:ext cx="1108710" cy="1108710"/>
              </a:xfrm>
              <a:prstGeom prst="rect">
                <a:avLst/>
              </a:prstGeom>
            </p:spPr>
          </p:pic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68ACF67-81B7-24C7-B8CC-3764C6DF1629}"/>
                </a:ext>
              </a:extLst>
            </p:cNvPr>
            <p:cNvSpPr/>
            <p:nvPr/>
          </p:nvSpPr>
          <p:spPr>
            <a:xfrm>
              <a:off x="1762700" y="3831167"/>
              <a:ext cx="900067" cy="8991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8D6BE36F-1539-F66C-ABDF-C26EC76A6F24}"/>
                </a:ext>
              </a:extLst>
            </p:cNvPr>
            <p:cNvSpPr txBox="1"/>
            <p:nvPr/>
          </p:nvSpPr>
          <p:spPr>
            <a:xfrm>
              <a:off x="1936759" y="3901615"/>
              <a:ext cx="504000" cy="2342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endParaRPr lang="en-US" sz="1050" dirty="0"/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FDBCF60C-F603-0820-1FD6-E1CD22E07837}"/>
                </a:ext>
              </a:extLst>
            </p:cNvPr>
            <p:cNvSpPr txBox="1"/>
            <p:nvPr/>
          </p:nvSpPr>
          <p:spPr>
            <a:xfrm>
              <a:off x="5641628" y="5631508"/>
              <a:ext cx="324000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endParaRPr lang="en-US" sz="1050" dirty="0"/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320D7ED2-D33D-7647-DC4B-EA27969C2818}"/>
                </a:ext>
              </a:extLst>
            </p:cNvPr>
            <p:cNvSpPr txBox="1"/>
            <p:nvPr/>
          </p:nvSpPr>
          <p:spPr>
            <a:xfrm>
              <a:off x="5715447" y="5890337"/>
              <a:ext cx="360000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endParaRPr lang="en-US" sz="1050" dirty="0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CF6B831B-8C2E-32D2-DF0C-E78A74C5FFF4}"/>
                </a:ext>
              </a:extLst>
            </p:cNvPr>
            <p:cNvSpPr/>
            <p:nvPr/>
          </p:nvSpPr>
          <p:spPr>
            <a:xfrm>
              <a:off x="5205427" y="5294531"/>
              <a:ext cx="900067" cy="8991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3B97597E-4AD8-0E24-4217-0B390DDE1210}"/>
                </a:ext>
              </a:extLst>
            </p:cNvPr>
            <p:cNvSpPr txBox="1"/>
            <p:nvPr/>
          </p:nvSpPr>
          <p:spPr>
            <a:xfrm>
              <a:off x="5379486" y="5364979"/>
              <a:ext cx="504000" cy="2342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endParaRPr lang="en-US" sz="1050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D4BBF7D-9D00-E1AD-7FC1-7292D56DCB8C}"/>
                </a:ext>
              </a:extLst>
            </p:cNvPr>
            <p:cNvSpPr txBox="1"/>
            <p:nvPr/>
          </p:nvSpPr>
          <p:spPr>
            <a:xfrm>
              <a:off x="8281850" y="4190877"/>
              <a:ext cx="293918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en-US" sz="1050" dirty="0"/>
                <a:t>      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99DCFCF-49FB-6609-E080-D11BE1AD8BFE}"/>
                </a:ext>
              </a:extLst>
            </p:cNvPr>
            <p:cNvSpPr txBox="1"/>
            <p:nvPr/>
          </p:nvSpPr>
          <p:spPr>
            <a:xfrm>
              <a:off x="8355669" y="4449706"/>
              <a:ext cx="360000" cy="2342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endParaRPr lang="en-US" sz="1050" dirty="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44332EB-57CF-A7D8-273F-88D392D01BBB}"/>
                </a:ext>
              </a:extLst>
            </p:cNvPr>
            <p:cNvSpPr/>
            <p:nvPr/>
          </p:nvSpPr>
          <p:spPr>
            <a:xfrm>
              <a:off x="7845649" y="3853900"/>
              <a:ext cx="900067" cy="8991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72092EF-9DB2-9EF0-DE0A-3CD31C4D5A82}"/>
                </a:ext>
              </a:extLst>
            </p:cNvPr>
            <p:cNvSpPr txBox="1"/>
            <p:nvPr/>
          </p:nvSpPr>
          <p:spPr>
            <a:xfrm>
              <a:off x="8019708" y="3924348"/>
              <a:ext cx="504000" cy="2342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endParaRPr lang="en-US" sz="1050" dirty="0"/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655F3E4D-9434-3759-03B5-2B13E0DB05F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834041" y="4567393"/>
              <a:ext cx="967001" cy="967001"/>
            </a:xfrm>
            <a:prstGeom prst="rect">
              <a:avLst/>
            </a:prstGeom>
          </p:spPr>
        </p:pic>
      </p:grp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E19DD57F-582C-7F03-9047-4E623E625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3498241"/>
            <a:ext cx="10900100" cy="2593592"/>
          </a:xfrm>
        </p:spPr>
        <p:txBody>
          <a:bodyPr>
            <a:normAutofit/>
          </a:bodyPr>
          <a:lstStyle/>
          <a:p>
            <a:pPr marL="152396" indent="0">
              <a:buNone/>
            </a:pPr>
            <a:endParaRPr lang="en-US" sz="2000" dirty="0"/>
          </a:p>
          <a:p>
            <a:pPr marL="152396" indent="0">
              <a:buNone/>
            </a:pPr>
            <a:r>
              <a:rPr lang="en-US" sz="2000" dirty="0"/>
              <a:t>Abstractions: we can clearly distinguish the inputs to our network programs.</a:t>
            </a:r>
          </a:p>
          <a:p>
            <a:pPr marL="152396" indent="0">
              <a:buNone/>
            </a:pPr>
            <a:endParaRPr lang="en-US" sz="2000" dirty="0"/>
          </a:p>
          <a:p>
            <a:pPr marL="152396" indent="0">
              <a:buNone/>
            </a:pPr>
            <a:endParaRPr lang="en-US" sz="2000" dirty="0"/>
          </a:p>
          <a:p>
            <a:pPr marL="152396" indent="0">
              <a:buNone/>
            </a:pPr>
            <a:r>
              <a:rPr lang="en-US" sz="2000" dirty="0"/>
              <a:t>Flexibility: our network devices are programmable and we can change them.</a:t>
            </a:r>
          </a:p>
          <a:p>
            <a:pPr marL="152396" indent="0">
              <a:buNone/>
            </a:pPr>
            <a:endParaRPr lang="en-US" sz="2000" dirty="0"/>
          </a:p>
          <a:p>
            <a:pPr marL="152396" indent="0">
              <a:buNone/>
            </a:pPr>
            <a:endParaRPr lang="en-US" sz="2000" dirty="0"/>
          </a:p>
          <a:p>
            <a:pPr marL="152396" indent="0">
              <a:buNone/>
            </a:pPr>
            <a:r>
              <a:rPr lang="en-US" sz="2000" dirty="0"/>
              <a:t>Methodology: approach how to </a:t>
            </a:r>
            <a:r>
              <a:rPr lang="en-US" sz="2000" b="1" dirty="0"/>
              <a:t>continuously</a:t>
            </a:r>
            <a:r>
              <a:rPr lang="en-US" sz="2000" dirty="0"/>
              <a:t> translate inputs to specialization decisions.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717418-988A-C71D-4C0D-794C5614B2FD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38" y="5387409"/>
            <a:ext cx="400032" cy="394699"/>
          </a:xfrm>
          <a:prstGeom prst="rect">
            <a:avLst/>
          </a:prstGeom>
        </p:spPr>
      </p:pic>
      <p:pic>
        <p:nvPicPr>
          <p:cNvPr id="21" name="Picture 166">
            <a:extLst>
              <a:ext uri="{FF2B5EF4-FFF2-40B4-BE49-F238E27FC236}">
                <a16:creationId xmlns:a16="http://schemas.microsoft.com/office/drawing/2014/main" id="{1624EA40-F984-B922-71CB-42FF7BF55BE0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75" y="4580081"/>
            <a:ext cx="442295" cy="442295"/>
          </a:xfrm>
          <a:prstGeom prst="rect">
            <a:avLst/>
          </a:prstGeom>
        </p:spPr>
      </p:pic>
      <p:pic>
        <p:nvPicPr>
          <p:cNvPr id="22" name="Picture 166">
            <a:extLst>
              <a:ext uri="{FF2B5EF4-FFF2-40B4-BE49-F238E27FC236}">
                <a16:creationId xmlns:a16="http://schemas.microsoft.com/office/drawing/2014/main" id="{B8BC39F5-7984-5010-FAE2-73E070537F94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38" y="3772752"/>
            <a:ext cx="442295" cy="44229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9CBC85F-1F2E-07A9-348B-55EE4A3FEB58}"/>
              </a:ext>
            </a:extLst>
          </p:cNvPr>
          <p:cNvSpPr/>
          <p:nvPr/>
        </p:nvSpPr>
        <p:spPr>
          <a:xfrm>
            <a:off x="10161888" y="960503"/>
            <a:ext cx="1497229" cy="155808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5EF145-B478-B2BE-1473-7F1E34DBBED0}"/>
              </a:ext>
            </a:extLst>
          </p:cNvPr>
          <p:cNvSpPr/>
          <p:nvPr/>
        </p:nvSpPr>
        <p:spPr>
          <a:xfrm>
            <a:off x="6306502" y="2129182"/>
            <a:ext cx="748782" cy="72083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CCEBF85-BF9A-A7B8-3AE2-E5F78D3960AA}"/>
              </a:ext>
            </a:extLst>
          </p:cNvPr>
          <p:cNvSpPr/>
          <p:nvPr/>
        </p:nvSpPr>
        <p:spPr>
          <a:xfrm>
            <a:off x="7996652" y="2786538"/>
            <a:ext cx="748782" cy="72083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C6527B-6C0B-9BEC-6B86-6C2A501E9CB3}"/>
              </a:ext>
            </a:extLst>
          </p:cNvPr>
          <p:cNvSpPr/>
          <p:nvPr/>
        </p:nvSpPr>
        <p:spPr>
          <a:xfrm>
            <a:off x="9327737" y="2129181"/>
            <a:ext cx="745957" cy="8740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019E7C-0226-21A8-578F-C9960AADB686}"/>
              </a:ext>
            </a:extLst>
          </p:cNvPr>
          <p:cNvSpPr/>
          <p:nvPr/>
        </p:nvSpPr>
        <p:spPr>
          <a:xfrm>
            <a:off x="7475566" y="1646155"/>
            <a:ext cx="1616911" cy="7208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2529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60">
          <a:extLst>
            <a:ext uri="{FF2B5EF4-FFF2-40B4-BE49-F238E27FC236}">
              <a16:creationId xmlns:a16="http://schemas.microsoft.com/office/drawing/2014/main" id="{4631BCDD-8272-3863-2993-983698F85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>
            <a:extLst>
              <a:ext uri="{FF2B5EF4-FFF2-40B4-BE49-F238E27FC236}">
                <a16:creationId xmlns:a16="http://schemas.microsoft.com/office/drawing/2014/main" id="{508CF3E6-3841-D270-F4C8-188ACB9D51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" sz="3200" dirty="0"/>
              <a:t>How Can We Deal With Profile Changes?</a:t>
            </a:r>
            <a:endParaRPr sz="3200" dirty="0"/>
          </a:p>
        </p:txBody>
      </p:sp>
      <p:sp>
        <p:nvSpPr>
          <p:cNvPr id="162" name="Google Shape;162;p18">
            <a:extLst>
              <a:ext uri="{FF2B5EF4-FFF2-40B4-BE49-F238E27FC236}">
                <a16:creationId xmlns:a16="http://schemas.microsoft.com/office/drawing/2014/main" id="{86C5758F-5690-2FCC-EAFC-1047B6D173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351367" indent="-342900">
              <a:spcBef>
                <a:spcPts val="0"/>
              </a:spcBef>
              <a:buClr>
                <a:schemeClr val="dk1"/>
              </a:buClr>
              <a:buSzPts val="1500"/>
              <a:buFontTx/>
              <a:buChar char="-"/>
            </a:pPr>
            <a:endParaRPr lang="en-US" sz="2000" dirty="0">
              <a:latin typeface="Bahnschrift" panose="020B0502040204020203" pitchFamily="34" charset="0"/>
            </a:endParaRPr>
          </a:p>
          <a:p>
            <a:pPr marL="351367" indent="-342900">
              <a:spcBef>
                <a:spcPts val="0"/>
              </a:spcBef>
              <a:buClr>
                <a:schemeClr val="dk1"/>
              </a:buClr>
              <a:buSzPts val="1500"/>
              <a:buFontTx/>
              <a:buChar char="-"/>
            </a:pPr>
            <a:endParaRPr lang="en-US" sz="2000" dirty="0">
              <a:latin typeface="Bahnschrift" panose="020B0502040204020203" pitchFamily="34" charset="0"/>
            </a:endParaRPr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>
                <a:latin typeface="Bahnschrift" panose="020B0502040204020203" pitchFamily="34" charset="0"/>
              </a:rPr>
              <a:t>Introduce a slow, but semantics-preserving fallback path.</a:t>
            </a:r>
            <a:endParaRPr lang="en-US" sz="2000" dirty="0"/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/>
              <a:t>  😕 Wastes resources and can lead to slow packet processing. </a:t>
            </a:r>
          </a:p>
          <a:p>
            <a:pPr marL="808567" lvl="1" indent="-342900">
              <a:spcBef>
                <a:spcPts val="0"/>
              </a:spcBef>
              <a:buClr>
                <a:schemeClr val="dk1"/>
              </a:buClr>
              <a:buSzPts val="1500"/>
              <a:buFontTx/>
              <a:buChar char="-"/>
            </a:pPr>
            <a:endParaRPr lang="en-US" sz="2000" dirty="0"/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endParaRPr lang="en-US" sz="2000" dirty="0"/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 err="1"/>
              <a:t>Respecialize</a:t>
            </a:r>
            <a:r>
              <a:rPr lang="en-US" sz="2000" dirty="0"/>
              <a:t> unconditionally on every profile change.</a:t>
            </a:r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/>
              <a:t>  😕 </a:t>
            </a:r>
            <a:r>
              <a:rPr lang="en-US" sz="2000" dirty="0">
                <a:latin typeface="Bahnschrift" panose="020B0502040204020203" pitchFamily="34" charset="0"/>
              </a:rPr>
              <a:t>Intr</a:t>
            </a:r>
            <a:r>
              <a:rPr lang="en-US" sz="2000" dirty="0"/>
              <a:t>actable for packet traffic workloads. </a:t>
            </a:r>
            <a:r>
              <a:rPr lang="en-US" sz="2000" dirty="0">
                <a:latin typeface="Bahnschrift" panose="020B0502040204020203" pitchFamily="34" charset="0"/>
              </a:rPr>
              <a:t>Thrashing happens on the control-plan</a:t>
            </a:r>
            <a:r>
              <a:rPr lang="en-US" sz="2000" dirty="0"/>
              <a:t>e side.</a:t>
            </a:r>
          </a:p>
          <a:p>
            <a:pPr marL="351367" indent="-342900">
              <a:spcBef>
                <a:spcPts val="0"/>
              </a:spcBef>
              <a:buClr>
                <a:schemeClr val="dk1"/>
              </a:buClr>
              <a:buSzPts val="1500"/>
              <a:buFontTx/>
              <a:buChar char="-"/>
            </a:pPr>
            <a:endParaRPr lang="en-US" sz="2000" dirty="0">
              <a:latin typeface="Bahnschrift" panose="020B0502040204020203" pitchFamily="34" charset="0"/>
            </a:endParaRPr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endParaRPr lang="en-US" sz="2000" dirty="0">
              <a:latin typeface="Bahnschrift" panose="020B0502040204020203" pitchFamily="34" charset="0"/>
            </a:endParaRPr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>
                <a:latin typeface="Bahnschrift" panose="020B0502040204020203" pitchFamily="34" charset="0"/>
              </a:rPr>
              <a:t>Periodically </a:t>
            </a:r>
            <a:r>
              <a:rPr lang="en-US" sz="2000" dirty="0" err="1">
                <a:latin typeface="Bahnschrift" panose="020B0502040204020203" pitchFamily="34" charset="0"/>
              </a:rPr>
              <a:t>respecialize</a:t>
            </a:r>
            <a:r>
              <a:rPr lang="en-US" sz="2000" dirty="0">
                <a:latin typeface="Bahnschrift" panose="020B0502040204020203" pitchFamily="34" charset="0"/>
              </a:rPr>
              <a:t>.</a:t>
            </a:r>
          </a:p>
          <a:p>
            <a:pPr marL="8467" indent="0">
              <a:spcBef>
                <a:spcPts val="0"/>
              </a:spcBef>
              <a:buClr>
                <a:schemeClr val="dk1"/>
              </a:buClr>
              <a:buSzPts val="1500"/>
              <a:buNone/>
            </a:pPr>
            <a:r>
              <a:rPr lang="en-US" sz="2000" dirty="0"/>
              <a:t>  😕 Can lead to profile staleness and needlessly disrupt packet processing.</a:t>
            </a:r>
            <a:endParaRPr sz="2000" dirty="0">
              <a:latin typeface="Bahnschrif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1D40AC-0601-4CF4-9ECA-501A37B40B32}"/>
              </a:ext>
            </a:extLst>
          </p:cNvPr>
          <p:cNvSpPr txBox="1"/>
          <p:nvPr/>
        </p:nvSpPr>
        <p:spPr>
          <a:xfrm>
            <a:off x="3224060" y="5653743"/>
            <a:ext cx="6131807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 there something better we can do?</a:t>
            </a:r>
            <a:endParaRPr lang="en-DE" sz="2800" dirty="0">
              <a:solidFill>
                <a:srgbClr val="FF0000"/>
              </a:solidFill>
            </a:endParaRPr>
          </a:p>
        </p:txBody>
      </p:sp>
      <p:sp>
        <p:nvSpPr>
          <p:cNvPr id="2" name="Google Shape;150;p16">
            <a:extLst>
              <a:ext uri="{FF2B5EF4-FFF2-40B4-BE49-F238E27FC236}">
                <a16:creationId xmlns:a16="http://schemas.microsoft.com/office/drawing/2014/main" id="{4D589DF1-D8D0-D575-DB8F-6609FF015C4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12</a:t>
            </a:fld>
            <a:endParaRPr sz="1467" dirty="0"/>
          </a:p>
        </p:txBody>
      </p:sp>
    </p:spTree>
    <p:extLst>
      <p:ext uri="{BB962C8B-B14F-4D97-AF65-F5344CB8AC3E}">
        <p14:creationId xmlns:p14="http://schemas.microsoft.com/office/powerpoint/2010/main" val="171326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What Does Our Specializer Need To Be?</a:t>
            </a:r>
            <a:endParaRPr sz="3200" dirty="0"/>
          </a:p>
        </p:txBody>
      </p:sp>
      <p:sp>
        <p:nvSpPr>
          <p:cNvPr id="212" name="Google Shape;212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52396" indent="0">
              <a:spcBef>
                <a:spcPts val="1600"/>
              </a:spcBef>
              <a:buNone/>
            </a:pPr>
            <a:r>
              <a:rPr lang="en-US" sz="2000" b="1" dirty="0"/>
              <a:t>(1) Control-plane-specializing</a:t>
            </a:r>
            <a:endParaRPr lang="en-US" sz="2000" b="1" dirty="0">
              <a:latin typeface="Bahnschrift" panose="020B0502040204020203" pitchFamily="34" charset="0"/>
            </a:endParaRPr>
          </a:p>
          <a:p>
            <a:pPr marL="152396" indent="0">
              <a:spcBef>
                <a:spcPts val="1600"/>
              </a:spcBef>
              <a:buNone/>
            </a:pPr>
            <a:r>
              <a:rPr lang="en-US" sz="2000" dirty="0"/>
              <a:t>	Applies program optimizations based on a given control-plane configuration.</a:t>
            </a:r>
            <a:endParaRPr lang="en-US" sz="2000" dirty="0">
              <a:latin typeface="Bahnschrift" panose="020B0502040204020203" pitchFamily="34" charset="0"/>
            </a:endParaRPr>
          </a:p>
          <a:p>
            <a:pPr marL="152396" indent="0">
              <a:spcBef>
                <a:spcPts val="1600"/>
              </a:spcBef>
              <a:buNone/>
            </a:pPr>
            <a:r>
              <a:rPr lang="en-US" sz="2000" b="1" dirty="0">
                <a:latin typeface="Bahnschrift" panose="020B0502040204020203" pitchFamily="34" charset="0"/>
              </a:rPr>
              <a:t>(2) Online and Incremental</a:t>
            </a:r>
            <a:endParaRPr lang="en-US" sz="2000" b="1" dirty="0"/>
          </a:p>
          <a:p>
            <a:pPr marL="152396" indent="0">
              <a:spcBef>
                <a:spcPts val="1600"/>
              </a:spcBef>
              <a:buNone/>
            </a:pPr>
            <a:r>
              <a:rPr lang="en-US" sz="2000" dirty="0">
                <a:latin typeface="Bahnschrift" panose="020B0502040204020203" pitchFamily="34" charset="0"/>
              </a:rPr>
              <a:t>	Handles changes to the control plane without recompiling from scratch.</a:t>
            </a:r>
          </a:p>
          <a:p>
            <a:pPr marL="152396" indent="0">
              <a:spcBef>
                <a:spcPts val="1600"/>
              </a:spcBef>
              <a:buNone/>
            </a:pPr>
            <a:r>
              <a:rPr lang="en-US" sz="2000" b="1" dirty="0"/>
              <a:t>(3) </a:t>
            </a:r>
            <a:r>
              <a:rPr lang="en-US" sz="2000" b="1" dirty="0">
                <a:latin typeface="Bahnschrift" panose="020B0502040204020203" pitchFamily="34" charset="0"/>
              </a:rPr>
              <a:t>Semantics-aware</a:t>
            </a:r>
            <a:endParaRPr lang="en-US" sz="2000" b="1" dirty="0"/>
          </a:p>
          <a:p>
            <a:pPr marL="152396" indent="0">
              <a:spcBef>
                <a:spcPts val="1600"/>
              </a:spcBef>
              <a:buNone/>
            </a:pPr>
            <a:r>
              <a:rPr lang="en-US" sz="2000" dirty="0"/>
              <a:t>	Determines whether a control-plane change requires updating the optimized program.</a:t>
            </a:r>
            <a:endParaRPr lang="en-US" sz="2000" dirty="0">
              <a:latin typeface="Bahnschrift" panose="020B0502040204020203" pitchFamily="34" charset="0"/>
            </a:endParaRPr>
          </a:p>
          <a:p>
            <a:pPr marL="152396" indent="0">
              <a:spcBef>
                <a:spcPts val="1600"/>
              </a:spcBef>
              <a:buNone/>
            </a:pPr>
            <a:r>
              <a:rPr lang="en-US" sz="2000" b="1" dirty="0"/>
              <a:t>(4) Fast</a:t>
            </a:r>
          </a:p>
          <a:p>
            <a:pPr marL="152396" indent="0">
              <a:spcBef>
                <a:spcPts val="1600"/>
              </a:spcBef>
              <a:buNone/>
            </a:pPr>
            <a:r>
              <a:rPr lang="en-US" sz="2000" dirty="0">
                <a:latin typeface="Bahnschrift" panose="020B0502040204020203" pitchFamily="34" charset="0"/>
              </a:rPr>
              <a:t>	Processes </a:t>
            </a:r>
            <a:r>
              <a:rPr lang="en-US" sz="2000" dirty="0"/>
              <a:t>semantics-preserving </a:t>
            </a:r>
            <a:r>
              <a:rPr lang="en-US" sz="2000" dirty="0">
                <a:latin typeface="Bahnschrift" panose="020B0502040204020203" pitchFamily="34" charset="0"/>
              </a:rPr>
              <a:t>control-plane updates as quickl</a:t>
            </a:r>
            <a:r>
              <a:rPr lang="en-US" sz="2000" dirty="0"/>
              <a:t>y as possible.</a:t>
            </a:r>
            <a:endParaRPr lang="en-US" sz="2000" dirty="0">
              <a:latin typeface="Bahnschrift" panose="020B0502040204020203" pitchFamily="34" charset="0"/>
            </a:endParaRPr>
          </a:p>
        </p:txBody>
      </p: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59D24AFC-784D-5795-868D-42BB393A0B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13</a:t>
            </a:fld>
            <a:endParaRPr sz="1467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94EBE4BE-EC51-9017-241B-F5C529FEB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">
            <a:extLst>
              <a:ext uri="{FF2B5EF4-FFF2-40B4-BE49-F238E27FC236}">
                <a16:creationId xmlns:a16="http://schemas.microsoft.com/office/drawing/2014/main" id="{BA6342E6-CF32-C9F5-ACD9-E933E3992CB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3200" dirty="0"/>
              <a:t>How Do We Implement This? Use Partial Evaluation!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41FA069-0A9F-CD98-3CFA-9EFCE3F1A572}"/>
              </a:ext>
            </a:extLst>
          </p:cNvPr>
          <p:cNvSpPr/>
          <p:nvPr/>
        </p:nvSpPr>
        <p:spPr>
          <a:xfrm>
            <a:off x="3950900" y="4276440"/>
            <a:ext cx="3444551" cy="192043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Specialized P4 Program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6A7247A4-C760-ADE6-71E1-5C1145294115}"/>
              </a:ext>
            </a:extLst>
          </p:cNvPr>
          <p:cNvSpPr/>
          <p:nvPr/>
        </p:nvSpPr>
        <p:spPr>
          <a:xfrm>
            <a:off x="1154595" y="4779456"/>
            <a:ext cx="2060753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Dynamic Input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F062DD3F-CC69-0F15-ED82-6BC855D2C212}"/>
              </a:ext>
            </a:extLst>
          </p:cNvPr>
          <p:cNvSpPr/>
          <p:nvPr/>
        </p:nvSpPr>
        <p:spPr>
          <a:xfrm>
            <a:off x="3842778" y="1564615"/>
            <a:ext cx="3660795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Static Input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A830280C-8241-661B-43AC-267CF09C0EB2}"/>
              </a:ext>
            </a:extLst>
          </p:cNvPr>
          <p:cNvSpPr/>
          <p:nvPr/>
        </p:nvSpPr>
        <p:spPr>
          <a:xfrm>
            <a:off x="8097674" y="4815840"/>
            <a:ext cx="2280595" cy="914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Output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E8A49D4D-0372-6B2E-F80F-B8F489C1F556}"/>
              </a:ext>
            </a:extLst>
          </p:cNvPr>
          <p:cNvSpPr/>
          <p:nvPr/>
        </p:nvSpPr>
        <p:spPr>
          <a:xfrm>
            <a:off x="3950899" y="2913888"/>
            <a:ext cx="3444551" cy="100988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Partial Evaluator</a:t>
            </a:r>
            <a:endParaRPr lang="en-DE" dirty="0">
              <a:solidFill>
                <a:schemeClr val="tx1"/>
              </a:solidFill>
            </a:endParaRPr>
          </a:p>
        </p:txBody>
      </p:sp>
      <p:cxnSp>
        <p:nvCxnSpPr>
          <p:cNvPr id="205" name="Connector: Elbow 204">
            <a:extLst>
              <a:ext uri="{FF2B5EF4-FFF2-40B4-BE49-F238E27FC236}">
                <a16:creationId xmlns:a16="http://schemas.microsoft.com/office/drawing/2014/main" id="{F5D7DB30-4B7B-38AD-8030-9973FC77040A}"/>
              </a:ext>
            </a:extLst>
          </p:cNvPr>
          <p:cNvCxnSpPr>
            <a:cxnSpLocks/>
            <a:stCxn id="199" idx="4"/>
            <a:endCxn id="202" idx="0"/>
          </p:cNvCxnSpPr>
          <p:nvPr/>
        </p:nvCxnSpPr>
        <p:spPr>
          <a:xfrm rot="5400000">
            <a:off x="5455740" y="2696451"/>
            <a:ext cx="434873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or: Elbow 207">
            <a:extLst>
              <a:ext uri="{FF2B5EF4-FFF2-40B4-BE49-F238E27FC236}">
                <a16:creationId xmlns:a16="http://schemas.microsoft.com/office/drawing/2014/main" id="{ED1ED633-9F2C-13B5-3B47-AE42CCF98DD5}"/>
              </a:ext>
            </a:extLst>
          </p:cNvPr>
          <p:cNvCxnSpPr>
            <a:cxnSpLocks/>
            <a:endCxn id="202" idx="1"/>
          </p:cNvCxnSpPr>
          <p:nvPr/>
        </p:nvCxnSpPr>
        <p:spPr>
          <a:xfrm>
            <a:off x="2546455" y="3418826"/>
            <a:ext cx="1404444" cy="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or: Elbow 210">
            <a:extLst>
              <a:ext uri="{FF2B5EF4-FFF2-40B4-BE49-F238E27FC236}">
                <a16:creationId xmlns:a16="http://schemas.microsoft.com/office/drawing/2014/main" id="{2010AE8F-1D07-0C6C-E07E-C26703C63C5D}"/>
              </a:ext>
            </a:extLst>
          </p:cNvPr>
          <p:cNvCxnSpPr>
            <a:cxnSpLocks/>
            <a:stCxn id="202" idx="2"/>
            <a:endCxn id="22" idx="0"/>
          </p:cNvCxnSpPr>
          <p:nvPr/>
        </p:nvCxnSpPr>
        <p:spPr>
          <a:xfrm rot="16200000" flipH="1">
            <a:off x="5496840" y="4100103"/>
            <a:ext cx="35267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Arrow: Right 213">
            <a:extLst>
              <a:ext uri="{FF2B5EF4-FFF2-40B4-BE49-F238E27FC236}">
                <a16:creationId xmlns:a16="http://schemas.microsoft.com/office/drawing/2014/main" id="{E0C04AFA-F591-FF20-880D-A03153B966BC}"/>
              </a:ext>
            </a:extLst>
          </p:cNvPr>
          <p:cNvSpPr/>
          <p:nvPr/>
        </p:nvSpPr>
        <p:spPr>
          <a:xfrm>
            <a:off x="3537061" y="4919902"/>
            <a:ext cx="357552" cy="706275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5" name="Arrow: Right 214">
            <a:extLst>
              <a:ext uri="{FF2B5EF4-FFF2-40B4-BE49-F238E27FC236}">
                <a16:creationId xmlns:a16="http://schemas.microsoft.com/office/drawing/2014/main" id="{D87D3B00-3BA6-CCA2-D4A3-539C40189743}"/>
              </a:ext>
            </a:extLst>
          </p:cNvPr>
          <p:cNvSpPr/>
          <p:nvPr/>
        </p:nvSpPr>
        <p:spPr>
          <a:xfrm>
            <a:off x="7460724" y="4919901"/>
            <a:ext cx="357552" cy="706275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A94903F5-36B5-800D-FB6F-6747A2E14348}"/>
              </a:ext>
            </a:extLst>
          </p:cNvPr>
          <p:cNvSpPr/>
          <p:nvPr/>
        </p:nvSpPr>
        <p:spPr>
          <a:xfrm>
            <a:off x="4127901" y="4933648"/>
            <a:ext cx="3090546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Static input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389BD793-A558-698A-ABB7-CC849B9AC9D1}"/>
              </a:ext>
            </a:extLst>
          </p:cNvPr>
          <p:cNvSpPr/>
          <p:nvPr/>
        </p:nvSpPr>
        <p:spPr>
          <a:xfrm>
            <a:off x="10249989" y="1950638"/>
            <a:ext cx="1292235" cy="43487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21EDA766-7F05-1984-1F09-0C84CD6AE16B}"/>
              </a:ext>
            </a:extLst>
          </p:cNvPr>
          <p:cNvSpPr/>
          <p:nvPr/>
        </p:nvSpPr>
        <p:spPr>
          <a:xfrm>
            <a:off x="10249990" y="2633493"/>
            <a:ext cx="1292235" cy="4348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Program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F3E26651-D738-A5D1-5BE8-C7931CDDD2F3}"/>
              </a:ext>
            </a:extLst>
          </p:cNvPr>
          <p:cNvSpPr/>
          <p:nvPr/>
        </p:nvSpPr>
        <p:spPr>
          <a:xfrm>
            <a:off x="296093" y="2850929"/>
            <a:ext cx="3240968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General program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F349CC17-66EC-741B-B473-E0CEF91911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14</a:t>
            </a:fld>
            <a:endParaRPr sz="1467" dirty="0"/>
          </a:p>
        </p:txBody>
      </p:sp>
    </p:spTree>
    <p:extLst>
      <p:ext uri="{BB962C8B-B14F-4D97-AF65-F5344CB8AC3E}">
        <p14:creationId xmlns:p14="http://schemas.microsoft.com/office/powerpoint/2010/main" val="57844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336C8E27-BEF5-4FFF-CD67-ECABF8A82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">
            <a:extLst>
              <a:ext uri="{FF2B5EF4-FFF2-40B4-BE49-F238E27FC236}">
                <a16:creationId xmlns:a16="http://schemas.microsoft.com/office/drawing/2014/main" id="{E976633E-6321-95C3-F4AF-7BFFE1AC6A0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3200" dirty="0"/>
              <a:t>Incremental Partial Evaluation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7326353-8181-4533-DDDE-423C95A150B6}"/>
              </a:ext>
            </a:extLst>
          </p:cNvPr>
          <p:cNvSpPr/>
          <p:nvPr/>
        </p:nvSpPr>
        <p:spPr>
          <a:xfrm>
            <a:off x="3950900" y="4276440"/>
            <a:ext cx="3444551" cy="19204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Specialized P4 Program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633499A-526D-40EE-885F-72E32D6283D0}"/>
              </a:ext>
            </a:extLst>
          </p:cNvPr>
          <p:cNvSpPr/>
          <p:nvPr/>
        </p:nvSpPr>
        <p:spPr>
          <a:xfrm>
            <a:off x="1154595" y="4779456"/>
            <a:ext cx="2060753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Packet Input (dynamic)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F68D69DF-E8B6-B413-FF56-E7167D78D168}"/>
              </a:ext>
            </a:extLst>
          </p:cNvPr>
          <p:cNvSpPr/>
          <p:nvPr/>
        </p:nvSpPr>
        <p:spPr>
          <a:xfrm>
            <a:off x="3842778" y="1564615"/>
            <a:ext cx="3660795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Control-plane input (static)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F040EBE5-212A-F6EB-4AC8-A52B9D9017BE}"/>
              </a:ext>
            </a:extLst>
          </p:cNvPr>
          <p:cNvSpPr/>
          <p:nvPr/>
        </p:nvSpPr>
        <p:spPr>
          <a:xfrm>
            <a:off x="8097674" y="4815840"/>
            <a:ext cx="2280595" cy="914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Packet output (unchanged)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8394F72-56D2-4AEB-52FD-5D83576FCCD1}"/>
              </a:ext>
            </a:extLst>
          </p:cNvPr>
          <p:cNvSpPr/>
          <p:nvPr/>
        </p:nvSpPr>
        <p:spPr>
          <a:xfrm>
            <a:off x="3950899" y="2913888"/>
            <a:ext cx="3444551" cy="10098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Partial Evaluator</a:t>
            </a:r>
            <a:endParaRPr lang="en-DE" dirty="0">
              <a:solidFill>
                <a:schemeClr val="tx1"/>
              </a:solidFill>
            </a:endParaRPr>
          </a:p>
        </p:txBody>
      </p:sp>
      <p:cxnSp>
        <p:nvCxnSpPr>
          <p:cNvPr id="205" name="Connector: Elbow 204">
            <a:extLst>
              <a:ext uri="{FF2B5EF4-FFF2-40B4-BE49-F238E27FC236}">
                <a16:creationId xmlns:a16="http://schemas.microsoft.com/office/drawing/2014/main" id="{3497C6CE-7C41-80B8-ED7C-89B4EA584AC8}"/>
              </a:ext>
            </a:extLst>
          </p:cNvPr>
          <p:cNvCxnSpPr>
            <a:cxnSpLocks/>
            <a:stCxn id="199" idx="4"/>
            <a:endCxn id="202" idx="0"/>
          </p:cNvCxnSpPr>
          <p:nvPr/>
        </p:nvCxnSpPr>
        <p:spPr>
          <a:xfrm rot="5400000">
            <a:off x="5455740" y="2696451"/>
            <a:ext cx="434873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or: Elbow 207">
            <a:extLst>
              <a:ext uri="{FF2B5EF4-FFF2-40B4-BE49-F238E27FC236}">
                <a16:creationId xmlns:a16="http://schemas.microsoft.com/office/drawing/2014/main" id="{39D18FF9-89F2-A2AB-2443-362303357997}"/>
              </a:ext>
            </a:extLst>
          </p:cNvPr>
          <p:cNvCxnSpPr>
            <a:cxnSpLocks/>
            <a:endCxn id="202" idx="1"/>
          </p:cNvCxnSpPr>
          <p:nvPr/>
        </p:nvCxnSpPr>
        <p:spPr>
          <a:xfrm>
            <a:off x="2546455" y="3418826"/>
            <a:ext cx="1404444" cy="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or: Elbow 210">
            <a:extLst>
              <a:ext uri="{FF2B5EF4-FFF2-40B4-BE49-F238E27FC236}">
                <a16:creationId xmlns:a16="http://schemas.microsoft.com/office/drawing/2014/main" id="{11759D98-6096-1159-8FBF-4B4D08F7D1E2}"/>
              </a:ext>
            </a:extLst>
          </p:cNvPr>
          <p:cNvCxnSpPr>
            <a:cxnSpLocks/>
            <a:stCxn id="202" idx="2"/>
            <a:endCxn id="22" idx="0"/>
          </p:cNvCxnSpPr>
          <p:nvPr/>
        </p:nvCxnSpPr>
        <p:spPr>
          <a:xfrm rot="16200000" flipH="1">
            <a:off x="5496840" y="4100103"/>
            <a:ext cx="35267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Arrow: Right 213">
            <a:extLst>
              <a:ext uri="{FF2B5EF4-FFF2-40B4-BE49-F238E27FC236}">
                <a16:creationId xmlns:a16="http://schemas.microsoft.com/office/drawing/2014/main" id="{51E74350-82BD-B32C-5E37-5A692DB9A21A}"/>
              </a:ext>
            </a:extLst>
          </p:cNvPr>
          <p:cNvSpPr/>
          <p:nvPr/>
        </p:nvSpPr>
        <p:spPr>
          <a:xfrm>
            <a:off x="3537061" y="4919902"/>
            <a:ext cx="357552" cy="706275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5" name="Arrow: Right 214">
            <a:extLst>
              <a:ext uri="{FF2B5EF4-FFF2-40B4-BE49-F238E27FC236}">
                <a16:creationId xmlns:a16="http://schemas.microsoft.com/office/drawing/2014/main" id="{E2BBA6E7-9A57-D5E1-32F5-EA64373A8F6C}"/>
              </a:ext>
            </a:extLst>
          </p:cNvPr>
          <p:cNvSpPr/>
          <p:nvPr/>
        </p:nvSpPr>
        <p:spPr>
          <a:xfrm>
            <a:off x="7460724" y="4919901"/>
            <a:ext cx="357552" cy="706275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09672C78-20BB-3C6E-B50A-5DCAB86ACD46}"/>
              </a:ext>
            </a:extLst>
          </p:cNvPr>
          <p:cNvSpPr/>
          <p:nvPr/>
        </p:nvSpPr>
        <p:spPr>
          <a:xfrm>
            <a:off x="4127901" y="4933648"/>
            <a:ext cx="3090546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Control-plane input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5D85507E-7458-311F-2C83-E780A613DC5F}"/>
              </a:ext>
            </a:extLst>
          </p:cNvPr>
          <p:cNvSpPr/>
          <p:nvPr/>
        </p:nvSpPr>
        <p:spPr>
          <a:xfrm>
            <a:off x="10249989" y="1950638"/>
            <a:ext cx="1292235" cy="43487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63FF4316-10FC-FB8F-DFC3-7AED0B050C07}"/>
              </a:ext>
            </a:extLst>
          </p:cNvPr>
          <p:cNvSpPr/>
          <p:nvPr/>
        </p:nvSpPr>
        <p:spPr>
          <a:xfrm>
            <a:off x="10249990" y="2633493"/>
            <a:ext cx="1292235" cy="4348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Program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46AADA87-0516-4061-37FC-6A9E042B4485}"/>
              </a:ext>
            </a:extLst>
          </p:cNvPr>
          <p:cNvSpPr/>
          <p:nvPr/>
        </p:nvSpPr>
        <p:spPr>
          <a:xfrm>
            <a:off x="296093" y="2850929"/>
            <a:ext cx="3240968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P4 program</a:t>
            </a:r>
            <a:endParaRPr lang="en-DE" dirty="0">
              <a:solidFill>
                <a:schemeClr val="tx1"/>
              </a:solidFill>
            </a:endParaRPr>
          </a:p>
        </p:txBody>
      </p:sp>
      <p:pic>
        <p:nvPicPr>
          <p:cNvPr id="226" name="Picture 225">
            <a:extLst>
              <a:ext uri="{FF2B5EF4-FFF2-40B4-BE49-F238E27FC236}">
                <a16:creationId xmlns:a16="http://schemas.microsoft.com/office/drawing/2014/main" id="{40CC6604-932C-27DC-79D0-03863D26D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32" y="2935878"/>
            <a:ext cx="505280" cy="493122"/>
          </a:xfrm>
          <a:prstGeom prst="rect">
            <a:avLst/>
          </a:prstGeom>
        </p:spPr>
      </p:pic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D20F492E-FF89-1935-DF00-2CAD58203E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15</a:t>
            </a:fld>
            <a:endParaRPr sz="1467" dirty="0"/>
          </a:p>
        </p:txBody>
      </p:sp>
    </p:spTree>
    <p:extLst>
      <p:ext uri="{BB962C8B-B14F-4D97-AF65-F5344CB8AC3E}">
        <p14:creationId xmlns:p14="http://schemas.microsoft.com/office/powerpoint/2010/main" val="1569835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62E6FE6F-31F6-1E9E-861C-1F373B530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">
            <a:extLst>
              <a:ext uri="{FF2B5EF4-FFF2-40B4-BE49-F238E27FC236}">
                <a16:creationId xmlns:a16="http://schemas.microsoft.com/office/drawing/2014/main" id="{9925F76B-6861-A4AA-4006-382BC9CF55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3200" dirty="0"/>
              <a:t>An Implementation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DB998-FD4C-18E3-B88D-624974CA9A67}"/>
              </a:ext>
            </a:extLst>
          </p:cNvPr>
          <p:cNvSpPr/>
          <p:nvPr/>
        </p:nvSpPr>
        <p:spPr>
          <a:xfrm>
            <a:off x="4947457" y="1799452"/>
            <a:ext cx="2988000" cy="516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Control-plane updates</a:t>
            </a:r>
            <a:endParaRPr lang="en-DE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822B11-9D17-225A-035B-5A649B849E03}"/>
              </a:ext>
            </a:extLst>
          </p:cNvPr>
          <p:cNvSpPr/>
          <p:nvPr/>
        </p:nvSpPr>
        <p:spPr>
          <a:xfrm>
            <a:off x="4947457" y="2658022"/>
            <a:ext cx="2988000" cy="516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Control-plane assignments</a:t>
            </a:r>
            <a:endParaRPr lang="en-DE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4448ABE-CB54-B3BB-F83B-9079034D107C}"/>
              </a:ext>
            </a:extLst>
          </p:cNvPr>
          <p:cNvGrpSpPr/>
          <p:nvPr/>
        </p:nvGrpSpPr>
        <p:grpSpPr>
          <a:xfrm>
            <a:off x="8879907" y="1439722"/>
            <a:ext cx="2473893" cy="1989278"/>
            <a:chOff x="8413682" y="342575"/>
            <a:chExt cx="3573106" cy="287140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C216097-B334-73B8-329F-BF2360C0B38B}"/>
                </a:ext>
              </a:extLst>
            </p:cNvPr>
            <p:cNvSpPr/>
            <p:nvPr/>
          </p:nvSpPr>
          <p:spPr>
            <a:xfrm>
              <a:off x="8534400" y="2473561"/>
              <a:ext cx="3313568" cy="51604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On semantics change</a:t>
              </a:r>
              <a:endParaRPr lang="en-DE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8B6D65F-8D10-3D92-644B-C3AFCF542D54}"/>
                </a:ext>
              </a:extLst>
            </p:cNvPr>
            <p:cNvSpPr/>
            <p:nvPr/>
          </p:nvSpPr>
          <p:spPr>
            <a:xfrm>
              <a:off x="8534399" y="1699489"/>
              <a:ext cx="3313569" cy="51604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On every control-plane update</a:t>
              </a:r>
              <a:endParaRPr lang="en-DE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3EEF90B-D0F8-66AF-89C3-09F6EB4AECAC}"/>
                </a:ext>
              </a:extLst>
            </p:cNvPr>
            <p:cNvSpPr/>
            <p:nvPr/>
          </p:nvSpPr>
          <p:spPr>
            <a:xfrm>
              <a:off x="8534399" y="840919"/>
              <a:ext cx="3313569" cy="516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Once</a:t>
              </a:r>
              <a:endParaRPr lang="en-DE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EBF79F-037A-9B2A-7B6E-7955A983692A}"/>
                </a:ext>
              </a:extLst>
            </p:cNvPr>
            <p:cNvSpPr txBox="1"/>
            <p:nvPr/>
          </p:nvSpPr>
          <p:spPr>
            <a:xfrm>
              <a:off x="8413682" y="342575"/>
              <a:ext cx="2234628" cy="399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 dirty="0">
                  <a:solidFill>
                    <a:schemeClr val="tx1"/>
                  </a:solidFill>
                </a:rPr>
                <a:t>Rate of change:</a:t>
              </a:r>
              <a:endParaRPr lang="en-DE" sz="120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443194-2766-C701-304D-C2465ADF6086}"/>
                </a:ext>
              </a:extLst>
            </p:cNvPr>
            <p:cNvSpPr/>
            <p:nvPr/>
          </p:nvSpPr>
          <p:spPr>
            <a:xfrm>
              <a:off x="8413684" y="342575"/>
              <a:ext cx="3573104" cy="287140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DE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53CE0E4D-86E9-AA64-DAEE-BAD610ECF63F}"/>
              </a:ext>
            </a:extLst>
          </p:cNvPr>
          <p:cNvSpPr/>
          <p:nvPr/>
        </p:nvSpPr>
        <p:spPr>
          <a:xfrm>
            <a:off x="2121064" y="4483723"/>
            <a:ext cx="357552" cy="70627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FF5E1AD-0F72-5B5F-A32A-1A0A1E0A537D}"/>
              </a:ext>
            </a:extLst>
          </p:cNvPr>
          <p:cNvSpPr/>
          <p:nvPr/>
        </p:nvSpPr>
        <p:spPr>
          <a:xfrm>
            <a:off x="4242822" y="4483723"/>
            <a:ext cx="357552" cy="70627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CEC3193E-B2DF-47C3-4C17-8BA9972884C5}"/>
              </a:ext>
            </a:extLst>
          </p:cNvPr>
          <p:cNvSpPr/>
          <p:nvPr/>
        </p:nvSpPr>
        <p:spPr>
          <a:xfrm rot="5400000">
            <a:off x="6262680" y="3000125"/>
            <a:ext cx="357552" cy="70627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D0C5F3C2-C491-2682-EEB7-8022B4E588D9}"/>
              </a:ext>
            </a:extLst>
          </p:cNvPr>
          <p:cNvSpPr/>
          <p:nvPr/>
        </p:nvSpPr>
        <p:spPr>
          <a:xfrm>
            <a:off x="8343439" y="4467290"/>
            <a:ext cx="357552" cy="706275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F13953-F68D-2B90-0ACF-7DB52CC01FF1}"/>
              </a:ext>
            </a:extLst>
          </p:cNvPr>
          <p:cNvGrpSpPr/>
          <p:nvPr/>
        </p:nvGrpSpPr>
        <p:grpSpPr>
          <a:xfrm>
            <a:off x="8866031" y="4190397"/>
            <a:ext cx="2988000" cy="1252853"/>
            <a:chOff x="956309" y="4048118"/>
            <a:chExt cx="2988000" cy="125285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7013F0-7270-25A4-F3C5-C243B826BFFD}"/>
                </a:ext>
              </a:extLst>
            </p:cNvPr>
            <p:cNvSpPr/>
            <p:nvPr/>
          </p:nvSpPr>
          <p:spPr>
            <a:xfrm>
              <a:off x="956309" y="4048118"/>
              <a:ext cx="2988000" cy="125285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Specialized P4 program</a:t>
              </a:r>
              <a:endParaRPr lang="en-DE" dirty="0">
                <a:solidFill>
                  <a:schemeClr val="tx1"/>
                </a:solidFill>
              </a:endParaRPr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F8B57944-7136-9688-7F8C-BE017EE789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49" y="4074295"/>
              <a:ext cx="505280" cy="556253"/>
            </a:xfrm>
            <a:prstGeom prst="rect">
              <a:avLst/>
            </a:prstGeom>
          </p:spPr>
        </p:pic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306DADE6-CD63-7989-E638-FBB11B152150}"/>
              </a:ext>
            </a:extLst>
          </p:cNvPr>
          <p:cNvSpPr/>
          <p:nvPr/>
        </p:nvSpPr>
        <p:spPr>
          <a:xfrm>
            <a:off x="2498636" y="4260571"/>
            <a:ext cx="1712954" cy="113916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Data-plane expressions</a:t>
            </a:r>
            <a:endParaRPr lang="en-DE" dirty="0">
              <a:solidFill>
                <a:schemeClr val="tx1"/>
              </a:solidFill>
            </a:endParaRP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6E134C0-9D64-38EA-3C17-E83AE92DDAB1}"/>
              </a:ext>
            </a:extLst>
          </p:cNvPr>
          <p:cNvGrpSpPr/>
          <p:nvPr/>
        </p:nvGrpSpPr>
        <p:grpSpPr>
          <a:xfrm>
            <a:off x="382896" y="4260571"/>
            <a:ext cx="1712954" cy="1139168"/>
            <a:chOff x="415600" y="3932078"/>
            <a:chExt cx="1712954" cy="113916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0A6128B-1847-8AE3-7787-11BA7E3AA334}"/>
                </a:ext>
              </a:extLst>
            </p:cNvPr>
            <p:cNvSpPr/>
            <p:nvPr/>
          </p:nvSpPr>
          <p:spPr>
            <a:xfrm>
              <a:off x="415600" y="3932078"/>
              <a:ext cx="1712954" cy="11391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P4 program</a:t>
              </a:r>
              <a:endParaRPr lang="en-DE" dirty="0">
                <a:solidFill>
                  <a:schemeClr val="tx1"/>
                </a:solidFill>
              </a:endParaRPr>
            </a:p>
          </p:txBody>
        </p:sp>
        <p:pic>
          <p:nvPicPr>
            <p:cNvPr id="192" name="Picture 191">
              <a:extLst>
                <a:ext uri="{FF2B5EF4-FFF2-40B4-BE49-F238E27FC236}">
                  <a16:creationId xmlns:a16="http://schemas.microsoft.com/office/drawing/2014/main" id="{C6D462DA-23E1-B4CD-7552-1489E4CF5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34" y="3932078"/>
              <a:ext cx="505280" cy="556253"/>
            </a:xfrm>
            <a:prstGeom prst="rect">
              <a:avLst/>
            </a:prstGeom>
          </p:spPr>
        </p:pic>
      </p:grpSp>
      <p:sp>
        <p:nvSpPr>
          <p:cNvPr id="194" name="Arrow: Right 193">
            <a:extLst>
              <a:ext uri="{FF2B5EF4-FFF2-40B4-BE49-F238E27FC236}">
                <a16:creationId xmlns:a16="http://schemas.microsoft.com/office/drawing/2014/main" id="{013B203D-7D87-1B97-8D5F-F35B004A966E}"/>
              </a:ext>
            </a:extLst>
          </p:cNvPr>
          <p:cNvSpPr/>
          <p:nvPr/>
        </p:nvSpPr>
        <p:spPr>
          <a:xfrm rot="5400000">
            <a:off x="6262680" y="2167909"/>
            <a:ext cx="357552" cy="70627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7A2ACD-3F2A-803B-CB1F-C0361DB8E4D0}"/>
              </a:ext>
            </a:extLst>
          </p:cNvPr>
          <p:cNvGrpSpPr/>
          <p:nvPr/>
        </p:nvGrpSpPr>
        <p:grpSpPr>
          <a:xfrm>
            <a:off x="4678645" y="3585163"/>
            <a:ext cx="3444551" cy="2885038"/>
            <a:chOff x="4678645" y="3585163"/>
            <a:chExt cx="3444551" cy="2885038"/>
          </a:xfrm>
        </p:grpSpPr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E7532736-2F7F-5C8F-08AE-75B818D769BE}"/>
                </a:ext>
              </a:extLst>
            </p:cNvPr>
            <p:cNvGrpSpPr/>
            <p:nvPr/>
          </p:nvGrpSpPr>
          <p:grpSpPr>
            <a:xfrm>
              <a:off x="4678645" y="3585163"/>
              <a:ext cx="3444551" cy="2885038"/>
              <a:chOff x="4678645" y="3585163"/>
              <a:chExt cx="3444551" cy="2885038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F7432C-D66F-8F16-725F-29A8F00909F2}"/>
                  </a:ext>
                </a:extLst>
              </p:cNvPr>
              <p:cNvSpPr/>
              <p:nvPr/>
            </p:nvSpPr>
            <p:spPr>
              <a:xfrm>
                <a:off x="4678645" y="3585163"/>
                <a:ext cx="3444551" cy="288503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Specialization queries</a:t>
                </a:r>
                <a:endParaRPr lang="en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6A093FD-E10F-BAD4-C55F-7D06D12B8C82}"/>
                  </a:ext>
                </a:extLst>
              </p:cNvPr>
              <p:cNvSpPr/>
              <p:nvPr/>
            </p:nvSpPr>
            <p:spPr>
              <a:xfrm>
                <a:off x="4947459" y="4209266"/>
                <a:ext cx="2988000" cy="51604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38100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Dead-code elimination</a:t>
                </a:r>
                <a:endParaRPr lang="en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E3B757D-4314-21DA-5123-1DAA553674CD}"/>
                  </a:ext>
                </a:extLst>
              </p:cNvPr>
              <p:cNvSpPr/>
              <p:nvPr/>
            </p:nvSpPr>
            <p:spPr>
              <a:xfrm>
                <a:off x="4947458" y="4961229"/>
                <a:ext cx="2988000" cy="51604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38100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Constant propagation</a:t>
                </a:r>
                <a:endParaRPr lang="en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26AFBD4-A582-E7BD-92F5-94AA6FFF989F}"/>
                  </a:ext>
                </a:extLst>
              </p:cNvPr>
              <p:cNvSpPr/>
              <p:nvPr/>
            </p:nvSpPr>
            <p:spPr>
              <a:xfrm>
                <a:off x="4947457" y="5713193"/>
                <a:ext cx="2988000" cy="51604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38100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Table inlining</a:t>
                </a:r>
                <a:endParaRPr lang="en-DE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C00FF4A5-7142-90ED-90AD-49D8009DF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78509" y="3725756"/>
              <a:ext cx="456948" cy="456948"/>
            </a:xfrm>
            <a:prstGeom prst="rect">
              <a:avLst/>
            </a:prstGeom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64BCD99-A102-1A85-0580-C83305965A97}"/>
              </a:ext>
            </a:extLst>
          </p:cNvPr>
          <p:cNvSpPr txBox="1"/>
          <p:nvPr/>
        </p:nvSpPr>
        <p:spPr>
          <a:xfrm>
            <a:off x="1234588" y="2134683"/>
            <a:ext cx="2312099" cy="13234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Bahnschrift" panose="020B0502040204020203" pitchFamily="34" charset="0"/>
              </a:rPr>
              <a:t>For details on this implementation, please see our paper!</a:t>
            </a:r>
          </a:p>
        </p:txBody>
      </p:sp>
      <p:sp>
        <p:nvSpPr>
          <p:cNvPr id="22" name="Google Shape;150;p16">
            <a:extLst>
              <a:ext uri="{FF2B5EF4-FFF2-40B4-BE49-F238E27FC236}">
                <a16:creationId xmlns:a16="http://schemas.microsoft.com/office/drawing/2014/main" id="{3F27A864-9DB6-D830-9A50-FD30D11AA3CC}"/>
              </a:ext>
            </a:extLst>
          </p:cNvPr>
          <p:cNvSpPr txBox="1">
            <a:spLocks/>
          </p:cNvSpPr>
          <p:nvPr/>
        </p:nvSpPr>
        <p:spPr>
          <a:xfrm>
            <a:off x="11449011" y="63700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>
            <a:defPPr>
              <a:defRPr lang="en-DE"/>
            </a:defPPr>
            <a:lvl1pPr marL="0" lvl="0" algn="r" defTabSz="914400" rtl="0" eaLnBrk="1" latinLnBrk="0" hangingPunct="1"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0000000-1234-1234-1234-123412341234}" type="slidenum">
              <a:rPr lang="en" sz="1467" smtClean="0"/>
              <a:pPr/>
              <a:t>16</a:t>
            </a:fld>
            <a:endParaRPr lang="en" sz="1467" dirty="0"/>
          </a:p>
        </p:txBody>
      </p:sp>
    </p:spTree>
    <p:extLst>
      <p:ext uri="{BB962C8B-B14F-4D97-AF65-F5344CB8AC3E}">
        <p14:creationId xmlns:p14="http://schemas.microsoft.com/office/powerpoint/2010/main" val="412058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 animBg="1"/>
      <p:bldP spid="23" grpId="0" animBg="1"/>
      <p:bldP spid="24" grpId="0" animBg="1"/>
      <p:bldP spid="27" grpId="0" animBg="1"/>
      <p:bldP spid="26" grpId="0" animBg="1"/>
      <p:bldP spid="194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335">
            <a:extLst>
              <a:ext uri="{FF2B5EF4-FFF2-40B4-BE49-F238E27FC236}">
                <a16:creationId xmlns:a16="http://schemas.microsoft.com/office/drawing/2014/main" id="{2C0F4557-2201-CA8E-AF4B-02C33B3297AC}"/>
              </a:ext>
            </a:extLst>
          </p:cNvPr>
          <p:cNvSpPr txBox="1"/>
          <p:nvPr/>
        </p:nvSpPr>
        <p:spPr>
          <a:xfrm>
            <a:off x="1440180" y="6190773"/>
            <a:ext cx="7646190" cy="4001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Bahnschrift" panose="020B0502040204020203" pitchFamily="34" charset="0"/>
              </a:rPr>
              <a:t>Constant substitution: Can I replace this variable with a constant?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2F26C2B8-2550-C2CA-A84C-5BDC018956D6}"/>
              </a:ext>
            </a:extLst>
          </p:cNvPr>
          <p:cNvSpPr txBox="1"/>
          <p:nvPr/>
        </p:nvSpPr>
        <p:spPr>
          <a:xfrm>
            <a:off x="1440180" y="6190773"/>
            <a:ext cx="9230308" cy="4001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Bahnschrift" panose="020B0502040204020203" pitchFamily="34" charset="0"/>
              </a:rPr>
              <a:t>Table inlining: Can I replace this map lookup or table call with a statement?</a:t>
            </a:r>
          </a:p>
        </p:txBody>
      </p:sp>
      <p:sp>
        <p:nvSpPr>
          <p:cNvPr id="177" name="Google Shape;177;p20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r>
              <a:rPr lang="en-US" sz="3200" dirty="0"/>
              <a:t>Specializing a P4 Program with Queries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B99C0B-2996-4BE7-FFCE-52540B7D5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78" name="Google Shape;178;p20"/>
          <p:cNvSpPr txBox="1"/>
          <p:nvPr/>
        </p:nvSpPr>
        <p:spPr>
          <a:xfrm>
            <a:off x="697230" y="1474900"/>
            <a:ext cx="5530212" cy="450118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7" tIns="34267" rIns="68567" bIns="34267" anchor="t" anchorCtr="0">
            <a:spAutoFit/>
          </a:bodyPr>
          <a:lstStyle/>
          <a:p>
            <a:r>
              <a:rPr lang="en-US" sz="1600" b="1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control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ingress(Header </a:t>
            </a:r>
            <a:r>
              <a:rPr lang="en-US" sz="1600" dirty="0" err="1">
                <a:solidFill>
                  <a:schemeClr val="accent1"/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hdr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, bit&lt;9&gt; </a:t>
            </a:r>
            <a:r>
              <a:rPr lang="en-US" sz="1600" dirty="0" err="1">
                <a:solidFill>
                  <a:schemeClr val="accent1"/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device_port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)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</a:t>
            </a:r>
          </a:p>
          <a:p>
            <a:r>
              <a:rPr lang="en-US" sz="1600" b="1" dirty="0">
                <a:solidFill>
                  <a:srgbClr val="00B050"/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action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drop_or_set_port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(bool drop, bit&lt;9&gt; port) {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if (drop) {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  return;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}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device_port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= port;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}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  <a:sym typeface="Arial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table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acl_table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{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key = { </a:t>
            </a:r>
            <a:r>
              <a:rPr lang="en-US" sz="1600" dirty="0" err="1">
                <a:solidFill>
                  <a:schemeClr val="accent1"/>
                </a:solidFill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hdr.eth.src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: ternary; }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actions = {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drop_or_set_port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}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}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  <a:sym typeface="Arial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</a:t>
            </a:r>
            <a:r>
              <a:rPr lang="en-US" sz="1600" b="1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apply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{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 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acl_table.apply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();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 }</a:t>
            </a:r>
          </a:p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}</a:t>
            </a:r>
            <a:endParaRPr lang="en-US" sz="1600"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pic>
        <p:nvPicPr>
          <p:cNvPr id="179" name="Google Shape;179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58286" y="5383100"/>
            <a:ext cx="529271" cy="558178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0"/>
          <p:cNvSpPr/>
          <p:nvPr/>
        </p:nvSpPr>
        <p:spPr>
          <a:xfrm>
            <a:off x="8598859" y="2308415"/>
            <a:ext cx="2484000" cy="375031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-US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Match on </a:t>
            </a:r>
            <a:r>
              <a:rPr lang="en-US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acl_table</a:t>
            </a:r>
            <a:r>
              <a:rPr lang="en-US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?</a:t>
            </a:r>
            <a:endParaRPr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sp>
        <p:nvSpPr>
          <p:cNvPr id="183" name="Google Shape;183;p20"/>
          <p:cNvSpPr/>
          <p:nvPr/>
        </p:nvSpPr>
        <p:spPr>
          <a:xfrm>
            <a:off x="8598859" y="3057839"/>
            <a:ext cx="2484000" cy="375031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-US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drop?</a:t>
            </a:r>
          </a:p>
        </p:txBody>
      </p:sp>
      <p:sp>
        <p:nvSpPr>
          <p:cNvPr id="185" name="Google Shape;185;p20"/>
          <p:cNvSpPr/>
          <p:nvPr/>
        </p:nvSpPr>
        <p:spPr>
          <a:xfrm>
            <a:off x="8598859" y="4556687"/>
            <a:ext cx="2484000" cy="375031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Emit packet</a:t>
            </a:r>
            <a:endParaRPr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sp>
        <p:nvSpPr>
          <p:cNvPr id="190" name="Google Shape;190;p20"/>
          <p:cNvSpPr/>
          <p:nvPr/>
        </p:nvSpPr>
        <p:spPr>
          <a:xfrm>
            <a:off x="8598858" y="3829180"/>
            <a:ext cx="2484000" cy="375031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-US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device_port</a:t>
            </a:r>
            <a:r>
              <a:rPr lang="en-US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:= port</a:t>
            </a:r>
            <a:endParaRPr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sp>
        <p:nvSpPr>
          <p:cNvPr id="191" name="Google Shape;191;p20"/>
          <p:cNvSpPr/>
          <p:nvPr/>
        </p:nvSpPr>
        <p:spPr>
          <a:xfrm>
            <a:off x="6496077" y="4556687"/>
            <a:ext cx="1602873" cy="375031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Drop packet</a:t>
            </a:r>
            <a:endParaRPr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sp>
        <p:nvSpPr>
          <p:cNvPr id="196" name="Google Shape;196;p20"/>
          <p:cNvSpPr txBox="1"/>
          <p:nvPr/>
        </p:nvSpPr>
        <p:spPr>
          <a:xfrm>
            <a:off x="8012611" y="1571060"/>
            <a:ext cx="297484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r>
              <a:rPr lang="en" sz="2000" dirty="0">
                <a:solidFill>
                  <a:schemeClr val="dk1"/>
                </a:solidFill>
              </a:rPr>
              <a:t>Dependency graph</a:t>
            </a:r>
            <a:endParaRPr sz="1467" dirty="0"/>
          </a:p>
        </p:txBody>
      </p:sp>
      <p:cxnSp>
        <p:nvCxnSpPr>
          <p:cNvPr id="223" name="Connector: Elbow 222">
            <a:extLst>
              <a:ext uri="{FF2B5EF4-FFF2-40B4-BE49-F238E27FC236}">
                <a16:creationId xmlns:a16="http://schemas.microsoft.com/office/drawing/2014/main" id="{4159CDC0-DDE0-BD29-3DBD-6BCFB1A5DE08}"/>
              </a:ext>
            </a:extLst>
          </p:cNvPr>
          <p:cNvCxnSpPr>
            <a:cxnSpLocks/>
            <a:stCxn id="180" idx="1"/>
            <a:endCxn id="191" idx="0"/>
          </p:cNvCxnSpPr>
          <p:nvPr/>
        </p:nvCxnSpPr>
        <p:spPr>
          <a:xfrm rot="10800000" flipV="1">
            <a:off x="7297515" y="2495931"/>
            <a:ext cx="1301345" cy="206075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45E3B724-ABAF-FF96-2094-B9FF1C6B86A8}"/>
              </a:ext>
            </a:extLst>
          </p:cNvPr>
          <p:cNvCxnSpPr>
            <a:cxnSpLocks/>
            <a:stCxn id="183" idx="1"/>
            <a:endCxn id="191" idx="0"/>
          </p:cNvCxnSpPr>
          <p:nvPr/>
        </p:nvCxnSpPr>
        <p:spPr>
          <a:xfrm rot="10800000" flipV="1">
            <a:off x="7297515" y="3245355"/>
            <a:ext cx="1301345" cy="131133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TextBox 289">
            <a:extLst>
              <a:ext uri="{FF2B5EF4-FFF2-40B4-BE49-F238E27FC236}">
                <a16:creationId xmlns:a16="http://schemas.microsoft.com/office/drawing/2014/main" id="{F4278874-B87C-E85D-87B1-7CEE08438EDA}"/>
              </a:ext>
            </a:extLst>
          </p:cNvPr>
          <p:cNvSpPr txBox="1"/>
          <p:nvPr/>
        </p:nvSpPr>
        <p:spPr>
          <a:xfrm>
            <a:off x="1440180" y="6190773"/>
            <a:ext cx="6792277" cy="4001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" sz="2000" dirty="0">
                <a:latin typeface="Bahnschrift" panose="020B0502040204020203" pitchFamily="34" charset="0"/>
              </a:rPr>
              <a:t>Dead-code elimination: </a:t>
            </a:r>
            <a:r>
              <a:rPr lang="en-US" sz="2000" dirty="0">
                <a:latin typeface="Bahnschrift" panose="020B0502040204020203" pitchFamily="34" charset="0"/>
              </a:rPr>
              <a:t>Can I remove this piece of code?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D9012F7F-3E6C-01B1-1F46-0CE17C42F4D2}"/>
              </a:ext>
            </a:extLst>
          </p:cNvPr>
          <p:cNvSpPr/>
          <p:nvPr/>
        </p:nvSpPr>
        <p:spPr>
          <a:xfrm>
            <a:off x="1085850" y="2943932"/>
            <a:ext cx="2068830" cy="3231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01" name="Arrow: Down 300">
            <a:extLst>
              <a:ext uri="{FF2B5EF4-FFF2-40B4-BE49-F238E27FC236}">
                <a16:creationId xmlns:a16="http://schemas.microsoft.com/office/drawing/2014/main" id="{E31E8450-1B91-02BF-A521-0866395A2300}"/>
              </a:ext>
            </a:extLst>
          </p:cNvPr>
          <p:cNvSpPr/>
          <p:nvPr/>
        </p:nvSpPr>
        <p:spPr>
          <a:xfrm rot="4803655">
            <a:off x="3458750" y="2454727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4E0284D1-B364-E461-E61F-86B7B03D09B4}"/>
              </a:ext>
            </a:extLst>
          </p:cNvPr>
          <p:cNvCxnSpPr>
            <a:stCxn id="180" idx="2"/>
            <a:endCxn id="183" idx="0"/>
          </p:cNvCxnSpPr>
          <p:nvPr/>
        </p:nvCxnSpPr>
        <p:spPr>
          <a:xfrm>
            <a:off x="9840859" y="2683446"/>
            <a:ext cx="0" cy="3743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C0F8D247-C707-428D-D8F4-61FFB79FBDC7}"/>
              </a:ext>
            </a:extLst>
          </p:cNvPr>
          <p:cNvCxnSpPr>
            <a:cxnSpLocks/>
            <a:stCxn id="183" idx="2"/>
            <a:endCxn id="190" idx="0"/>
          </p:cNvCxnSpPr>
          <p:nvPr/>
        </p:nvCxnSpPr>
        <p:spPr>
          <a:xfrm flipH="1">
            <a:off x="9840858" y="3432870"/>
            <a:ext cx="1" cy="396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>
            <a:extLst>
              <a:ext uri="{FF2B5EF4-FFF2-40B4-BE49-F238E27FC236}">
                <a16:creationId xmlns:a16="http://schemas.microsoft.com/office/drawing/2014/main" id="{9CE11A4A-9D76-ED72-04A1-678C9A0B8A55}"/>
              </a:ext>
            </a:extLst>
          </p:cNvPr>
          <p:cNvCxnSpPr>
            <a:cxnSpLocks/>
            <a:stCxn id="190" idx="2"/>
            <a:endCxn id="185" idx="0"/>
          </p:cNvCxnSpPr>
          <p:nvPr/>
        </p:nvCxnSpPr>
        <p:spPr>
          <a:xfrm>
            <a:off x="9840858" y="4204211"/>
            <a:ext cx="1" cy="3524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TextBox 337">
            <a:extLst>
              <a:ext uri="{FF2B5EF4-FFF2-40B4-BE49-F238E27FC236}">
                <a16:creationId xmlns:a16="http://schemas.microsoft.com/office/drawing/2014/main" id="{F6F7EB13-5701-CDDF-A9AC-4B70E097CE65}"/>
              </a:ext>
            </a:extLst>
          </p:cNvPr>
          <p:cNvSpPr txBox="1"/>
          <p:nvPr/>
        </p:nvSpPr>
        <p:spPr>
          <a:xfrm>
            <a:off x="1030475" y="2924261"/>
            <a:ext cx="2282289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device_port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= 1;</a:t>
            </a:r>
            <a:endParaRPr lang="en-DE" sz="1600" dirty="0"/>
          </a:p>
        </p:txBody>
      </p:sp>
      <p:sp>
        <p:nvSpPr>
          <p:cNvPr id="339" name="Google Shape;190;p20">
            <a:extLst>
              <a:ext uri="{FF2B5EF4-FFF2-40B4-BE49-F238E27FC236}">
                <a16:creationId xmlns:a16="http://schemas.microsoft.com/office/drawing/2014/main" id="{F8A37627-41A3-8A14-E9AB-50048B06C640}"/>
              </a:ext>
            </a:extLst>
          </p:cNvPr>
          <p:cNvSpPr/>
          <p:nvPr/>
        </p:nvSpPr>
        <p:spPr>
          <a:xfrm>
            <a:off x="8598858" y="3829179"/>
            <a:ext cx="2484000" cy="3750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-US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device_port</a:t>
            </a:r>
            <a:r>
              <a:rPr lang="en-US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</a:rPr>
              <a:t>:= 1</a:t>
            </a:r>
            <a:endParaRPr dirty="0">
              <a:latin typeface="Iosevka" panose="02000509030000000004" pitchFamily="49" charset="0"/>
              <a:ea typeface="Iosevka" panose="02000509030000000004" pitchFamily="49" charset="0"/>
              <a:cs typeface="Iosevka" panose="02000509030000000004" pitchFamily="49" charset="0"/>
            </a:endParaRPr>
          </a:p>
        </p:txBody>
      </p:sp>
      <p:sp>
        <p:nvSpPr>
          <p:cNvPr id="344" name="Arrow: Down 343">
            <a:extLst>
              <a:ext uri="{FF2B5EF4-FFF2-40B4-BE49-F238E27FC236}">
                <a16:creationId xmlns:a16="http://schemas.microsoft.com/office/drawing/2014/main" id="{85807AD5-9DD8-CC25-27E0-8BDA37D4CE6B}"/>
              </a:ext>
            </a:extLst>
          </p:cNvPr>
          <p:cNvSpPr/>
          <p:nvPr/>
        </p:nvSpPr>
        <p:spPr>
          <a:xfrm rot="4023407">
            <a:off x="2952777" y="2435332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A24C79B4-23E0-A962-4FB3-5AAF25B8E308}"/>
              </a:ext>
            </a:extLst>
          </p:cNvPr>
          <p:cNvSpPr txBox="1"/>
          <p:nvPr/>
        </p:nvSpPr>
        <p:spPr>
          <a:xfrm>
            <a:off x="1030476" y="5153975"/>
            <a:ext cx="2331720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</a:t>
            </a:r>
            <a:r>
              <a:rPr lang="en-US" sz="1600" dirty="0" err="1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device_port</a:t>
            </a:r>
            <a:r>
              <a:rPr lang="en-US" sz="1600" dirty="0">
                <a:latin typeface="Iosevka" panose="02000509030000000004" pitchFamily="49" charset="0"/>
                <a:ea typeface="Iosevka" panose="02000509030000000004" pitchFamily="49" charset="0"/>
                <a:cs typeface="Iosevka" panose="02000509030000000004" pitchFamily="49" charset="0"/>
                <a:sym typeface="Arial"/>
              </a:rPr>
              <a:t> = 1;</a:t>
            </a:r>
            <a:endParaRPr lang="en-DE" sz="1600" dirty="0"/>
          </a:p>
        </p:txBody>
      </p:sp>
      <p:sp>
        <p:nvSpPr>
          <p:cNvPr id="349" name="Arrow: Down 348">
            <a:extLst>
              <a:ext uri="{FF2B5EF4-FFF2-40B4-BE49-F238E27FC236}">
                <a16:creationId xmlns:a16="http://schemas.microsoft.com/office/drawing/2014/main" id="{65E7D839-897A-1B4D-B5FA-DD17BACB04FE}"/>
              </a:ext>
            </a:extLst>
          </p:cNvPr>
          <p:cNvSpPr/>
          <p:nvPr/>
        </p:nvSpPr>
        <p:spPr>
          <a:xfrm rot="4023407">
            <a:off x="3070448" y="4589478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Google Shape;150;p16">
            <a:extLst>
              <a:ext uri="{FF2B5EF4-FFF2-40B4-BE49-F238E27FC236}">
                <a16:creationId xmlns:a16="http://schemas.microsoft.com/office/drawing/2014/main" id="{19C7A90A-369D-9678-4B04-95DEC5601BF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17</a:t>
            </a:fld>
            <a:endParaRPr sz="1467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1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" grpId="0" animBg="1"/>
      <p:bldP spid="336" grpId="1" animBg="1"/>
      <p:bldP spid="347" grpId="0" animBg="1"/>
      <p:bldP spid="180" grpId="0" animBg="1"/>
      <p:bldP spid="183" grpId="0" animBg="1"/>
      <p:bldP spid="185" grpId="0" animBg="1"/>
      <p:bldP spid="185" grpId="1" animBg="1"/>
      <p:bldP spid="190" grpId="0" animBg="1"/>
      <p:bldP spid="190" grpId="1" animBg="1"/>
      <p:bldP spid="191" grpId="0" animBg="1"/>
      <p:bldP spid="290" grpId="0" animBg="1"/>
      <p:bldP spid="290" grpId="1" animBg="1"/>
      <p:bldP spid="300" grpId="0" animBg="1"/>
      <p:bldP spid="300" grpId="1" animBg="1"/>
      <p:bldP spid="301" grpId="0" animBg="1"/>
      <p:bldP spid="301" grpId="1" animBg="1"/>
      <p:bldP spid="338" grpId="0" animBg="1"/>
      <p:bldP spid="338" grpId="1" animBg="1"/>
      <p:bldP spid="339" grpId="0" animBg="1"/>
      <p:bldP spid="339" grpId="1" animBg="1"/>
      <p:bldP spid="339" grpId="2" animBg="1"/>
      <p:bldP spid="344" grpId="0" animBg="1"/>
      <p:bldP spid="344" grpId="1" animBg="1"/>
      <p:bldP spid="348" grpId="0" animBg="1"/>
      <p:bldP spid="3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A29DF-4216-26ED-9D75-0826FE218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C19DFEF3-3E9E-2EE2-FBC1-8B08FB8A2C8F}"/>
              </a:ext>
            </a:extLst>
          </p:cNvPr>
          <p:cNvSpPr/>
          <p:nvPr/>
        </p:nvSpPr>
        <p:spPr>
          <a:xfrm>
            <a:off x="3542273" y="3861928"/>
            <a:ext cx="6865291" cy="199054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endParaRPr lang="en-US" sz="14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C23B127-CD85-1339-5DF4-D3CABE5F4BB2}"/>
              </a:ext>
            </a:extLst>
          </p:cNvPr>
          <p:cNvSpPr/>
          <p:nvPr/>
        </p:nvSpPr>
        <p:spPr>
          <a:xfrm>
            <a:off x="5845347" y="3483979"/>
            <a:ext cx="4562217" cy="377200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Control-plane API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FFEE2-A593-5034-CBEB-E6A8F7382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Specializing Network Devices</a:t>
            </a:r>
            <a:endParaRPr lang="en-DE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9A48AB-9A1C-8D58-8510-A94BC2DF5073}"/>
              </a:ext>
            </a:extLst>
          </p:cNvPr>
          <p:cNvSpPr txBox="1"/>
          <p:nvPr/>
        </p:nvSpPr>
        <p:spPr>
          <a:xfrm>
            <a:off x="5002615" y="5892885"/>
            <a:ext cx="40678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Programmable network device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39AF8C-E6CB-6F4E-25C3-9BFAA1C093FC}"/>
              </a:ext>
            </a:extLst>
          </p:cNvPr>
          <p:cNvSpPr txBox="1"/>
          <p:nvPr/>
        </p:nvSpPr>
        <p:spPr>
          <a:xfrm>
            <a:off x="1638135" y="4126338"/>
            <a:ext cx="990727" cy="33855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Packets</a:t>
            </a:r>
          </a:p>
        </p:txBody>
      </p:sp>
      <p:sp>
        <p:nvSpPr>
          <p:cNvPr id="26" name="Arrow: Bent-Up 25">
            <a:extLst>
              <a:ext uri="{FF2B5EF4-FFF2-40B4-BE49-F238E27FC236}">
                <a16:creationId xmlns:a16="http://schemas.microsoft.com/office/drawing/2014/main" id="{6036227A-1907-D19B-DF08-D623B376AE1E}"/>
              </a:ext>
            </a:extLst>
          </p:cNvPr>
          <p:cNvSpPr/>
          <p:nvPr/>
        </p:nvSpPr>
        <p:spPr>
          <a:xfrm flipV="1">
            <a:off x="5480880" y="3085818"/>
            <a:ext cx="869105" cy="468000"/>
          </a:xfrm>
          <a:prstGeom prst="bentUpArrow">
            <a:avLst>
              <a:gd name="adj1" fmla="val 25000"/>
              <a:gd name="adj2" fmla="val 28140"/>
              <a:gd name="adj3" fmla="val 35764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400" dirty="0">
              <a:latin typeface="Bahnschrift" panose="020B0502040204020203" pitchFamily="34" charset="0"/>
            </a:endParaRPr>
          </a:p>
        </p:txBody>
      </p:sp>
      <p:sp>
        <p:nvSpPr>
          <p:cNvPr id="220" name="Arrow: Right 219">
            <a:extLst>
              <a:ext uri="{FF2B5EF4-FFF2-40B4-BE49-F238E27FC236}">
                <a16:creationId xmlns:a16="http://schemas.microsoft.com/office/drawing/2014/main" id="{F545418D-8B0A-3AD7-1EFA-30D82E99B79C}"/>
              </a:ext>
            </a:extLst>
          </p:cNvPr>
          <p:cNvSpPr/>
          <p:nvPr/>
        </p:nvSpPr>
        <p:spPr>
          <a:xfrm rot="5400000">
            <a:off x="3974237" y="3652555"/>
            <a:ext cx="706053" cy="215153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04272A-A8F3-6945-2942-17CE3B49AE39}"/>
              </a:ext>
            </a:extLst>
          </p:cNvPr>
          <p:cNvGrpSpPr/>
          <p:nvPr/>
        </p:nvGrpSpPr>
        <p:grpSpPr>
          <a:xfrm>
            <a:off x="3275533" y="2803011"/>
            <a:ext cx="2205347" cy="842097"/>
            <a:chOff x="3275533" y="2803011"/>
            <a:chExt cx="2205347" cy="842097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67F23AD6-26C9-BA82-AD7C-65C701DBEA01}"/>
                </a:ext>
              </a:extLst>
            </p:cNvPr>
            <p:cNvSpPr/>
            <p:nvPr/>
          </p:nvSpPr>
          <p:spPr>
            <a:xfrm>
              <a:off x="3275533" y="2803011"/>
              <a:ext cx="2205347" cy="842097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Optimizing compiler</a:t>
              </a:r>
            </a:p>
          </p:txBody>
        </p:sp>
        <p:pic>
          <p:nvPicPr>
            <p:cNvPr id="13" name="Picture 51">
              <a:extLst>
                <a:ext uri="{FF2B5EF4-FFF2-40B4-BE49-F238E27FC236}">
                  <a16:creationId xmlns:a16="http://schemas.microsoft.com/office/drawing/2014/main" id="{E83FB7F0-EAB9-D721-77EB-0440CA23B0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78647" y="3157727"/>
              <a:ext cx="434583" cy="381453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</p:pic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5EC62A53-14BF-7D07-94EF-EA5E99D1E64D}"/>
              </a:ext>
            </a:extLst>
          </p:cNvPr>
          <p:cNvSpPr/>
          <p:nvPr/>
        </p:nvSpPr>
        <p:spPr>
          <a:xfrm>
            <a:off x="1032125" y="4543454"/>
            <a:ext cx="2652593" cy="594788"/>
          </a:xfrm>
          <a:prstGeom prst="rect">
            <a:avLst/>
          </a:prstGeom>
          <a:noFill/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A0ED3D-14F3-7498-AE52-2207DF8E6EF6}"/>
              </a:ext>
            </a:extLst>
          </p:cNvPr>
          <p:cNvSpPr/>
          <p:nvPr/>
        </p:nvSpPr>
        <p:spPr>
          <a:xfrm>
            <a:off x="9864792" y="4566282"/>
            <a:ext cx="1653543" cy="594788"/>
          </a:xfrm>
          <a:prstGeom prst="rect">
            <a:avLst/>
          </a:prstGeom>
          <a:noFill/>
          <a:ln w="381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4" name="Right Arrow 17">
            <a:extLst>
              <a:ext uri="{FF2B5EF4-FFF2-40B4-BE49-F238E27FC236}">
                <a16:creationId xmlns:a16="http://schemas.microsoft.com/office/drawing/2014/main" id="{0455D0BD-E2D2-3819-0B4B-11DF087D7E81}"/>
              </a:ext>
            </a:extLst>
          </p:cNvPr>
          <p:cNvSpPr/>
          <p:nvPr/>
        </p:nvSpPr>
        <p:spPr>
          <a:xfrm rot="5400000">
            <a:off x="8529163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B0F54872-F2DD-17D9-02EB-6AEE5504E853}"/>
              </a:ext>
            </a:extLst>
          </p:cNvPr>
          <p:cNvGrpSpPr/>
          <p:nvPr/>
        </p:nvGrpSpPr>
        <p:grpSpPr>
          <a:xfrm>
            <a:off x="7399186" y="2068640"/>
            <a:ext cx="2538788" cy="887846"/>
            <a:chOff x="7872721" y="2101557"/>
            <a:chExt cx="2538788" cy="88784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2BC3581-BAEA-CD2E-33C9-DF4F843635CD}"/>
                </a:ext>
              </a:extLst>
            </p:cNvPr>
            <p:cNvSpPr/>
            <p:nvPr/>
          </p:nvSpPr>
          <p:spPr>
            <a:xfrm>
              <a:off x="7872721" y="2101557"/>
              <a:ext cx="2538788" cy="887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Control plane</a:t>
              </a:r>
            </a:p>
          </p:txBody>
        </p:sp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21238DAE-E61F-BF80-2A50-4CD849D2D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368529" y="2173778"/>
              <a:ext cx="728874" cy="728874"/>
            </a:xfrm>
            <a:prstGeom prst="rect">
              <a:avLst/>
            </a:prstGeom>
          </p:spPr>
        </p:pic>
      </p:grpSp>
      <p:sp>
        <p:nvSpPr>
          <p:cNvPr id="31" name="Right Arrow 17">
            <a:extLst>
              <a:ext uri="{FF2B5EF4-FFF2-40B4-BE49-F238E27FC236}">
                <a16:creationId xmlns:a16="http://schemas.microsoft.com/office/drawing/2014/main" id="{C79B229F-E18B-2100-65BB-80539FB00841}"/>
              </a:ext>
            </a:extLst>
          </p:cNvPr>
          <p:cNvSpPr/>
          <p:nvPr/>
        </p:nvSpPr>
        <p:spPr>
          <a:xfrm rot="5400000">
            <a:off x="7949040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25" name="Right Arrow 17">
            <a:extLst>
              <a:ext uri="{FF2B5EF4-FFF2-40B4-BE49-F238E27FC236}">
                <a16:creationId xmlns:a16="http://schemas.microsoft.com/office/drawing/2014/main" id="{9933BC35-42FF-024C-8FA4-065B52A6EDE1}"/>
              </a:ext>
            </a:extLst>
          </p:cNvPr>
          <p:cNvSpPr/>
          <p:nvPr/>
        </p:nvSpPr>
        <p:spPr>
          <a:xfrm rot="5400000">
            <a:off x="9109287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56" name="Right Arrow 17">
            <a:extLst>
              <a:ext uri="{FF2B5EF4-FFF2-40B4-BE49-F238E27FC236}">
                <a16:creationId xmlns:a16="http://schemas.microsoft.com/office/drawing/2014/main" id="{5993CA6F-53C9-E573-8260-B29680A24C63}"/>
              </a:ext>
            </a:extLst>
          </p:cNvPr>
          <p:cNvSpPr/>
          <p:nvPr/>
        </p:nvSpPr>
        <p:spPr>
          <a:xfrm>
            <a:off x="2766482" y="2851898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pic>
        <p:nvPicPr>
          <p:cNvPr id="57" name="Graphic 56">
            <a:extLst>
              <a:ext uri="{FF2B5EF4-FFF2-40B4-BE49-F238E27FC236}">
                <a16:creationId xmlns:a16="http://schemas.microsoft.com/office/drawing/2014/main" id="{259E6C15-7C0D-085C-DCCF-CD9232426E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05382" y="2646895"/>
            <a:ext cx="728873" cy="728873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5DF7A90F-17E5-C767-C07F-C3340DC1218A}"/>
              </a:ext>
            </a:extLst>
          </p:cNvPr>
          <p:cNvSpPr txBox="1"/>
          <p:nvPr/>
        </p:nvSpPr>
        <p:spPr>
          <a:xfrm>
            <a:off x="1502467" y="2276354"/>
            <a:ext cx="15441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Program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F5BEC73-0A4D-4C8C-360A-B73C0E2B2B8B}"/>
              </a:ext>
            </a:extLst>
          </p:cNvPr>
          <p:cNvGrpSpPr/>
          <p:nvPr/>
        </p:nvGrpSpPr>
        <p:grpSpPr>
          <a:xfrm>
            <a:off x="3000054" y="4645197"/>
            <a:ext cx="388290" cy="424001"/>
            <a:chOff x="2254588" y="5388267"/>
            <a:chExt cx="511894" cy="50357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566699-D8F4-4AFA-5623-D584E47DAE28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232" name="Graphic 231">
              <a:extLst>
                <a:ext uri="{FF2B5EF4-FFF2-40B4-BE49-F238E27FC236}">
                  <a16:creationId xmlns:a16="http://schemas.microsoft.com/office/drawing/2014/main" id="{0F45A598-58EA-CE7C-1AB1-857426FFB85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sp>
        <p:nvSpPr>
          <p:cNvPr id="3" name="Google Shape;106;p15">
            <a:extLst>
              <a:ext uri="{FF2B5EF4-FFF2-40B4-BE49-F238E27FC236}">
                <a16:creationId xmlns:a16="http://schemas.microsoft.com/office/drawing/2014/main" id="{BCC00617-DF76-51AF-8502-632B8E1035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2</a:t>
            </a:fld>
            <a:endParaRPr lang="en" sz="1467" dirty="0"/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CF00263D-62C8-91AD-E99F-C14C59F31D30}"/>
              </a:ext>
            </a:extLst>
          </p:cNvPr>
          <p:cNvGrpSpPr/>
          <p:nvPr/>
        </p:nvGrpSpPr>
        <p:grpSpPr>
          <a:xfrm>
            <a:off x="3684718" y="4063148"/>
            <a:ext cx="6180074" cy="1562581"/>
            <a:chOff x="3684718" y="4063148"/>
            <a:chExt cx="6180074" cy="1562581"/>
          </a:xfrm>
        </p:grpSpPr>
        <p:sp>
          <p:nvSpPr>
            <p:cNvPr id="91" name="Google Shape;75;p15">
              <a:extLst>
                <a:ext uri="{FF2B5EF4-FFF2-40B4-BE49-F238E27FC236}">
                  <a16:creationId xmlns:a16="http://schemas.microsoft.com/office/drawing/2014/main" id="{1E4A9F1D-3CC4-36A3-FF46-8914C4ADFB25}"/>
                </a:ext>
              </a:extLst>
            </p:cNvPr>
            <p:cNvSpPr/>
            <p:nvPr/>
          </p:nvSpPr>
          <p:spPr>
            <a:xfrm>
              <a:off x="8100000" y="4063148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Forward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5" name="Google Shape;68;p15">
              <a:extLst>
                <a:ext uri="{FF2B5EF4-FFF2-40B4-BE49-F238E27FC236}">
                  <a16:creationId xmlns:a16="http://schemas.microsoft.com/office/drawing/2014/main" id="{515E3E0D-D196-91A5-7992-0B27FB956316}"/>
                </a:ext>
              </a:extLst>
            </p:cNvPr>
            <p:cNvSpPr/>
            <p:nvPr/>
          </p:nvSpPr>
          <p:spPr>
            <a:xfrm>
              <a:off x="4606080" y="4622848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Parse Ethernet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6" name="Google Shape;69;p15">
              <a:extLst>
                <a:ext uri="{FF2B5EF4-FFF2-40B4-BE49-F238E27FC236}">
                  <a16:creationId xmlns:a16="http://schemas.microsoft.com/office/drawing/2014/main" id="{CCD2203A-3AB1-16A6-A3C2-64C758E5A292}"/>
                </a:ext>
              </a:extLst>
            </p:cNvPr>
            <p:cNvSpPr/>
            <p:nvPr/>
          </p:nvSpPr>
          <p:spPr>
            <a:xfrm>
              <a:off x="6300000" y="5197729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Parse IPv4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7" name="Google Shape;70;p15">
              <a:extLst>
                <a:ext uri="{FF2B5EF4-FFF2-40B4-BE49-F238E27FC236}">
                  <a16:creationId xmlns:a16="http://schemas.microsoft.com/office/drawing/2014/main" id="{D31ADEB1-044B-F36A-3462-88FA1C7FCFEE}"/>
                </a:ext>
              </a:extLst>
            </p:cNvPr>
            <p:cNvSpPr/>
            <p:nvPr/>
          </p:nvSpPr>
          <p:spPr>
            <a:xfrm>
              <a:off x="6300000" y="4063148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Parse IPv6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92" name="Google Shape;76;p15">
              <a:extLst>
                <a:ext uri="{FF2B5EF4-FFF2-40B4-BE49-F238E27FC236}">
                  <a16:creationId xmlns:a16="http://schemas.microsoft.com/office/drawing/2014/main" id="{D65254EF-A5A6-F7A3-FF25-0C620F1BAD28}"/>
                </a:ext>
              </a:extLst>
            </p:cNvPr>
            <p:cNvSpPr/>
            <p:nvPr/>
          </p:nvSpPr>
          <p:spPr>
            <a:xfrm>
              <a:off x="8100000" y="5197729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Tunnel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94" name="Google Shape;78;p15">
              <a:extLst>
                <a:ext uri="{FF2B5EF4-FFF2-40B4-BE49-F238E27FC236}">
                  <a16:creationId xmlns:a16="http://schemas.microsoft.com/office/drawing/2014/main" id="{10C9778D-851E-9010-6E11-3276654B9054}"/>
                </a:ext>
              </a:extLst>
            </p:cNvPr>
            <p:cNvSpPr/>
            <p:nvPr/>
          </p:nvSpPr>
          <p:spPr>
            <a:xfrm>
              <a:off x="8100000" y="4630438"/>
              <a:ext cx="874800" cy="42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algn="ctr"/>
              <a:r>
                <a:rPr lang="en" sz="1200" dirty="0">
                  <a:solidFill>
                    <a:srgbClr val="000000"/>
                  </a:solidFill>
                  <a:latin typeface="Bahnschrift" panose="020B0502040204020203" pitchFamily="34" charset="0"/>
                  <a:ea typeface="Georgia"/>
                  <a:cs typeface="Georgia"/>
                  <a:sym typeface="Georgia"/>
                </a:rPr>
                <a:t>Drop</a:t>
              </a:r>
              <a:endParaRPr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endParaRPr>
            </a:p>
          </p:txBody>
        </p:sp>
        <p:cxnSp>
          <p:nvCxnSpPr>
            <p:cNvPr id="97" name="Google Shape;81;p15">
              <a:extLst>
                <a:ext uri="{FF2B5EF4-FFF2-40B4-BE49-F238E27FC236}">
                  <a16:creationId xmlns:a16="http://schemas.microsoft.com/office/drawing/2014/main" id="{25E724BD-4A5F-C56F-784A-44BD99D855F8}"/>
                </a:ext>
              </a:extLst>
            </p:cNvPr>
            <p:cNvCxnSpPr>
              <a:cxnSpLocks/>
              <a:stCxn id="85" idx="3"/>
              <a:endCxn id="86" idx="1"/>
            </p:cNvCxnSpPr>
            <p:nvPr/>
          </p:nvCxnSpPr>
          <p:spPr>
            <a:xfrm>
              <a:off x="5480880" y="4836848"/>
              <a:ext cx="819120" cy="574881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98" name="Google Shape;82;p15">
              <a:extLst>
                <a:ext uri="{FF2B5EF4-FFF2-40B4-BE49-F238E27FC236}">
                  <a16:creationId xmlns:a16="http://schemas.microsoft.com/office/drawing/2014/main" id="{521DD5A7-DC0F-B0E7-2F39-8A47D681EFE3}"/>
                </a:ext>
              </a:extLst>
            </p:cNvPr>
            <p:cNvCxnSpPr>
              <a:cxnSpLocks/>
              <a:stCxn id="85" idx="3"/>
              <a:endCxn id="87" idx="1"/>
            </p:cNvCxnSpPr>
            <p:nvPr/>
          </p:nvCxnSpPr>
          <p:spPr>
            <a:xfrm flipV="1">
              <a:off x="5480880" y="4277148"/>
              <a:ext cx="819120" cy="5597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03" name="Google Shape;87;p15">
              <a:extLst>
                <a:ext uri="{FF2B5EF4-FFF2-40B4-BE49-F238E27FC236}">
                  <a16:creationId xmlns:a16="http://schemas.microsoft.com/office/drawing/2014/main" id="{C2597A20-4686-C7A4-3AB1-5025EBBEAE11}"/>
                </a:ext>
              </a:extLst>
            </p:cNvPr>
            <p:cNvCxnSpPr>
              <a:cxnSpLocks/>
              <a:stCxn id="87" idx="3"/>
              <a:endCxn id="92" idx="1"/>
            </p:cNvCxnSpPr>
            <p:nvPr/>
          </p:nvCxnSpPr>
          <p:spPr>
            <a:xfrm>
              <a:off x="7174800" y="4277148"/>
              <a:ext cx="925200" cy="1134581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04" name="Google Shape;88;p15">
              <a:extLst>
                <a:ext uri="{FF2B5EF4-FFF2-40B4-BE49-F238E27FC236}">
                  <a16:creationId xmlns:a16="http://schemas.microsoft.com/office/drawing/2014/main" id="{45C352B4-C98C-F775-E551-9CBF210E73BB}"/>
                </a:ext>
              </a:extLst>
            </p:cNvPr>
            <p:cNvCxnSpPr>
              <a:cxnSpLocks/>
              <a:stCxn id="86" idx="3"/>
              <a:endCxn id="92" idx="1"/>
            </p:cNvCxnSpPr>
            <p:nvPr/>
          </p:nvCxnSpPr>
          <p:spPr>
            <a:xfrm>
              <a:off x="7174800" y="5411729"/>
              <a:ext cx="9252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08" name="Google Shape;92;p15">
              <a:extLst>
                <a:ext uri="{FF2B5EF4-FFF2-40B4-BE49-F238E27FC236}">
                  <a16:creationId xmlns:a16="http://schemas.microsoft.com/office/drawing/2014/main" id="{1ACDCAE5-6780-BFA4-A2C8-415D2C025052}"/>
                </a:ext>
              </a:extLst>
            </p:cNvPr>
            <p:cNvCxnSpPr>
              <a:cxnSpLocks/>
              <a:stCxn id="87" idx="3"/>
              <a:endCxn id="91" idx="1"/>
            </p:cNvCxnSpPr>
            <p:nvPr/>
          </p:nvCxnSpPr>
          <p:spPr>
            <a:xfrm>
              <a:off x="7174800" y="4277148"/>
              <a:ext cx="9252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17" name="Google Shape;101;p15">
              <a:extLst>
                <a:ext uri="{FF2B5EF4-FFF2-40B4-BE49-F238E27FC236}">
                  <a16:creationId xmlns:a16="http://schemas.microsoft.com/office/drawing/2014/main" id="{FA447D13-BC40-08BC-9738-6CE0F070C823}"/>
                </a:ext>
              </a:extLst>
            </p:cNvPr>
            <p:cNvCxnSpPr>
              <a:cxnSpLocks/>
              <a:stCxn id="87" idx="3"/>
              <a:endCxn id="94" idx="1"/>
            </p:cNvCxnSpPr>
            <p:nvPr/>
          </p:nvCxnSpPr>
          <p:spPr>
            <a:xfrm>
              <a:off x="7174800" y="4277148"/>
              <a:ext cx="925200" cy="56729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35" name="Google Shape;81;p15">
              <a:extLst>
                <a:ext uri="{FF2B5EF4-FFF2-40B4-BE49-F238E27FC236}">
                  <a16:creationId xmlns:a16="http://schemas.microsoft.com/office/drawing/2014/main" id="{BEA8E809-29BA-D690-F10F-EE6CED0F7F0B}"/>
                </a:ext>
              </a:extLst>
            </p:cNvPr>
            <p:cNvCxnSpPr>
              <a:cxnSpLocks/>
              <a:stCxn id="6" idx="3"/>
              <a:endCxn id="85" idx="1"/>
            </p:cNvCxnSpPr>
            <p:nvPr/>
          </p:nvCxnSpPr>
          <p:spPr>
            <a:xfrm flipV="1">
              <a:off x="3684718" y="4836848"/>
              <a:ext cx="921362" cy="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42" name="Google Shape;87;p15">
              <a:extLst>
                <a:ext uri="{FF2B5EF4-FFF2-40B4-BE49-F238E27FC236}">
                  <a16:creationId xmlns:a16="http://schemas.microsoft.com/office/drawing/2014/main" id="{89F25A6D-5235-B54D-1793-69CA9A63FCE1}"/>
                </a:ext>
              </a:extLst>
            </p:cNvPr>
            <p:cNvCxnSpPr>
              <a:cxnSpLocks/>
              <a:stCxn id="92" idx="3"/>
              <a:endCxn id="16" idx="1"/>
            </p:cNvCxnSpPr>
            <p:nvPr/>
          </p:nvCxnSpPr>
          <p:spPr>
            <a:xfrm flipV="1">
              <a:off x="8974800" y="4863676"/>
              <a:ext cx="889992" cy="548053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45" name="Google Shape;87;p15">
              <a:extLst>
                <a:ext uri="{FF2B5EF4-FFF2-40B4-BE49-F238E27FC236}">
                  <a16:creationId xmlns:a16="http://schemas.microsoft.com/office/drawing/2014/main" id="{D4219B4F-4EB0-3DF8-14B1-219346EC894E}"/>
                </a:ext>
              </a:extLst>
            </p:cNvPr>
            <p:cNvCxnSpPr>
              <a:cxnSpLocks/>
              <a:stCxn id="91" idx="3"/>
              <a:endCxn id="16" idx="1"/>
            </p:cNvCxnSpPr>
            <p:nvPr/>
          </p:nvCxnSpPr>
          <p:spPr>
            <a:xfrm>
              <a:off x="8974800" y="4277148"/>
              <a:ext cx="889992" cy="586528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133C6D8-4DA8-C924-8D44-4670369C2B72}"/>
                </a:ext>
              </a:extLst>
            </p:cNvPr>
            <p:cNvGrpSpPr/>
            <p:nvPr/>
          </p:nvGrpSpPr>
          <p:grpSpPr>
            <a:xfrm>
              <a:off x="5760000" y="4320000"/>
              <a:ext cx="388290" cy="424001"/>
              <a:chOff x="2254588" y="5388267"/>
              <a:chExt cx="511894" cy="503573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E6BD64D-24F5-03AF-0EE1-87BCACCB4EB6}"/>
                  </a:ext>
                </a:extLst>
              </p:cNvPr>
              <p:cNvSpPr/>
              <p:nvPr/>
            </p:nvSpPr>
            <p:spPr>
              <a:xfrm>
                <a:off x="2254588" y="5442399"/>
                <a:ext cx="503573" cy="4204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dirty="0"/>
              </a:p>
            </p:txBody>
          </p:sp>
          <p:pic>
            <p:nvPicPr>
              <p:cNvPr id="20" name="Graphic 19">
                <a:extLst>
                  <a:ext uri="{FF2B5EF4-FFF2-40B4-BE49-F238E27FC236}">
                    <a16:creationId xmlns:a16="http://schemas.microsoft.com/office/drawing/2014/main" id="{BE079A68-5E96-8F0D-A797-72753CF059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2262909" y="5388267"/>
                <a:ext cx="503573" cy="503573"/>
              </a:xfrm>
              <a:prstGeom prst="rect">
                <a:avLst/>
              </a:prstGeom>
            </p:spPr>
          </p:pic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3C0396E-52B7-E445-E2AA-54CA3A0F89B4}"/>
                </a:ext>
              </a:extLst>
            </p:cNvPr>
            <p:cNvGrpSpPr/>
            <p:nvPr/>
          </p:nvGrpSpPr>
          <p:grpSpPr>
            <a:xfrm>
              <a:off x="7443255" y="5177868"/>
              <a:ext cx="388290" cy="424001"/>
              <a:chOff x="2254588" y="5388267"/>
              <a:chExt cx="511894" cy="503573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4031BBD-EE83-C023-EF05-98D1E4F7198B}"/>
                  </a:ext>
                </a:extLst>
              </p:cNvPr>
              <p:cNvSpPr/>
              <p:nvPr/>
            </p:nvSpPr>
            <p:spPr>
              <a:xfrm>
                <a:off x="2254588" y="5442399"/>
                <a:ext cx="503573" cy="4204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DE" dirty="0"/>
              </a:p>
            </p:txBody>
          </p:sp>
          <p:pic>
            <p:nvPicPr>
              <p:cNvPr id="25" name="Graphic 24">
                <a:extLst>
                  <a:ext uri="{FF2B5EF4-FFF2-40B4-BE49-F238E27FC236}">
                    <a16:creationId xmlns:a16="http://schemas.microsoft.com/office/drawing/2014/main" id="{0542DBBB-5A9B-959E-5E1A-E4A59633E3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2262909" y="5388267"/>
                <a:ext cx="503573" cy="503573"/>
              </a:xfrm>
              <a:prstGeom prst="rect">
                <a:avLst/>
              </a:prstGeom>
            </p:spPr>
          </p:pic>
        </p:grpSp>
        <p:cxnSp>
          <p:nvCxnSpPr>
            <p:cNvPr id="11" name="Google Shape;101;p15">
              <a:extLst>
                <a:ext uri="{FF2B5EF4-FFF2-40B4-BE49-F238E27FC236}">
                  <a16:creationId xmlns:a16="http://schemas.microsoft.com/office/drawing/2014/main" id="{3137A849-13B1-D9DF-B7D8-C34B286E5911}"/>
                </a:ext>
              </a:extLst>
            </p:cNvPr>
            <p:cNvCxnSpPr>
              <a:cxnSpLocks/>
              <a:stCxn id="86" idx="3"/>
              <a:endCxn id="94" idx="1"/>
            </p:cNvCxnSpPr>
            <p:nvPr/>
          </p:nvCxnSpPr>
          <p:spPr>
            <a:xfrm flipV="1">
              <a:off x="7174800" y="4844438"/>
              <a:ext cx="925200" cy="567291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30" name="Google Shape;101;p15">
              <a:extLst>
                <a:ext uri="{FF2B5EF4-FFF2-40B4-BE49-F238E27FC236}">
                  <a16:creationId xmlns:a16="http://schemas.microsoft.com/office/drawing/2014/main" id="{61A1CCD6-F74F-5412-F326-EB9D644DF996}"/>
                </a:ext>
              </a:extLst>
            </p:cNvPr>
            <p:cNvCxnSpPr>
              <a:cxnSpLocks/>
              <a:stCxn id="86" idx="3"/>
              <a:endCxn id="91" idx="1"/>
            </p:cNvCxnSpPr>
            <p:nvPr/>
          </p:nvCxnSpPr>
          <p:spPr>
            <a:xfrm flipV="1">
              <a:off x="7174800" y="4277148"/>
              <a:ext cx="925200" cy="1134581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64126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7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1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set>
                                      <p:cBhvr>
                                        <p:cTn id="22" dur="1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animClr clrSpc="rgb" dir="cw">
                                      <p:cBhvr>
                                        <p:cTn id="26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set>
                                      <p:cBhvr>
                                        <p:cTn id="27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animClr clrSpc="rgb" dir="cw">
                                      <p:cBhvr>
                                        <p:cTn id="31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set>
                                      <p:cBhvr>
                                        <p:cTn id="32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animClr clrSpc="rgb" dir="cw">
                                      <p:cBhvr>
                                        <p:cTn id="36" dur="1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2EFD9"/>
                                      </p:to>
                                    </p:animClr>
                                    <p:set>
                                      <p:cBhvr>
                                        <p:cTn id="37" dur="1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0" grpId="0" animBg="1"/>
      <p:bldP spid="24" grpId="0" animBg="1"/>
      <p:bldP spid="31" grpId="0" animBg="1"/>
      <p:bldP spid="2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D4FA4-58AF-BEB3-3F5A-76B18EA17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AEA7C317-BF8F-79A3-A710-97CF453B0ACB}"/>
              </a:ext>
            </a:extLst>
          </p:cNvPr>
          <p:cNvSpPr/>
          <p:nvPr/>
        </p:nvSpPr>
        <p:spPr>
          <a:xfrm>
            <a:off x="3542273" y="3861930"/>
            <a:ext cx="6865291" cy="19905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endParaRPr lang="en-US" sz="14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1B2CFFC-B92B-3850-9149-ADD4C52F732F}"/>
              </a:ext>
            </a:extLst>
          </p:cNvPr>
          <p:cNvSpPr/>
          <p:nvPr/>
        </p:nvSpPr>
        <p:spPr>
          <a:xfrm>
            <a:off x="5845347" y="3483979"/>
            <a:ext cx="4562217" cy="37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Control-plane API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CC00F2-390D-6B81-5C9B-249AA02A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Specializing Network Devices</a:t>
            </a:r>
            <a:endParaRPr lang="en-DE" sz="3600" dirty="0"/>
          </a:p>
        </p:txBody>
      </p:sp>
      <p:sp>
        <p:nvSpPr>
          <p:cNvPr id="9" name="Right Arrow 17">
            <a:extLst>
              <a:ext uri="{FF2B5EF4-FFF2-40B4-BE49-F238E27FC236}">
                <a16:creationId xmlns:a16="http://schemas.microsoft.com/office/drawing/2014/main" id="{740457C2-18AB-2BF4-1FF2-C514E28F4D25}"/>
              </a:ext>
            </a:extLst>
          </p:cNvPr>
          <p:cNvSpPr/>
          <p:nvPr/>
        </p:nvSpPr>
        <p:spPr>
          <a:xfrm>
            <a:off x="2766482" y="2851898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D9D7F9-C0DB-A8D9-7AF4-2B1AFFD0CE9A}"/>
              </a:ext>
            </a:extLst>
          </p:cNvPr>
          <p:cNvSpPr txBox="1"/>
          <p:nvPr/>
        </p:nvSpPr>
        <p:spPr>
          <a:xfrm>
            <a:off x="5002615" y="5892885"/>
            <a:ext cx="40678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Programmable network device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FF4474-9D0F-72D8-220A-E634BE7669E5}"/>
              </a:ext>
            </a:extLst>
          </p:cNvPr>
          <p:cNvSpPr txBox="1"/>
          <p:nvPr/>
        </p:nvSpPr>
        <p:spPr>
          <a:xfrm>
            <a:off x="1638135" y="4126338"/>
            <a:ext cx="990727" cy="33855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Packets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1E7CE5-7B7E-FD92-DDF2-458D0143D99A}"/>
              </a:ext>
            </a:extLst>
          </p:cNvPr>
          <p:cNvSpPr/>
          <p:nvPr/>
        </p:nvSpPr>
        <p:spPr>
          <a:xfrm>
            <a:off x="1032125" y="4543454"/>
            <a:ext cx="2652593" cy="594788"/>
          </a:xfrm>
          <a:prstGeom prst="rect">
            <a:avLst/>
          </a:prstGeom>
          <a:noFill/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11264F1C-4A2F-A3EF-48A0-00B555910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05382" y="2646895"/>
            <a:ext cx="728873" cy="72887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7A2A017-906C-77EF-1A24-CF8183E355FB}"/>
              </a:ext>
            </a:extLst>
          </p:cNvPr>
          <p:cNvSpPr/>
          <p:nvPr/>
        </p:nvSpPr>
        <p:spPr>
          <a:xfrm>
            <a:off x="9864792" y="4566282"/>
            <a:ext cx="1653543" cy="594788"/>
          </a:xfrm>
          <a:prstGeom prst="rect">
            <a:avLst/>
          </a:prstGeom>
          <a:noFill/>
          <a:ln w="381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4" name="Right Arrow 17">
            <a:extLst>
              <a:ext uri="{FF2B5EF4-FFF2-40B4-BE49-F238E27FC236}">
                <a16:creationId xmlns:a16="http://schemas.microsoft.com/office/drawing/2014/main" id="{DCFCC0B9-6298-219A-2A2B-8338A0C3602B}"/>
              </a:ext>
            </a:extLst>
          </p:cNvPr>
          <p:cNvSpPr/>
          <p:nvPr/>
        </p:nvSpPr>
        <p:spPr>
          <a:xfrm rot="5400000">
            <a:off x="8529163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7034114C-83C8-FFB5-F48B-51EF5F94876D}"/>
              </a:ext>
            </a:extLst>
          </p:cNvPr>
          <p:cNvGrpSpPr/>
          <p:nvPr/>
        </p:nvGrpSpPr>
        <p:grpSpPr>
          <a:xfrm>
            <a:off x="7399186" y="2068640"/>
            <a:ext cx="2538788" cy="887846"/>
            <a:chOff x="7872721" y="2101557"/>
            <a:chExt cx="2538788" cy="88784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AF7C43-03B4-57CE-CAB1-ED20EC023487}"/>
                </a:ext>
              </a:extLst>
            </p:cNvPr>
            <p:cNvSpPr/>
            <p:nvPr/>
          </p:nvSpPr>
          <p:spPr>
            <a:xfrm>
              <a:off x="7872721" y="2101557"/>
              <a:ext cx="2538788" cy="887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Control plane</a:t>
              </a:r>
            </a:p>
          </p:txBody>
        </p:sp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CD70FD4B-D5C4-297D-73AC-C2F07784C6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368529" y="2173778"/>
              <a:ext cx="728874" cy="728874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7FB63B15-5F65-3530-877D-95A0C10C2805}"/>
              </a:ext>
            </a:extLst>
          </p:cNvPr>
          <p:cNvSpPr txBox="1"/>
          <p:nvPr/>
        </p:nvSpPr>
        <p:spPr>
          <a:xfrm>
            <a:off x="1502467" y="2276354"/>
            <a:ext cx="15441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Program</a:t>
            </a:r>
          </a:p>
        </p:txBody>
      </p:sp>
      <p:sp>
        <p:nvSpPr>
          <p:cNvPr id="31" name="Right Arrow 17">
            <a:extLst>
              <a:ext uri="{FF2B5EF4-FFF2-40B4-BE49-F238E27FC236}">
                <a16:creationId xmlns:a16="http://schemas.microsoft.com/office/drawing/2014/main" id="{6E201E07-1AC8-1296-E1C4-358390F397F1}"/>
              </a:ext>
            </a:extLst>
          </p:cNvPr>
          <p:cNvSpPr/>
          <p:nvPr/>
        </p:nvSpPr>
        <p:spPr>
          <a:xfrm rot="5400000">
            <a:off x="7949040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25" name="Right Arrow 17">
            <a:extLst>
              <a:ext uri="{FF2B5EF4-FFF2-40B4-BE49-F238E27FC236}">
                <a16:creationId xmlns:a16="http://schemas.microsoft.com/office/drawing/2014/main" id="{EA54790F-E321-BE1A-9996-77969BA0E785}"/>
              </a:ext>
            </a:extLst>
          </p:cNvPr>
          <p:cNvSpPr/>
          <p:nvPr/>
        </p:nvSpPr>
        <p:spPr>
          <a:xfrm rot="5400000">
            <a:off x="9109287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91" name="Google Shape;75;p15">
            <a:extLst>
              <a:ext uri="{FF2B5EF4-FFF2-40B4-BE49-F238E27FC236}">
                <a16:creationId xmlns:a16="http://schemas.microsoft.com/office/drawing/2014/main" id="{D5D524B6-B146-0DE9-1C38-0ED7296B581B}"/>
              </a:ext>
            </a:extLst>
          </p:cNvPr>
          <p:cNvSpPr/>
          <p:nvPr/>
        </p:nvSpPr>
        <p:spPr>
          <a:xfrm>
            <a:off x="8100000" y="4064400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Forward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85" name="Google Shape;68;p15">
            <a:extLst>
              <a:ext uri="{FF2B5EF4-FFF2-40B4-BE49-F238E27FC236}">
                <a16:creationId xmlns:a16="http://schemas.microsoft.com/office/drawing/2014/main" id="{53F65CA6-B1E6-F345-4717-8EC5608CC1ED}"/>
              </a:ext>
            </a:extLst>
          </p:cNvPr>
          <p:cNvSpPr/>
          <p:nvPr/>
        </p:nvSpPr>
        <p:spPr>
          <a:xfrm>
            <a:off x="4606080" y="4622848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Parse Ethernet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86" name="Google Shape;69;p15">
            <a:extLst>
              <a:ext uri="{FF2B5EF4-FFF2-40B4-BE49-F238E27FC236}">
                <a16:creationId xmlns:a16="http://schemas.microsoft.com/office/drawing/2014/main" id="{869B62D6-8A68-2248-9B6F-1F82B1B81F33}"/>
              </a:ext>
            </a:extLst>
          </p:cNvPr>
          <p:cNvSpPr/>
          <p:nvPr/>
        </p:nvSpPr>
        <p:spPr>
          <a:xfrm>
            <a:off x="6300000" y="5197729"/>
            <a:ext cx="874800" cy="428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chemeClr val="bg1">
                    <a:lumMod val="65000"/>
                  </a:schemeClr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Parse IPv4</a:t>
            </a:r>
            <a:endParaRPr sz="1200" dirty="0">
              <a:solidFill>
                <a:schemeClr val="bg1">
                  <a:lumMod val="65000"/>
                </a:schemeClr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87" name="Google Shape;70;p15">
            <a:extLst>
              <a:ext uri="{FF2B5EF4-FFF2-40B4-BE49-F238E27FC236}">
                <a16:creationId xmlns:a16="http://schemas.microsoft.com/office/drawing/2014/main" id="{D390A602-ABB3-977E-5C8A-6BBDCE26699E}"/>
              </a:ext>
            </a:extLst>
          </p:cNvPr>
          <p:cNvSpPr/>
          <p:nvPr/>
        </p:nvSpPr>
        <p:spPr>
          <a:xfrm>
            <a:off x="6300000" y="4064400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Parse IPv6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92" name="Google Shape;76;p15">
            <a:extLst>
              <a:ext uri="{FF2B5EF4-FFF2-40B4-BE49-F238E27FC236}">
                <a16:creationId xmlns:a16="http://schemas.microsoft.com/office/drawing/2014/main" id="{71592AA1-828D-0EF9-9CA0-5D96E45A140A}"/>
              </a:ext>
            </a:extLst>
          </p:cNvPr>
          <p:cNvSpPr/>
          <p:nvPr/>
        </p:nvSpPr>
        <p:spPr>
          <a:xfrm>
            <a:off x="8100000" y="5197729"/>
            <a:ext cx="874800" cy="428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chemeClr val="bg1">
                    <a:lumMod val="65000"/>
                  </a:schemeClr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Tunnel</a:t>
            </a:r>
            <a:endParaRPr sz="1200" dirty="0">
              <a:solidFill>
                <a:schemeClr val="bg1">
                  <a:lumMod val="65000"/>
                </a:schemeClr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78;p15">
            <a:extLst>
              <a:ext uri="{FF2B5EF4-FFF2-40B4-BE49-F238E27FC236}">
                <a16:creationId xmlns:a16="http://schemas.microsoft.com/office/drawing/2014/main" id="{202A5F9E-995C-7327-F8F6-FB03644468A3}"/>
              </a:ext>
            </a:extLst>
          </p:cNvPr>
          <p:cNvSpPr/>
          <p:nvPr/>
        </p:nvSpPr>
        <p:spPr>
          <a:xfrm>
            <a:off x="8100000" y="4631064"/>
            <a:ext cx="874800" cy="428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chemeClr val="bg1">
                    <a:lumMod val="65000"/>
                  </a:schemeClr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Drop</a:t>
            </a:r>
            <a:endParaRPr sz="1200" dirty="0">
              <a:solidFill>
                <a:schemeClr val="bg1">
                  <a:lumMod val="65000"/>
                </a:schemeClr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cxnSp>
        <p:nvCxnSpPr>
          <p:cNvPr id="97" name="Google Shape;81;p15">
            <a:extLst>
              <a:ext uri="{FF2B5EF4-FFF2-40B4-BE49-F238E27FC236}">
                <a16:creationId xmlns:a16="http://schemas.microsoft.com/office/drawing/2014/main" id="{7C87FB7E-3E49-6552-02B0-25AE7739CA42}"/>
              </a:ext>
            </a:extLst>
          </p:cNvPr>
          <p:cNvCxnSpPr>
            <a:cxnSpLocks/>
            <a:stCxn id="85" idx="3"/>
            <a:endCxn id="86" idx="1"/>
          </p:cNvCxnSpPr>
          <p:nvPr/>
        </p:nvCxnSpPr>
        <p:spPr>
          <a:xfrm>
            <a:off x="5480880" y="4836848"/>
            <a:ext cx="819120" cy="574881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98" name="Google Shape;82;p15">
            <a:extLst>
              <a:ext uri="{FF2B5EF4-FFF2-40B4-BE49-F238E27FC236}">
                <a16:creationId xmlns:a16="http://schemas.microsoft.com/office/drawing/2014/main" id="{D7306691-8F54-1395-204E-82F52F4EB6AF}"/>
              </a:ext>
            </a:extLst>
          </p:cNvPr>
          <p:cNvCxnSpPr>
            <a:cxnSpLocks/>
            <a:stCxn id="85" idx="3"/>
            <a:endCxn id="87" idx="1"/>
          </p:cNvCxnSpPr>
          <p:nvPr/>
        </p:nvCxnSpPr>
        <p:spPr>
          <a:xfrm flipV="1">
            <a:off x="5480880" y="4278400"/>
            <a:ext cx="819120" cy="558448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3" name="Google Shape;87;p15">
            <a:extLst>
              <a:ext uri="{FF2B5EF4-FFF2-40B4-BE49-F238E27FC236}">
                <a16:creationId xmlns:a16="http://schemas.microsoft.com/office/drawing/2014/main" id="{6627AE6C-1581-F75D-C874-AB813713C0EA}"/>
              </a:ext>
            </a:extLst>
          </p:cNvPr>
          <p:cNvCxnSpPr>
            <a:cxnSpLocks/>
            <a:stCxn id="86" idx="3"/>
            <a:endCxn id="94" idx="1"/>
          </p:cNvCxnSpPr>
          <p:nvPr/>
        </p:nvCxnSpPr>
        <p:spPr>
          <a:xfrm flipV="1">
            <a:off x="7174800" y="4845064"/>
            <a:ext cx="925200" cy="566665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88;p15">
            <a:extLst>
              <a:ext uri="{FF2B5EF4-FFF2-40B4-BE49-F238E27FC236}">
                <a16:creationId xmlns:a16="http://schemas.microsoft.com/office/drawing/2014/main" id="{362C6571-F8AE-1A90-79DB-C1AB9F240716}"/>
              </a:ext>
            </a:extLst>
          </p:cNvPr>
          <p:cNvCxnSpPr>
            <a:cxnSpLocks/>
            <a:stCxn id="86" idx="3"/>
            <a:endCxn id="92" idx="1"/>
          </p:cNvCxnSpPr>
          <p:nvPr/>
        </p:nvCxnSpPr>
        <p:spPr>
          <a:xfrm>
            <a:off x="7174800" y="5411729"/>
            <a:ext cx="925200" cy="0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8" name="Google Shape;92;p15">
            <a:extLst>
              <a:ext uri="{FF2B5EF4-FFF2-40B4-BE49-F238E27FC236}">
                <a16:creationId xmlns:a16="http://schemas.microsoft.com/office/drawing/2014/main" id="{77E6D3B0-C658-FD47-FF1A-DE0962CD29B8}"/>
              </a:ext>
            </a:extLst>
          </p:cNvPr>
          <p:cNvCxnSpPr>
            <a:cxnSpLocks/>
            <a:stCxn id="87" idx="3"/>
            <a:endCxn id="91" idx="1"/>
          </p:cNvCxnSpPr>
          <p:nvPr/>
        </p:nvCxnSpPr>
        <p:spPr>
          <a:xfrm>
            <a:off x="7174800" y="4278400"/>
            <a:ext cx="92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7" name="Google Shape;101;p15">
            <a:extLst>
              <a:ext uri="{FF2B5EF4-FFF2-40B4-BE49-F238E27FC236}">
                <a16:creationId xmlns:a16="http://schemas.microsoft.com/office/drawing/2014/main" id="{B69D0FD4-AADC-5C9A-6546-3AAB863DD711}"/>
              </a:ext>
            </a:extLst>
          </p:cNvPr>
          <p:cNvCxnSpPr>
            <a:cxnSpLocks/>
            <a:stCxn id="87" idx="3"/>
            <a:endCxn id="92" idx="1"/>
          </p:cNvCxnSpPr>
          <p:nvPr/>
        </p:nvCxnSpPr>
        <p:spPr>
          <a:xfrm>
            <a:off x="7174800" y="4278400"/>
            <a:ext cx="925200" cy="1133329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35" name="Google Shape;81;p15">
            <a:extLst>
              <a:ext uri="{FF2B5EF4-FFF2-40B4-BE49-F238E27FC236}">
                <a16:creationId xmlns:a16="http://schemas.microsoft.com/office/drawing/2014/main" id="{0DB6085C-8BDA-7424-8796-D672276DC6D3}"/>
              </a:ext>
            </a:extLst>
          </p:cNvPr>
          <p:cNvCxnSpPr>
            <a:cxnSpLocks/>
            <a:stCxn id="6" idx="3"/>
            <a:endCxn id="85" idx="1"/>
          </p:cNvCxnSpPr>
          <p:nvPr/>
        </p:nvCxnSpPr>
        <p:spPr>
          <a:xfrm flipV="1">
            <a:off x="3684718" y="4836848"/>
            <a:ext cx="921362" cy="4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42" name="Google Shape;87;p15">
            <a:extLst>
              <a:ext uri="{FF2B5EF4-FFF2-40B4-BE49-F238E27FC236}">
                <a16:creationId xmlns:a16="http://schemas.microsoft.com/office/drawing/2014/main" id="{E15FEB11-49CA-1A22-B073-77C5CE128BBA}"/>
              </a:ext>
            </a:extLst>
          </p:cNvPr>
          <p:cNvCxnSpPr>
            <a:cxnSpLocks/>
            <a:stCxn id="92" idx="3"/>
            <a:endCxn id="16" idx="1"/>
          </p:cNvCxnSpPr>
          <p:nvPr/>
        </p:nvCxnSpPr>
        <p:spPr>
          <a:xfrm flipV="1">
            <a:off x="8974800" y="4863676"/>
            <a:ext cx="889992" cy="548053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45" name="Google Shape;87;p15">
            <a:extLst>
              <a:ext uri="{FF2B5EF4-FFF2-40B4-BE49-F238E27FC236}">
                <a16:creationId xmlns:a16="http://schemas.microsoft.com/office/drawing/2014/main" id="{D7A88289-DDC5-3112-1CFA-9B054F2A834B}"/>
              </a:ext>
            </a:extLst>
          </p:cNvPr>
          <p:cNvCxnSpPr>
            <a:cxnSpLocks/>
            <a:stCxn id="91" idx="3"/>
            <a:endCxn id="16" idx="1"/>
          </p:cNvCxnSpPr>
          <p:nvPr/>
        </p:nvCxnSpPr>
        <p:spPr>
          <a:xfrm>
            <a:off x="8974800" y="4278400"/>
            <a:ext cx="889992" cy="58527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45C9FC3-0200-9BB3-0ECA-971B7663F5E5}"/>
              </a:ext>
            </a:extLst>
          </p:cNvPr>
          <p:cNvSpPr/>
          <p:nvPr/>
        </p:nvSpPr>
        <p:spPr>
          <a:xfrm>
            <a:off x="3123442" y="2425032"/>
            <a:ext cx="2459578" cy="1353243"/>
          </a:xfrm>
          <a:prstGeom prst="rect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Specialization inputs</a:t>
            </a:r>
          </a:p>
        </p:txBody>
      </p:sp>
      <p:sp>
        <p:nvSpPr>
          <p:cNvPr id="17" name="Arrow: Bent-Up 16">
            <a:extLst>
              <a:ext uri="{FF2B5EF4-FFF2-40B4-BE49-F238E27FC236}">
                <a16:creationId xmlns:a16="http://schemas.microsoft.com/office/drawing/2014/main" id="{55A835B0-31E4-4191-8F71-1AD94CD78386}"/>
              </a:ext>
            </a:extLst>
          </p:cNvPr>
          <p:cNvSpPr/>
          <p:nvPr/>
        </p:nvSpPr>
        <p:spPr>
          <a:xfrm flipV="1">
            <a:off x="5480880" y="3085818"/>
            <a:ext cx="869105" cy="468000"/>
          </a:xfrm>
          <a:prstGeom prst="bentUpArrow">
            <a:avLst>
              <a:gd name="adj1" fmla="val 25000"/>
              <a:gd name="adj2" fmla="val 28140"/>
              <a:gd name="adj3" fmla="val 35764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400" dirty="0">
              <a:latin typeface="Bahnschrift" panose="020B0502040204020203" pitchFamily="34" charset="0"/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A3671E0C-0835-B14F-54C4-B4BC88B747AC}"/>
              </a:ext>
            </a:extLst>
          </p:cNvPr>
          <p:cNvSpPr/>
          <p:nvPr/>
        </p:nvSpPr>
        <p:spPr>
          <a:xfrm rot="5400000">
            <a:off x="3974237" y="3652555"/>
            <a:ext cx="706053" cy="215153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5" name="Arrow: Bent-Up 24">
            <a:extLst>
              <a:ext uri="{FF2B5EF4-FFF2-40B4-BE49-F238E27FC236}">
                <a16:creationId xmlns:a16="http://schemas.microsoft.com/office/drawing/2014/main" id="{2BF8C384-129F-8796-38C4-D0C8D3CE1174}"/>
              </a:ext>
            </a:extLst>
          </p:cNvPr>
          <p:cNvSpPr/>
          <p:nvPr/>
        </p:nvSpPr>
        <p:spPr>
          <a:xfrm rot="16200000" flipV="1">
            <a:off x="2328508" y="3767108"/>
            <a:ext cx="1243478" cy="468000"/>
          </a:xfrm>
          <a:prstGeom prst="bentUpArrow">
            <a:avLst>
              <a:gd name="adj1" fmla="val 25000"/>
              <a:gd name="adj2" fmla="val 28140"/>
              <a:gd name="adj3" fmla="val 35764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400" dirty="0">
              <a:latin typeface="Bahnschrift" panose="020B0502040204020203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C08EF11-9B5C-4A0D-3BA4-BA7651D9D7A3}"/>
              </a:ext>
            </a:extLst>
          </p:cNvPr>
          <p:cNvGrpSpPr/>
          <p:nvPr/>
        </p:nvGrpSpPr>
        <p:grpSpPr>
          <a:xfrm>
            <a:off x="3276000" y="2804400"/>
            <a:ext cx="2205347" cy="842097"/>
            <a:chOff x="3275533" y="2803011"/>
            <a:chExt cx="2205347" cy="842097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B38AB15B-4C11-D5B4-CE81-55EE375FF77E}"/>
                </a:ext>
              </a:extLst>
            </p:cNvPr>
            <p:cNvSpPr/>
            <p:nvPr/>
          </p:nvSpPr>
          <p:spPr>
            <a:xfrm>
              <a:off x="3275533" y="2803011"/>
              <a:ext cx="2205347" cy="842097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Specializing compiler</a:t>
              </a:r>
            </a:p>
          </p:txBody>
        </p:sp>
        <p:pic>
          <p:nvPicPr>
            <p:cNvPr id="13" name="Picture 51">
              <a:extLst>
                <a:ext uri="{FF2B5EF4-FFF2-40B4-BE49-F238E27FC236}">
                  <a16:creationId xmlns:a16="http://schemas.microsoft.com/office/drawing/2014/main" id="{288B8B00-EA0B-5A08-3CEC-9625B85DFA6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34569" y="3167323"/>
              <a:ext cx="434583" cy="381453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0A3FF88A-40D2-B346-7959-BE5F373B843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719897" y="3096934"/>
              <a:ext cx="456948" cy="456948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B6BF2E0-C58B-73DF-FA76-604E7834B51B}"/>
              </a:ext>
            </a:extLst>
          </p:cNvPr>
          <p:cNvSpPr txBox="1"/>
          <p:nvPr/>
        </p:nvSpPr>
        <p:spPr>
          <a:xfrm>
            <a:off x="5129003" y="1947436"/>
            <a:ext cx="23074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Control plane rules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E7CF28-3A43-95FB-ED7D-CF290E62A913}"/>
              </a:ext>
            </a:extLst>
          </p:cNvPr>
          <p:cNvSpPr txBox="1"/>
          <p:nvPr/>
        </p:nvSpPr>
        <p:spPr>
          <a:xfrm>
            <a:off x="883122" y="3529085"/>
            <a:ext cx="23074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Traffic workload</a:t>
            </a:r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A86AF904-CED2-ECDB-AF3A-2B308BE1128C}"/>
              </a:ext>
            </a:extLst>
          </p:cNvPr>
          <p:cNvGrpSpPr/>
          <p:nvPr/>
        </p:nvGrpSpPr>
        <p:grpSpPr>
          <a:xfrm>
            <a:off x="5760000" y="4320000"/>
            <a:ext cx="388290" cy="424001"/>
            <a:chOff x="2254588" y="5388267"/>
            <a:chExt cx="511894" cy="503573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0E4F52F9-602B-7E36-FF1A-3936592EFD4A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228" name="Graphic 227">
              <a:extLst>
                <a:ext uri="{FF2B5EF4-FFF2-40B4-BE49-F238E27FC236}">
                  <a16:creationId xmlns:a16="http://schemas.microsoft.com/office/drawing/2014/main" id="{4F749333-7071-1358-8D31-5AF3AAEB2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2BE0451A-3A66-9FF9-0423-00D123C11B51}"/>
              </a:ext>
            </a:extLst>
          </p:cNvPr>
          <p:cNvGrpSpPr/>
          <p:nvPr/>
        </p:nvGrpSpPr>
        <p:grpSpPr>
          <a:xfrm>
            <a:off x="7468455" y="4040891"/>
            <a:ext cx="388290" cy="424001"/>
            <a:chOff x="2254588" y="5388267"/>
            <a:chExt cx="511894" cy="503573"/>
          </a:xfrm>
        </p:grpSpPr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77A0A204-14B1-6243-9BE4-8B0149A61231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231" name="Graphic 230">
              <a:extLst>
                <a:ext uri="{FF2B5EF4-FFF2-40B4-BE49-F238E27FC236}">
                  <a16:creationId xmlns:a16="http://schemas.microsoft.com/office/drawing/2014/main" id="{2BD3DA5E-1461-13C2-2536-C3D9620B18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79B8525A-0C7D-5562-B339-1D236607827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3</a:t>
            </a:fld>
            <a:endParaRPr sz="1467" dirty="0"/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C4DE21C-B3E8-733B-38BE-748A4B05CE7C}"/>
              </a:ext>
            </a:extLst>
          </p:cNvPr>
          <p:cNvGrpSpPr/>
          <p:nvPr/>
        </p:nvGrpSpPr>
        <p:grpSpPr>
          <a:xfrm>
            <a:off x="3275533" y="2803011"/>
            <a:ext cx="2205347" cy="842097"/>
            <a:chOff x="3275533" y="2803011"/>
            <a:chExt cx="2205347" cy="842097"/>
          </a:xfrm>
        </p:grpSpPr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23FFE545-EB7B-3CB4-1345-AC94DC530CBB}"/>
                </a:ext>
              </a:extLst>
            </p:cNvPr>
            <p:cNvSpPr/>
            <p:nvPr/>
          </p:nvSpPr>
          <p:spPr>
            <a:xfrm>
              <a:off x="3275533" y="2803011"/>
              <a:ext cx="2205347" cy="842097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Optimizing compiler</a:t>
              </a:r>
            </a:p>
          </p:txBody>
        </p:sp>
        <p:pic>
          <p:nvPicPr>
            <p:cNvPr id="234" name="Picture 51">
              <a:extLst>
                <a:ext uri="{FF2B5EF4-FFF2-40B4-BE49-F238E27FC236}">
                  <a16:creationId xmlns:a16="http://schemas.microsoft.com/office/drawing/2014/main" id="{D814E859-D0CA-F2B7-A654-A1DD11FA493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78647" y="3157727"/>
              <a:ext cx="434583" cy="381453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</p:pic>
      </p:grpSp>
      <p:cxnSp>
        <p:nvCxnSpPr>
          <p:cNvPr id="236" name="Google Shape;101;p15">
            <a:extLst>
              <a:ext uri="{FF2B5EF4-FFF2-40B4-BE49-F238E27FC236}">
                <a16:creationId xmlns:a16="http://schemas.microsoft.com/office/drawing/2014/main" id="{B8581178-451E-DD02-2964-2F15D8C35062}"/>
              </a:ext>
            </a:extLst>
          </p:cNvPr>
          <p:cNvCxnSpPr>
            <a:cxnSpLocks/>
            <a:stCxn id="87" idx="3"/>
            <a:endCxn id="94" idx="1"/>
          </p:cNvCxnSpPr>
          <p:nvPr/>
        </p:nvCxnSpPr>
        <p:spPr>
          <a:xfrm>
            <a:off x="7174800" y="4278400"/>
            <a:ext cx="925200" cy="566664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48" name="Google Shape;87;p15">
            <a:extLst>
              <a:ext uri="{FF2B5EF4-FFF2-40B4-BE49-F238E27FC236}">
                <a16:creationId xmlns:a16="http://schemas.microsoft.com/office/drawing/2014/main" id="{BEC2EB23-26DC-6FA1-1086-FA919DC111F4}"/>
              </a:ext>
            </a:extLst>
          </p:cNvPr>
          <p:cNvCxnSpPr>
            <a:cxnSpLocks/>
            <a:stCxn id="86" idx="3"/>
            <a:endCxn id="91" idx="1"/>
          </p:cNvCxnSpPr>
          <p:nvPr/>
        </p:nvCxnSpPr>
        <p:spPr>
          <a:xfrm flipV="1">
            <a:off x="7174800" y="4278400"/>
            <a:ext cx="925200" cy="1133329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222B69D-A95B-D4DA-382A-C2C21675B13F}"/>
              </a:ext>
            </a:extLst>
          </p:cNvPr>
          <p:cNvSpPr/>
          <p:nvPr/>
        </p:nvSpPr>
        <p:spPr>
          <a:xfrm rot="10800000">
            <a:off x="5372100" y="2512562"/>
            <a:ext cx="2082956" cy="215153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297B32-95A6-076A-204C-B8C2C1396FF1}"/>
              </a:ext>
            </a:extLst>
          </p:cNvPr>
          <p:cNvSpPr/>
          <p:nvPr/>
        </p:nvSpPr>
        <p:spPr>
          <a:xfrm>
            <a:off x="1297858" y="1994324"/>
            <a:ext cx="9812997" cy="3274953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B050"/>
                </a:solidFill>
              </a:rPr>
              <a:t>	</a:t>
            </a:r>
            <a:br>
              <a:rPr lang="en-US" sz="2800" dirty="0">
                <a:solidFill>
                  <a:srgbClr val="00B050"/>
                </a:solidFill>
              </a:rPr>
            </a:br>
            <a:r>
              <a:rPr lang="en-US" sz="2800" dirty="0">
                <a:solidFill>
                  <a:srgbClr val="00B050"/>
                </a:solidFill>
              </a:rPr>
              <a:t>          CPUs: fewer branches and instructions!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B050"/>
              </a:solidFill>
            </a:endParaRPr>
          </a:p>
          <a:p>
            <a:r>
              <a:rPr lang="en-US" sz="2800" dirty="0">
                <a:solidFill>
                  <a:srgbClr val="00B050"/>
                </a:solidFill>
              </a:rPr>
              <a:t>	Switch ASICs: space for other NFs!</a:t>
            </a:r>
          </a:p>
          <a:p>
            <a:endParaRPr lang="en-US" sz="2800" dirty="0">
              <a:solidFill>
                <a:srgbClr val="00B050"/>
              </a:solidFill>
            </a:endParaRPr>
          </a:p>
          <a:p>
            <a:r>
              <a:rPr lang="en-US" sz="2800" dirty="0">
                <a:solidFill>
                  <a:srgbClr val="00B050"/>
                </a:solidFill>
              </a:rPr>
              <a:t>	FPGAs: a little bit of both!</a:t>
            </a:r>
          </a:p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4D3498-6984-6D9F-C36F-B7374CE3936A}"/>
              </a:ext>
            </a:extLst>
          </p:cNvPr>
          <p:cNvSpPr/>
          <p:nvPr/>
        </p:nvSpPr>
        <p:spPr>
          <a:xfrm>
            <a:off x="3993194" y="1588723"/>
            <a:ext cx="4434106" cy="4261191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en-US" sz="2800" dirty="0" err="1">
                <a:solidFill>
                  <a:schemeClr val="tx1"/>
                </a:solidFill>
              </a:rPr>
              <a:t>ESwitch</a:t>
            </a:r>
            <a:r>
              <a:rPr lang="en-US" sz="2800" dirty="0">
                <a:solidFill>
                  <a:schemeClr val="tx1"/>
                </a:solidFill>
              </a:rPr>
              <a:t> (SIGCOMM’16)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  HODA (EuroSys’24)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  Morpheus (ASPLOS’22)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en-US" sz="2800" dirty="0" err="1">
                <a:solidFill>
                  <a:schemeClr val="tx1"/>
                </a:solidFill>
              </a:rPr>
              <a:t>Pipeleon</a:t>
            </a:r>
            <a:r>
              <a:rPr lang="en-US" sz="2800" dirty="0">
                <a:solidFill>
                  <a:schemeClr val="tx1"/>
                </a:solidFill>
              </a:rPr>
              <a:t> (SIGCOMM’23)</a:t>
            </a:r>
          </a:p>
        </p:txBody>
      </p:sp>
    </p:spTree>
    <p:extLst>
      <p:ext uri="{BB962C8B-B14F-4D97-AF65-F5344CB8AC3E}">
        <p14:creationId xmlns:p14="http://schemas.microsoft.com/office/powerpoint/2010/main" val="198968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"/>
                            </p:stCondLst>
                            <p:childTnLst>
                              <p:par>
                                <p:cTn id="3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"/>
                            </p:stCondLst>
                            <p:childTnLst>
                              <p:par>
                                <p:cTn id="5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92" grpId="0" animBg="1"/>
      <p:bldP spid="94" grpId="0" animBg="1"/>
      <p:bldP spid="15" grpId="0" animBg="1"/>
      <p:bldP spid="17" grpId="0" animBg="1"/>
      <p:bldP spid="19" grpId="0" animBg="1"/>
      <p:bldP spid="25" grpId="0" animBg="1"/>
      <p:bldP spid="22" grpId="0"/>
      <p:bldP spid="26" grpId="0"/>
      <p:bldP spid="14" grpId="0" animBg="1"/>
      <p:bldP spid="4" grpId="0" animBg="1"/>
      <p:bldP spid="4" grpId="1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1D977-D62C-A72F-5B89-4890222D5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2171E25-7401-56C3-65C1-505926B194FE}"/>
              </a:ext>
            </a:extLst>
          </p:cNvPr>
          <p:cNvSpPr/>
          <p:nvPr/>
        </p:nvSpPr>
        <p:spPr>
          <a:xfrm>
            <a:off x="3542273" y="3861926"/>
            <a:ext cx="6865291" cy="19905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endParaRPr lang="en-US" sz="14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DABB1F-60DD-D0E5-6736-76ABE499FDD5}"/>
              </a:ext>
            </a:extLst>
          </p:cNvPr>
          <p:cNvSpPr/>
          <p:nvPr/>
        </p:nvSpPr>
        <p:spPr>
          <a:xfrm>
            <a:off x="5845347" y="3483979"/>
            <a:ext cx="4562217" cy="37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Control-plane API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74185-5F37-3E67-0B24-12B8D9E1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Your Optimization Inputs Can And Will Change</a:t>
            </a:r>
            <a:endParaRPr lang="en-DE" sz="3600" dirty="0"/>
          </a:p>
        </p:txBody>
      </p:sp>
      <p:sp>
        <p:nvSpPr>
          <p:cNvPr id="9" name="Right Arrow 17">
            <a:extLst>
              <a:ext uri="{FF2B5EF4-FFF2-40B4-BE49-F238E27FC236}">
                <a16:creationId xmlns:a16="http://schemas.microsoft.com/office/drawing/2014/main" id="{0D18DE3A-B1BD-3D37-049D-A2A6783F1188}"/>
              </a:ext>
            </a:extLst>
          </p:cNvPr>
          <p:cNvSpPr/>
          <p:nvPr/>
        </p:nvSpPr>
        <p:spPr>
          <a:xfrm>
            <a:off x="2766482" y="2851898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9BA936-D1D0-5783-B6A0-994B29C2DE88}"/>
              </a:ext>
            </a:extLst>
          </p:cNvPr>
          <p:cNvSpPr txBox="1"/>
          <p:nvPr/>
        </p:nvSpPr>
        <p:spPr>
          <a:xfrm>
            <a:off x="5002615" y="5892885"/>
            <a:ext cx="406789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Programmable network device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B4FFBF-801E-39D8-51B9-A320A5977EA8}"/>
              </a:ext>
            </a:extLst>
          </p:cNvPr>
          <p:cNvSpPr txBox="1"/>
          <p:nvPr/>
        </p:nvSpPr>
        <p:spPr>
          <a:xfrm>
            <a:off x="1638135" y="4126338"/>
            <a:ext cx="990727" cy="33855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Packets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ED73B-DA94-CB89-DA7C-CAA18B350FED}"/>
              </a:ext>
            </a:extLst>
          </p:cNvPr>
          <p:cNvSpPr/>
          <p:nvPr/>
        </p:nvSpPr>
        <p:spPr>
          <a:xfrm>
            <a:off x="1032125" y="4543454"/>
            <a:ext cx="2652593" cy="594788"/>
          </a:xfrm>
          <a:prstGeom prst="rect">
            <a:avLst/>
          </a:prstGeom>
          <a:noFill/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11B46B0-31A9-486A-48DF-8BF7D8CAB7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05382" y="2646895"/>
            <a:ext cx="728873" cy="72887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79BFC8C-9B76-9686-FFFF-DD74D8982ABA}"/>
              </a:ext>
            </a:extLst>
          </p:cNvPr>
          <p:cNvSpPr/>
          <p:nvPr/>
        </p:nvSpPr>
        <p:spPr>
          <a:xfrm>
            <a:off x="9864792" y="4566282"/>
            <a:ext cx="1653543" cy="594788"/>
          </a:xfrm>
          <a:prstGeom prst="rect">
            <a:avLst/>
          </a:prstGeom>
          <a:noFill/>
          <a:ln w="381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tx1"/>
                </a:gs>
              </a:gsLst>
              <a:lin ang="0" scaled="1"/>
              <a:tileRect/>
            </a:gra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sz="16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4" name="Right Arrow 17">
            <a:extLst>
              <a:ext uri="{FF2B5EF4-FFF2-40B4-BE49-F238E27FC236}">
                <a16:creationId xmlns:a16="http://schemas.microsoft.com/office/drawing/2014/main" id="{CD6DE3A1-307E-106A-69F3-CFC644B6FB9B}"/>
              </a:ext>
            </a:extLst>
          </p:cNvPr>
          <p:cNvSpPr/>
          <p:nvPr/>
        </p:nvSpPr>
        <p:spPr>
          <a:xfrm rot="5400000">
            <a:off x="8529163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65530927-B136-835A-F912-86276A763DE8}"/>
              </a:ext>
            </a:extLst>
          </p:cNvPr>
          <p:cNvGrpSpPr/>
          <p:nvPr/>
        </p:nvGrpSpPr>
        <p:grpSpPr>
          <a:xfrm>
            <a:off x="7399186" y="2068640"/>
            <a:ext cx="2538788" cy="887846"/>
            <a:chOff x="7872721" y="2101557"/>
            <a:chExt cx="2538788" cy="88784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6E3890-3A8C-92F7-159D-78C864D11F58}"/>
                </a:ext>
              </a:extLst>
            </p:cNvPr>
            <p:cNvSpPr/>
            <p:nvPr/>
          </p:nvSpPr>
          <p:spPr>
            <a:xfrm>
              <a:off x="7872721" y="2101557"/>
              <a:ext cx="2538788" cy="887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Control plane</a:t>
              </a:r>
            </a:p>
          </p:txBody>
        </p:sp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1A730779-42C7-46D0-C6B0-ECCB202B5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368529" y="2173778"/>
              <a:ext cx="728874" cy="728874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438BB67-2E2F-1157-F142-EB4537921049}"/>
              </a:ext>
            </a:extLst>
          </p:cNvPr>
          <p:cNvSpPr txBox="1"/>
          <p:nvPr/>
        </p:nvSpPr>
        <p:spPr>
          <a:xfrm>
            <a:off x="1502467" y="2276354"/>
            <a:ext cx="15441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Bahnschrift" panose="020B0502040204020203" pitchFamily="34" charset="0"/>
                <a:cs typeface="Calibri" panose="020F0502020204030204" pitchFamily="34" charset="0"/>
              </a:rPr>
              <a:t>Program</a:t>
            </a:r>
          </a:p>
        </p:txBody>
      </p:sp>
      <p:sp>
        <p:nvSpPr>
          <p:cNvPr id="31" name="Right Arrow 17">
            <a:extLst>
              <a:ext uri="{FF2B5EF4-FFF2-40B4-BE49-F238E27FC236}">
                <a16:creationId xmlns:a16="http://schemas.microsoft.com/office/drawing/2014/main" id="{A8BC26C9-A15A-E616-F890-303B7B42B490}"/>
              </a:ext>
            </a:extLst>
          </p:cNvPr>
          <p:cNvSpPr/>
          <p:nvPr/>
        </p:nvSpPr>
        <p:spPr>
          <a:xfrm rot="5400000">
            <a:off x="7949040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225" name="Right Arrow 17">
            <a:extLst>
              <a:ext uri="{FF2B5EF4-FFF2-40B4-BE49-F238E27FC236}">
                <a16:creationId xmlns:a16="http://schemas.microsoft.com/office/drawing/2014/main" id="{91C4F142-59E9-531E-386B-11BA1FC67FFE}"/>
              </a:ext>
            </a:extLst>
          </p:cNvPr>
          <p:cNvSpPr/>
          <p:nvPr/>
        </p:nvSpPr>
        <p:spPr>
          <a:xfrm rot="5400000">
            <a:off x="9109287" y="3059537"/>
            <a:ext cx="278834" cy="353628"/>
          </a:xfrm>
          <a:prstGeom prst="rightArrow">
            <a:avLst>
              <a:gd name="adj1" fmla="val 50000"/>
              <a:gd name="adj2" fmla="val 54546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>
              <a:latin typeface="Bahnschrift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91" name="Google Shape;75;p15">
            <a:extLst>
              <a:ext uri="{FF2B5EF4-FFF2-40B4-BE49-F238E27FC236}">
                <a16:creationId xmlns:a16="http://schemas.microsoft.com/office/drawing/2014/main" id="{0E351250-CD12-A499-5D65-3901F18BE9E4}"/>
              </a:ext>
            </a:extLst>
          </p:cNvPr>
          <p:cNvSpPr/>
          <p:nvPr/>
        </p:nvSpPr>
        <p:spPr>
          <a:xfrm>
            <a:off x="8100000" y="4064400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Forward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85" name="Google Shape;68;p15">
            <a:extLst>
              <a:ext uri="{FF2B5EF4-FFF2-40B4-BE49-F238E27FC236}">
                <a16:creationId xmlns:a16="http://schemas.microsoft.com/office/drawing/2014/main" id="{93BE0DFF-DBFF-FC17-607F-2AA992F24ED2}"/>
              </a:ext>
            </a:extLst>
          </p:cNvPr>
          <p:cNvSpPr/>
          <p:nvPr/>
        </p:nvSpPr>
        <p:spPr>
          <a:xfrm>
            <a:off x="4606080" y="4622848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Parse Ethernet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87" name="Google Shape;70;p15">
            <a:extLst>
              <a:ext uri="{FF2B5EF4-FFF2-40B4-BE49-F238E27FC236}">
                <a16:creationId xmlns:a16="http://schemas.microsoft.com/office/drawing/2014/main" id="{9FEB6A46-2A22-16E5-D27C-E55659A9928C}"/>
              </a:ext>
            </a:extLst>
          </p:cNvPr>
          <p:cNvSpPr/>
          <p:nvPr/>
        </p:nvSpPr>
        <p:spPr>
          <a:xfrm>
            <a:off x="6300000" y="4064400"/>
            <a:ext cx="874800" cy="428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rgbClr val="000000"/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Parse IPv6</a:t>
            </a:r>
            <a:endParaRPr sz="1200" dirty="0">
              <a:solidFill>
                <a:srgbClr val="000000"/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78;p15">
            <a:extLst>
              <a:ext uri="{FF2B5EF4-FFF2-40B4-BE49-F238E27FC236}">
                <a16:creationId xmlns:a16="http://schemas.microsoft.com/office/drawing/2014/main" id="{1AA924EC-F368-418F-F8A8-FCCD8CA38E1A}"/>
              </a:ext>
            </a:extLst>
          </p:cNvPr>
          <p:cNvSpPr/>
          <p:nvPr/>
        </p:nvSpPr>
        <p:spPr>
          <a:xfrm>
            <a:off x="8100000" y="4629600"/>
            <a:ext cx="874800" cy="428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200" dirty="0">
                <a:solidFill>
                  <a:schemeClr val="bg1">
                    <a:lumMod val="65000"/>
                  </a:schemeClr>
                </a:solidFill>
                <a:latin typeface="Bahnschrift" panose="020B0502040204020203" pitchFamily="34" charset="0"/>
                <a:ea typeface="Georgia"/>
                <a:cs typeface="Georgia"/>
                <a:sym typeface="Georgia"/>
              </a:rPr>
              <a:t>Drop</a:t>
            </a:r>
            <a:endParaRPr sz="1200" dirty="0">
              <a:solidFill>
                <a:schemeClr val="bg1">
                  <a:lumMod val="65000"/>
                </a:schemeClr>
              </a:solidFill>
              <a:latin typeface="Bahnschrift" panose="020B0502040204020203" pitchFamily="34" charset="0"/>
              <a:ea typeface="Georgia"/>
              <a:cs typeface="Georgia"/>
              <a:sym typeface="Georgia"/>
            </a:endParaRPr>
          </a:p>
        </p:txBody>
      </p:sp>
      <p:cxnSp>
        <p:nvCxnSpPr>
          <p:cNvPr id="98" name="Google Shape;82;p15">
            <a:extLst>
              <a:ext uri="{FF2B5EF4-FFF2-40B4-BE49-F238E27FC236}">
                <a16:creationId xmlns:a16="http://schemas.microsoft.com/office/drawing/2014/main" id="{9074D19E-BD76-EFE8-8191-E515BBBAE54C}"/>
              </a:ext>
            </a:extLst>
          </p:cNvPr>
          <p:cNvCxnSpPr>
            <a:cxnSpLocks/>
            <a:stCxn id="85" idx="3"/>
            <a:endCxn id="87" idx="1"/>
          </p:cNvCxnSpPr>
          <p:nvPr/>
        </p:nvCxnSpPr>
        <p:spPr>
          <a:xfrm flipV="1">
            <a:off x="5480880" y="4278400"/>
            <a:ext cx="819120" cy="558448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8" name="Google Shape;92;p15">
            <a:extLst>
              <a:ext uri="{FF2B5EF4-FFF2-40B4-BE49-F238E27FC236}">
                <a16:creationId xmlns:a16="http://schemas.microsoft.com/office/drawing/2014/main" id="{1FF1DDA5-EE2D-23E9-5E13-8FACC703F739}"/>
              </a:ext>
            </a:extLst>
          </p:cNvPr>
          <p:cNvCxnSpPr>
            <a:cxnSpLocks/>
            <a:stCxn id="87" idx="3"/>
            <a:endCxn id="91" idx="1"/>
          </p:cNvCxnSpPr>
          <p:nvPr/>
        </p:nvCxnSpPr>
        <p:spPr>
          <a:xfrm>
            <a:off x="7174800" y="4278400"/>
            <a:ext cx="92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7" name="Google Shape;101;p15">
            <a:extLst>
              <a:ext uri="{FF2B5EF4-FFF2-40B4-BE49-F238E27FC236}">
                <a16:creationId xmlns:a16="http://schemas.microsoft.com/office/drawing/2014/main" id="{5C440B8F-6023-A77C-CB82-E0DBF207E597}"/>
              </a:ext>
            </a:extLst>
          </p:cNvPr>
          <p:cNvCxnSpPr>
            <a:cxnSpLocks/>
            <a:stCxn id="87" idx="3"/>
            <a:endCxn id="94" idx="1"/>
          </p:cNvCxnSpPr>
          <p:nvPr/>
        </p:nvCxnSpPr>
        <p:spPr>
          <a:xfrm>
            <a:off x="7174800" y="4278400"/>
            <a:ext cx="925200" cy="565200"/>
          </a:xfrm>
          <a:prstGeom prst="straightConnector1">
            <a:avLst/>
          </a:prstGeom>
          <a:noFill/>
          <a:ln w="19050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35" name="Google Shape;81;p15">
            <a:extLst>
              <a:ext uri="{FF2B5EF4-FFF2-40B4-BE49-F238E27FC236}">
                <a16:creationId xmlns:a16="http://schemas.microsoft.com/office/drawing/2014/main" id="{A578440C-CF72-902F-BEE4-74D482721AFE}"/>
              </a:ext>
            </a:extLst>
          </p:cNvPr>
          <p:cNvCxnSpPr>
            <a:cxnSpLocks/>
            <a:stCxn id="6" idx="3"/>
            <a:endCxn id="85" idx="1"/>
          </p:cNvCxnSpPr>
          <p:nvPr/>
        </p:nvCxnSpPr>
        <p:spPr>
          <a:xfrm flipV="1">
            <a:off x="3684718" y="4836848"/>
            <a:ext cx="921362" cy="4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45" name="Google Shape;87;p15">
            <a:extLst>
              <a:ext uri="{FF2B5EF4-FFF2-40B4-BE49-F238E27FC236}">
                <a16:creationId xmlns:a16="http://schemas.microsoft.com/office/drawing/2014/main" id="{5067B26F-AE3B-1147-C2D7-B922ABE8DBED}"/>
              </a:ext>
            </a:extLst>
          </p:cNvPr>
          <p:cNvCxnSpPr>
            <a:cxnSpLocks/>
            <a:stCxn id="91" idx="3"/>
            <a:endCxn id="16" idx="1"/>
          </p:cNvCxnSpPr>
          <p:nvPr/>
        </p:nvCxnSpPr>
        <p:spPr>
          <a:xfrm>
            <a:off x="8974800" y="4278400"/>
            <a:ext cx="889992" cy="58527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75A1C5-E0D9-728F-AE4E-55D300EB4AE8}"/>
              </a:ext>
            </a:extLst>
          </p:cNvPr>
          <p:cNvSpPr/>
          <p:nvPr/>
        </p:nvSpPr>
        <p:spPr>
          <a:xfrm>
            <a:off x="3123442" y="2425032"/>
            <a:ext cx="2459578" cy="1353243"/>
          </a:xfrm>
          <a:prstGeom prst="rect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Specialization inputs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7883F3-5BBF-256F-C49B-4B5ECB05CA5C}"/>
              </a:ext>
            </a:extLst>
          </p:cNvPr>
          <p:cNvSpPr txBox="1"/>
          <p:nvPr/>
        </p:nvSpPr>
        <p:spPr>
          <a:xfrm>
            <a:off x="7755516" y="4177464"/>
            <a:ext cx="377465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?</a:t>
            </a:r>
            <a:endParaRPr lang="en-DE" sz="3600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A62DD-3774-B9B3-128D-CFEE90B91D1E}"/>
              </a:ext>
            </a:extLst>
          </p:cNvPr>
          <p:cNvSpPr/>
          <p:nvPr/>
        </p:nvSpPr>
        <p:spPr>
          <a:xfrm>
            <a:off x="6720147" y="1611571"/>
            <a:ext cx="2125247" cy="42387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Bahnschrift" panose="020B0502040204020203" pitchFamily="34" charset="0"/>
                <a:cs typeface="Calibri" panose="020F0502020204030204" pitchFamily="34" charset="0"/>
              </a:rPr>
              <a:t>Insert drop rules!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9ED7F4E1-ADE2-10B4-87A6-5F723BCF18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054598" y="1503743"/>
            <a:ext cx="728874" cy="728874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C328DE08-5C9E-CF80-F48B-680F963627F4}"/>
              </a:ext>
            </a:extLst>
          </p:cNvPr>
          <p:cNvGrpSpPr/>
          <p:nvPr/>
        </p:nvGrpSpPr>
        <p:grpSpPr>
          <a:xfrm>
            <a:off x="3275533" y="2803011"/>
            <a:ext cx="2205347" cy="842097"/>
            <a:chOff x="3275533" y="2803011"/>
            <a:chExt cx="2205347" cy="842097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BA35D7F5-A1A7-179B-0149-7B61BD991EC1}"/>
                </a:ext>
              </a:extLst>
            </p:cNvPr>
            <p:cNvSpPr/>
            <p:nvPr/>
          </p:nvSpPr>
          <p:spPr>
            <a:xfrm>
              <a:off x="3275533" y="2803011"/>
              <a:ext cx="2205347" cy="842097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600" dirty="0">
                  <a:latin typeface="Bahnschrift" panose="020B0502040204020203" pitchFamily="34" charset="0"/>
                  <a:cs typeface="Calibri" panose="020F0502020204030204" pitchFamily="34" charset="0"/>
                </a:rPr>
                <a:t>Specializing compiler</a:t>
              </a:r>
            </a:p>
          </p:txBody>
        </p:sp>
        <p:pic>
          <p:nvPicPr>
            <p:cNvPr id="13" name="Picture 51">
              <a:extLst>
                <a:ext uri="{FF2B5EF4-FFF2-40B4-BE49-F238E27FC236}">
                  <a16:creationId xmlns:a16="http://schemas.microsoft.com/office/drawing/2014/main" id="{51745994-AB70-1FEB-E8B9-B4827B04C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134569" y="3167323"/>
              <a:ext cx="434583" cy="381453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0C8A3C1E-487C-84E1-65FF-D43BDBA8F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719897" y="3096934"/>
              <a:ext cx="456948" cy="456948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6D6D29D-4C64-23AF-7E5D-D64ED1BE6912}"/>
              </a:ext>
            </a:extLst>
          </p:cNvPr>
          <p:cNvGrpSpPr/>
          <p:nvPr/>
        </p:nvGrpSpPr>
        <p:grpSpPr>
          <a:xfrm>
            <a:off x="7440601" y="4424209"/>
            <a:ext cx="388290" cy="424001"/>
            <a:chOff x="2254588" y="5388267"/>
            <a:chExt cx="511894" cy="50357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1FBEBCB-9EB5-4E03-616F-9A8F79680978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3B1D2697-C7A1-E8AA-0C83-48571606B1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8C35FCC-0FC1-7C2F-17C9-704DB7B0DD27}"/>
              </a:ext>
            </a:extLst>
          </p:cNvPr>
          <p:cNvGrpSpPr/>
          <p:nvPr/>
        </p:nvGrpSpPr>
        <p:grpSpPr>
          <a:xfrm>
            <a:off x="3000054" y="4645197"/>
            <a:ext cx="388290" cy="424001"/>
            <a:chOff x="2254588" y="5388267"/>
            <a:chExt cx="511894" cy="50357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6F89FA2-8749-ABFC-0864-C84B177AEFD9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7E5BA469-E06E-D1B1-CE9A-D629818C3A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8F3CE23-608C-1A00-D161-E3D64866FE0E}"/>
              </a:ext>
            </a:extLst>
          </p:cNvPr>
          <p:cNvGrpSpPr/>
          <p:nvPr/>
        </p:nvGrpSpPr>
        <p:grpSpPr>
          <a:xfrm>
            <a:off x="5483077" y="4331453"/>
            <a:ext cx="388290" cy="424001"/>
            <a:chOff x="2254588" y="5388267"/>
            <a:chExt cx="511894" cy="503573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095A6A4-4DB6-722A-4F12-03F3B7C3943F}"/>
                </a:ext>
              </a:extLst>
            </p:cNvPr>
            <p:cNvSpPr/>
            <p:nvPr/>
          </p:nvSpPr>
          <p:spPr>
            <a:xfrm>
              <a:off x="2254588" y="5442399"/>
              <a:ext cx="503573" cy="420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pic>
          <p:nvPicPr>
            <p:cNvPr id="224" name="Graphic 223">
              <a:extLst>
                <a:ext uri="{FF2B5EF4-FFF2-40B4-BE49-F238E27FC236}">
                  <a16:creationId xmlns:a16="http://schemas.microsoft.com/office/drawing/2014/main" id="{1C97DD5C-05C2-CCE5-D468-D9B112916F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262909" y="5388267"/>
              <a:ext cx="503573" cy="503573"/>
            </a:xfrm>
            <a:prstGeom prst="rect">
              <a:avLst/>
            </a:prstGeom>
          </p:spPr>
        </p:pic>
      </p:grpSp>
      <p:sp>
        <p:nvSpPr>
          <p:cNvPr id="226" name="Google Shape;150;p16">
            <a:extLst>
              <a:ext uri="{FF2B5EF4-FFF2-40B4-BE49-F238E27FC236}">
                <a16:creationId xmlns:a16="http://schemas.microsoft.com/office/drawing/2014/main" id="{0FA289DF-B757-8612-526F-35B93AF28E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4</a:t>
            </a:fld>
            <a:endParaRPr sz="1467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00517F-8976-FBA0-557D-FAD6FA3D905C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391" y="2918583"/>
            <a:ext cx="622402" cy="610952"/>
          </a:xfrm>
          <a:prstGeom prst="rect">
            <a:avLst/>
          </a:prstGeom>
        </p:spPr>
      </p:pic>
      <p:sp>
        <p:nvSpPr>
          <p:cNvPr id="228" name="Rectangle 227">
            <a:extLst>
              <a:ext uri="{FF2B5EF4-FFF2-40B4-BE49-F238E27FC236}">
                <a16:creationId xmlns:a16="http://schemas.microsoft.com/office/drawing/2014/main" id="{AF322132-487E-E3B4-5442-A60D34959410}"/>
              </a:ext>
            </a:extLst>
          </p:cNvPr>
          <p:cNvSpPr/>
          <p:nvPr/>
        </p:nvSpPr>
        <p:spPr>
          <a:xfrm>
            <a:off x="4645631" y="5461445"/>
            <a:ext cx="4434106" cy="70976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Your program is stale!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ABE8A956-843A-F8D0-65C2-09A2DB946B69}"/>
              </a:ext>
            </a:extLst>
          </p:cNvPr>
          <p:cNvSpPr/>
          <p:nvPr/>
        </p:nvSpPr>
        <p:spPr>
          <a:xfrm>
            <a:off x="1255594" y="1356967"/>
            <a:ext cx="10041017" cy="49076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31" name="Isosceles Triangle 230">
            <a:extLst>
              <a:ext uri="{FF2B5EF4-FFF2-40B4-BE49-F238E27FC236}">
                <a16:creationId xmlns:a16="http://schemas.microsoft.com/office/drawing/2014/main" id="{444A6CF3-0F1F-71CD-40AC-661B85A808C4}"/>
              </a:ext>
            </a:extLst>
          </p:cNvPr>
          <p:cNvSpPr/>
          <p:nvPr/>
        </p:nvSpPr>
        <p:spPr>
          <a:xfrm rot="16200000">
            <a:off x="5684088" y="-1435884"/>
            <a:ext cx="1184027" cy="900011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FF0000">
                  <a:alpha val="50000"/>
                </a:srgbClr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lIns="0" tIns="0" rIns="0" bIns="0" rtlCol="0" anchor="ctr" anchorCtr="0"/>
          <a:lstStyle/>
          <a:p>
            <a:pPr lvl="1"/>
            <a:r>
              <a:rPr lang="en-US" sz="2800" dirty="0">
                <a:solidFill>
                  <a:schemeClr val="tx1"/>
                </a:solidFill>
              </a:rPr>
              <a:t>Degree of Staleness</a:t>
            </a:r>
            <a:endParaRPr lang="en-DE" sz="2800" dirty="0">
              <a:solidFill>
                <a:schemeClr val="tx1"/>
              </a:solidFill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C70239EA-4309-4DEF-F234-36CE391B8C7A}"/>
              </a:ext>
            </a:extLst>
          </p:cNvPr>
          <p:cNvSpPr txBox="1"/>
          <p:nvPr/>
        </p:nvSpPr>
        <p:spPr>
          <a:xfrm>
            <a:off x="1255591" y="3759875"/>
            <a:ext cx="2337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Respecialize</a:t>
            </a:r>
            <a:r>
              <a:rPr lang="en-US" sz="2400" dirty="0"/>
              <a:t> on</a:t>
            </a:r>
          </a:p>
          <a:p>
            <a:r>
              <a:rPr lang="en-US" sz="2400" dirty="0"/>
              <a:t> every update</a:t>
            </a:r>
            <a:endParaRPr lang="en-DE" sz="2400" dirty="0"/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C77C2B6A-0B8F-7469-C2A5-0B95CE569AC1}"/>
              </a:ext>
            </a:extLst>
          </p:cNvPr>
          <p:cNvSpPr txBox="1"/>
          <p:nvPr/>
        </p:nvSpPr>
        <p:spPr>
          <a:xfrm>
            <a:off x="8690278" y="3759874"/>
            <a:ext cx="22461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Respecialize</a:t>
            </a:r>
            <a:r>
              <a:rPr lang="en-US" sz="2400" dirty="0"/>
              <a:t> in</a:t>
            </a:r>
          </a:p>
          <a:p>
            <a:r>
              <a:rPr lang="en-US" sz="2400" dirty="0"/>
              <a:t>fixed intervals</a:t>
            </a:r>
            <a:endParaRPr lang="en-DE" sz="2400" dirty="0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6550AB2-9897-C0B1-ED79-01EE487955AE}"/>
              </a:ext>
            </a:extLst>
          </p:cNvPr>
          <p:cNvSpPr txBox="1"/>
          <p:nvPr/>
        </p:nvSpPr>
        <p:spPr>
          <a:xfrm>
            <a:off x="4096948" y="1810879"/>
            <a:ext cx="4887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Resolving program staleness</a:t>
            </a:r>
            <a:endParaRPr lang="en-DE" sz="28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781D9A73-2864-C0A5-9CF5-C272F2521000}"/>
              </a:ext>
            </a:extLst>
          </p:cNvPr>
          <p:cNvSpPr txBox="1"/>
          <p:nvPr/>
        </p:nvSpPr>
        <p:spPr>
          <a:xfrm>
            <a:off x="3963133" y="5044783"/>
            <a:ext cx="48333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Incremental </a:t>
            </a:r>
            <a:r>
              <a:rPr lang="en-US" sz="2800" dirty="0" err="1">
                <a:solidFill>
                  <a:srgbClr val="00B050"/>
                </a:solidFill>
              </a:rPr>
              <a:t>respecialization</a:t>
            </a:r>
            <a:r>
              <a:rPr lang="en-US" sz="2800" dirty="0">
                <a:solidFill>
                  <a:srgbClr val="00B050"/>
                </a:solidFill>
              </a:rPr>
              <a:t>     (only when necessary)</a:t>
            </a:r>
            <a:endParaRPr lang="en-DE" sz="2800" dirty="0">
              <a:solidFill>
                <a:srgbClr val="00B050"/>
              </a:solidFill>
            </a:endParaRPr>
          </a:p>
        </p:txBody>
      </p:sp>
      <p:sp>
        <p:nvSpPr>
          <p:cNvPr id="237" name="Arrow: Right 236">
            <a:extLst>
              <a:ext uri="{FF2B5EF4-FFF2-40B4-BE49-F238E27FC236}">
                <a16:creationId xmlns:a16="http://schemas.microsoft.com/office/drawing/2014/main" id="{6986F51F-58CC-1292-EA11-0821E6A30CCC}"/>
              </a:ext>
            </a:extLst>
          </p:cNvPr>
          <p:cNvSpPr/>
          <p:nvPr/>
        </p:nvSpPr>
        <p:spPr>
          <a:xfrm rot="17282391">
            <a:off x="5756001" y="3839633"/>
            <a:ext cx="1089299" cy="64371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2401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3" grpId="0"/>
      <p:bldP spid="5" grpId="0" animBg="1"/>
      <p:bldP spid="228" grpId="0" animBg="1"/>
      <p:bldP spid="230" grpId="0" animBg="1"/>
      <p:bldP spid="231" grpId="0" animBg="1"/>
      <p:bldP spid="232" grpId="0"/>
      <p:bldP spid="233" grpId="0"/>
      <p:bldP spid="234" grpId="0"/>
      <p:bldP spid="236" grpId="0"/>
      <p:bldP spid="2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>
          <a:extLst>
            <a:ext uri="{FF2B5EF4-FFF2-40B4-BE49-F238E27FC236}">
              <a16:creationId xmlns:a16="http://schemas.microsoft.com/office/drawing/2014/main" id="{E6E25CC5-1ABD-2731-9742-AC94E9976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212;p25">
            <a:extLst>
              <a:ext uri="{FF2B5EF4-FFF2-40B4-BE49-F238E27FC236}">
                <a16:creationId xmlns:a16="http://schemas.microsoft.com/office/drawing/2014/main" id="{3D90999D-CE80-4643-C1FF-FC150E62E339}"/>
              </a:ext>
            </a:extLst>
          </p:cNvPr>
          <p:cNvSpPr txBox="1">
            <a:spLocks/>
          </p:cNvSpPr>
          <p:nvPr/>
        </p:nvSpPr>
        <p:spPr>
          <a:xfrm>
            <a:off x="415600" y="1536633"/>
            <a:ext cx="11360800" cy="512542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Traffic workloads are </a:t>
            </a:r>
            <a:r>
              <a:rPr lang="en-US" sz="2400" b="1" dirty="0"/>
              <a:t>measured</a:t>
            </a:r>
            <a:r>
              <a:rPr lang="en-US" sz="2400" dirty="0"/>
              <a:t>. Control-plane configurations are </a:t>
            </a:r>
            <a:r>
              <a:rPr lang="en-US" sz="2400" b="1" dirty="0"/>
              <a:t>defined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Many control-plane updates are only targeting a </a:t>
            </a:r>
            <a:r>
              <a:rPr lang="en-US" sz="2400" b="1" dirty="0"/>
              <a:t>specific program element</a:t>
            </a:r>
            <a:r>
              <a:rPr lang="en-US" sz="2400" dirty="0"/>
              <a:t>.</a:t>
            </a:r>
            <a:endParaRPr lang="en-DE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Many control-plane updates </a:t>
            </a:r>
            <a:r>
              <a:rPr lang="en-US" sz="2400" b="1" dirty="0"/>
              <a:t>don’t affect semantics</a:t>
            </a:r>
            <a:r>
              <a:rPr lang="en-US" sz="2400" dirty="0"/>
              <a:t> in your source program.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183" name="Google Shape;183;p21">
            <a:extLst>
              <a:ext uri="{FF2B5EF4-FFF2-40B4-BE49-F238E27FC236}">
                <a16:creationId xmlns:a16="http://schemas.microsoft.com/office/drawing/2014/main" id="{0BCA22D0-CBE5-2E2A-3E87-56F070248F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3200" dirty="0"/>
              <a:t>Three Observations We Can Use To Our Advantage</a:t>
            </a:r>
            <a:endParaRPr sz="3200" dirty="0"/>
          </a:p>
        </p:txBody>
      </p:sp>
      <p:sp>
        <p:nvSpPr>
          <p:cNvPr id="22" name="Google Shape;150;p16">
            <a:extLst>
              <a:ext uri="{FF2B5EF4-FFF2-40B4-BE49-F238E27FC236}">
                <a16:creationId xmlns:a16="http://schemas.microsoft.com/office/drawing/2014/main" id="{7AC057C2-DFF3-1C99-BFCB-397404BA6D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5</a:t>
            </a:fld>
            <a:endParaRPr sz="1467" dirty="0"/>
          </a:p>
        </p:txBody>
      </p:sp>
    </p:spTree>
    <p:extLst>
      <p:ext uri="{BB962C8B-B14F-4D97-AF65-F5344CB8AC3E}">
        <p14:creationId xmlns:p14="http://schemas.microsoft.com/office/powerpoint/2010/main" val="139612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A8FB6279-5B4E-AE09-3548-4C997FFA8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547B83C-DD5E-C6DD-B543-83EB87382448}"/>
              </a:ext>
            </a:extLst>
          </p:cNvPr>
          <p:cNvSpPr/>
          <p:nvPr/>
        </p:nvSpPr>
        <p:spPr>
          <a:xfrm>
            <a:off x="3012140" y="5574281"/>
            <a:ext cx="6705601" cy="95452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1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</a:rPr>
              <a:t>              Network device program</a:t>
            </a:r>
            <a:endParaRPr lang="en-DE" sz="24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476EF3-26F6-E09A-13B3-5521B8004A70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ACL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51AC1914-DFA2-D5C7-0395-6D77BAD9CA52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ACL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5FF141-9EFC-58AC-181E-0C4472700FF3}"/>
              </a:ext>
            </a:extLst>
          </p:cNvPr>
          <p:cNvSpPr/>
          <p:nvPr/>
        </p:nvSpPr>
        <p:spPr>
          <a:xfrm>
            <a:off x="2914650" y="3258731"/>
            <a:ext cx="6892290" cy="15224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Specialization shim</a:t>
            </a:r>
          </a:p>
        </p:txBody>
      </p:sp>
      <p:sp>
        <p:nvSpPr>
          <p:cNvPr id="205" name="Google Shape;205;p24">
            <a:extLst>
              <a:ext uri="{FF2B5EF4-FFF2-40B4-BE49-F238E27FC236}">
                <a16:creationId xmlns:a16="http://schemas.microsoft.com/office/drawing/2014/main" id="{37AF59FC-B22F-6664-626D-57DD4D668F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Incremental Specialization</a:t>
            </a:r>
            <a:endParaRPr sz="3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0ACF3B-13CB-FB51-33D1-1711EF2AF14F}"/>
              </a:ext>
            </a:extLst>
          </p:cNvPr>
          <p:cNvSpPr/>
          <p:nvPr/>
        </p:nvSpPr>
        <p:spPr>
          <a:xfrm>
            <a:off x="3012140" y="1589741"/>
            <a:ext cx="6705600" cy="76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</a:rPr>
              <a:t>Control plane </a:t>
            </a:r>
            <a:endParaRPr lang="en-DE" sz="24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FA3F35-45E1-37F4-774F-F2D819734689}"/>
              </a:ext>
            </a:extLst>
          </p:cNvPr>
          <p:cNvSpPr/>
          <p:nvPr/>
        </p:nvSpPr>
        <p:spPr>
          <a:xfrm>
            <a:off x="6312594" y="5574283"/>
            <a:ext cx="1134091" cy="5069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Parser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AD829E-D0EE-00C4-80DA-DFFC9D5227DD}"/>
              </a:ext>
            </a:extLst>
          </p:cNvPr>
          <p:cNvSpPr/>
          <p:nvPr/>
        </p:nvSpPr>
        <p:spPr>
          <a:xfrm>
            <a:off x="8215848" y="5574281"/>
            <a:ext cx="1314824" cy="78988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Tunnel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DA5705-6CA8-A5D1-2F13-FD643DBAD7A3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332445" y="2353341"/>
            <a:ext cx="0" cy="9131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C452F5D1-2E0C-E5A3-F729-72EBCC9176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245" y="2568010"/>
            <a:ext cx="406399" cy="40639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D0EE1967-FB32-E674-490A-C08FBBCDC66F}"/>
              </a:ext>
            </a:extLst>
          </p:cNvPr>
          <p:cNvSpPr txBox="1"/>
          <p:nvPr/>
        </p:nvSpPr>
        <p:spPr>
          <a:xfrm>
            <a:off x="2477153" y="2519786"/>
            <a:ext cx="47536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Bahnschrift" panose="020B0502040204020203" pitchFamily="34" charset="0"/>
              </a:rPr>
              <a:t>Update: “Remove all drop rules”</a:t>
            </a:r>
            <a:endParaRPr lang="en-DE" sz="2400" dirty="0">
              <a:latin typeface="Bahnschrift" panose="020B0502040204020203" pitchFamily="34" charset="0"/>
            </a:endParaRPr>
          </a:p>
        </p:txBody>
      </p:sp>
      <p:cxnSp>
        <p:nvCxnSpPr>
          <p:cNvPr id="192" name="Connector: Elbow 191">
            <a:extLst>
              <a:ext uri="{FF2B5EF4-FFF2-40B4-BE49-F238E27FC236}">
                <a16:creationId xmlns:a16="http://schemas.microsoft.com/office/drawing/2014/main" id="{E406E8BE-3B71-EDD0-0652-EBCE6E354E50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rot="5400000">
            <a:off x="4861767" y="4067059"/>
            <a:ext cx="784931" cy="2213126"/>
          </a:xfrm>
          <a:prstGeom prst="bentConnector3">
            <a:avLst>
              <a:gd name="adj1" fmla="val 50000"/>
            </a:avLst>
          </a:prstGeom>
          <a:ln w="57150" cap="flat">
            <a:solidFill>
              <a:schemeClr val="tx1"/>
            </a:solidFill>
            <a:round/>
            <a:tailEnd type="triangle"/>
          </a:ln>
          <a:effectLst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Elbow 192">
            <a:extLst>
              <a:ext uri="{FF2B5EF4-FFF2-40B4-BE49-F238E27FC236}">
                <a16:creationId xmlns:a16="http://schemas.microsoft.com/office/drawing/2014/main" id="{8A2E56C7-CA7B-2EFF-A026-A4C9CE526711}"/>
              </a:ext>
            </a:extLst>
          </p:cNvPr>
          <p:cNvCxnSpPr>
            <a:cxnSpLocks/>
            <a:stCxn id="12" idx="2"/>
            <a:endCxn id="16" idx="0"/>
          </p:cNvCxnSpPr>
          <p:nvPr/>
        </p:nvCxnSpPr>
        <p:spPr>
          <a:xfrm rot="16200000" flipH="1">
            <a:off x="7220465" y="3921486"/>
            <a:ext cx="793124" cy="2512465"/>
          </a:xfrm>
          <a:prstGeom prst="bentConnector3">
            <a:avLst>
              <a:gd name="adj1" fmla="val 50000"/>
            </a:avLst>
          </a:prstGeom>
          <a:ln w="57150" cap="flat">
            <a:solidFill>
              <a:schemeClr val="tx1"/>
            </a:solidFill>
            <a:round/>
            <a:tailEnd type="triangle"/>
          </a:ln>
          <a:effectLst>
            <a:softEdge rad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>
            <a:extLst>
              <a:ext uri="{FF2B5EF4-FFF2-40B4-BE49-F238E27FC236}">
                <a16:creationId xmlns:a16="http://schemas.microsoft.com/office/drawing/2014/main" id="{57C28676-F91E-4AD5-EED2-FE730E3ADFD0}"/>
              </a:ext>
            </a:extLst>
          </p:cNvPr>
          <p:cNvSpPr txBox="1"/>
          <p:nvPr/>
        </p:nvSpPr>
        <p:spPr>
          <a:xfrm>
            <a:off x="4943438" y="4828294"/>
            <a:ext cx="266550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Bahnschrift" panose="020B0502040204020203" pitchFamily="34" charset="0"/>
              </a:rPr>
              <a:t>Affected?</a:t>
            </a:r>
            <a:endParaRPr lang="en-DE" sz="2400" dirty="0">
              <a:latin typeface="Bahnschrift" panose="020B0502040204020203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46DE41D1-E79C-75B1-862B-12E2A751BD52}"/>
              </a:ext>
            </a:extLst>
          </p:cNvPr>
          <p:cNvSpPr txBox="1"/>
          <p:nvPr/>
        </p:nvSpPr>
        <p:spPr>
          <a:xfrm>
            <a:off x="4943438" y="4828289"/>
            <a:ext cx="266550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Bahnschrift" panose="020B0502040204020203" pitchFamily="34" charset="0"/>
              </a:rPr>
              <a:t>Behavior change?</a:t>
            </a:r>
            <a:endParaRPr lang="en-DE" sz="2400" dirty="0">
              <a:latin typeface="Bahnschrift" panose="020B0502040204020203" pitchFamily="34" charset="0"/>
            </a:endParaRPr>
          </a:p>
        </p:txBody>
      </p:sp>
      <p:pic>
        <p:nvPicPr>
          <p:cNvPr id="204" name="Picture 203">
            <a:extLst>
              <a:ext uri="{FF2B5EF4-FFF2-40B4-BE49-F238E27FC236}">
                <a16:creationId xmlns:a16="http://schemas.microsoft.com/office/drawing/2014/main" id="{FC045EB6-2CED-8BF0-42DD-0BEAE826FCD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605" y="5028388"/>
            <a:ext cx="498761" cy="498761"/>
          </a:xfrm>
          <a:prstGeom prst="rect">
            <a:avLst/>
          </a:prstGeom>
        </p:spPr>
      </p:pic>
      <p:pic>
        <p:nvPicPr>
          <p:cNvPr id="207" name="Picture 206">
            <a:extLst>
              <a:ext uri="{FF2B5EF4-FFF2-40B4-BE49-F238E27FC236}">
                <a16:creationId xmlns:a16="http://schemas.microsoft.com/office/drawing/2014/main" id="{0E5195BF-A147-4617-6443-578C3BB74D4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897" y="5229788"/>
            <a:ext cx="400032" cy="394699"/>
          </a:xfrm>
          <a:prstGeom prst="rect">
            <a:avLst/>
          </a:prstGeom>
        </p:spPr>
      </p:pic>
      <p:sp>
        <p:nvSpPr>
          <p:cNvPr id="208" name="Arrow: Down 207">
            <a:extLst>
              <a:ext uri="{FF2B5EF4-FFF2-40B4-BE49-F238E27FC236}">
                <a16:creationId xmlns:a16="http://schemas.microsoft.com/office/drawing/2014/main" id="{21A6140A-9AB1-FA4B-3D70-3F77C986882C}"/>
              </a:ext>
            </a:extLst>
          </p:cNvPr>
          <p:cNvSpPr/>
          <p:nvPr/>
        </p:nvSpPr>
        <p:spPr>
          <a:xfrm>
            <a:off x="3823911" y="4668348"/>
            <a:ext cx="623960" cy="844716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2400" dirty="0">
              <a:latin typeface="Bahnschrift" panose="020B0502040204020203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323B4E1B-B0E6-A29D-3C14-C1060A4DD961}"/>
              </a:ext>
            </a:extLst>
          </p:cNvPr>
          <p:cNvSpPr txBox="1"/>
          <p:nvPr/>
        </p:nvSpPr>
        <p:spPr>
          <a:xfrm>
            <a:off x="2249619" y="4789592"/>
            <a:ext cx="17062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Bahnschrift" panose="020B0502040204020203" pitchFamily="34" charset="0"/>
              </a:rPr>
              <a:t>Recompile</a:t>
            </a:r>
            <a:endParaRPr lang="en-DE" sz="2400" dirty="0">
              <a:latin typeface="Bahnschrift" panose="020B0502040204020203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986DB0C3-B74B-B4DB-2178-F5E706669466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ACL*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E2609B4-424A-DDEE-2C9C-A96D5802CB25}"/>
              </a:ext>
            </a:extLst>
          </p:cNvPr>
          <p:cNvSpPr/>
          <p:nvPr/>
        </p:nvSpPr>
        <p:spPr>
          <a:xfrm>
            <a:off x="3012132" y="4025073"/>
            <a:ext cx="6705603" cy="6114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Compiler</a:t>
            </a:r>
          </a:p>
        </p:txBody>
      </p:sp>
      <p:pic>
        <p:nvPicPr>
          <p:cNvPr id="24" name="Picture 51">
            <a:extLst>
              <a:ext uri="{FF2B5EF4-FFF2-40B4-BE49-F238E27FC236}">
                <a16:creationId xmlns:a16="http://schemas.microsoft.com/office/drawing/2014/main" id="{CA702C82-F02F-8DB7-F895-B25A67A8D3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6089" y="4165239"/>
            <a:ext cx="434583" cy="38145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</p:pic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20C8CE5F-FD9B-4907-5EAC-D529DB412B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6</a:t>
            </a:fld>
            <a:endParaRPr sz="1467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1FFA1F70-0485-9368-BF7E-77C6C75FD8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96089" y="3353456"/>
            <a:ext cx="621646" cy="62164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98647BFF-078A-B2C2-0EB0-B2E9B7EEE807}"/>
              </a:ext>
            </a:extLst>
          </p:cNvPr>
          <p:cNvSpPr/>
          <p:nvPr/>
        </p:nvSpPr>
        <p:spPr>
          <a:xfrm>
            <a:off x="5791630" y="3266493"/>
            <a:ext cx="3081630" cy="5121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Specialization inputs</a:t>
            </a:r>
          </a:p>
        </p:txBody>
      </p:sp>
    </p:spTree>
    <p:extLst>
      <p:ext uri="{BB962C8B-B14F-4D97-AF65-F5344CB8AC3E}">
        <p14:creationId xmlns:p14="http://schemas.microsoft.com/office/powerpoint/2010/main" val="278083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1" grpId="0" animBg="1"/>
      <p:bldP spid="12" grpId="0" animBg="1"/>
      <p:bldP spid="15" grpId="0" animBg="1"/>
      <p:bldP spid="16" grpId="0" animBg="1"/>
      <p:bldP spid="200" grpId="0" animBg="1"/>
      <p:bldP spid="200" grpId="1" animBg="1"/>
      <p:bldP spid="203" grpId="0" animBg="1"/>
      <p:bldP spid="203" grpId="1" animBg="1"/>
      <p:bldP spid="208" grpId="0" animBg="1"/>
      <p:bldP spid="210" grpId="0"/>
      <p:bldP spid="211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Does Incremental Specialization Work?</a:t>
            </a:r>
            <a:endParaRPr sz="3200" dirty="0"/>
          </a:p>
        </p:txBody>
      </p:sp>
      <p:sp>
        <p:nvSpPr>
          <p:cNvPr id="224" name="Google Shape;224;p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We implemented partial evaluation for P4.</a:t>
            </a:r>
          </a:p>
          <a:p>
            <a:pPr marL="609585" marR="0" lvl="0" indent="-457189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Arial" panose="020B0604020202020204" pitchFamily="34" charset="0"/>
              <a:buChar char="►"/>
              <a:tabLst/>
              <a:defRPr/>
            </a:pPr>
            <a:r>
              <a:rPr lang="en-US" sz="2400" dirty="0">
                <a:solidFill>
                  <a:prstClr val="black"/>
                </a:solidFill>
              </a:rPr>
              <a:t>D</a:t>
            </a:r>
            <a:r>
              <a:rPr lang="en-US" sz="2400" dirty="0"/>
              <a:t>ead code removal, constant substitution, table inlining.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Control-plane specialization can already save resources.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►"/>
            </a:pPr>
            <a:r>
              <a:rPr lang="en-US" sz="2400" dirty="0"/>
              <a:t>Our analysis saved </a:t>
            </a:r>
            <a:r>
              <a:rPr lang="en-US" sz="2400" b="1" dirty="0"/>
              <a:t>20% stages</a:t>
            </a:r>
            <a:r>
              <a:rPr lang="en-US" sz="2400" dirty="0"/>
              <a:t> on a SCION Tofino program.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The specialization is </a:t>
            </a:r>
            <a:r>
              <a:rPr lang="en-US" sz="2400" b="1" dirty="0"/>
              <a:t>incremental.</a:t>
            </a:r>
          </a:p>
          <a:p>
            <a:pPr marL="609585" marR="0" lvl="0" indent="-457189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Arial" panose="020B0604020202020204" pitchFamily="34" charset="0"/>
              <a:buChar char="►"/>
              <a:tabLst/>
              <a:defRPr/>
            </a:pPr>
            <a:r>
              <a:rPr lang="en-US" sz="2400" dirty="0"/>
              <a:t> We process profile updates and make a decision within </a:t>
            </a:r>
            <a:r>
              <a:rPr lang="en-US" sz="2400" b="1" dirty="0"/>
              <a:t>100ms</a:t>
            </a:r>
            <a:r>
              <a:rPr lang="en-US" sz="2400" dirty="0"/>
              <a:t>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DCC97-8548-A869-9433-9D581AE45619}"/>
              </a:ext>
            </a:extLst>
          </p:cNvPr>
          <p:cNvSpPr txBox="1"/>
          <p:nvPr/>
        </p:nvSpPr>
        <p:spPr>
          <a:xfrm>
            <a:off x="1392071" y="2728292"/>
            <a:ext cx="8763866" cy="181588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FF000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There are challenges and limitations course! 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Please see our paper for implementation details.</a:t>
            </a:r>
          </a:p>
          <a:p>
            <a:pPr algn="ctr"/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7B1A7CCC-C39F-71DA-6960-C58A53AED7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7</a:t>
            </a:fld>
            <a:endParaRPr sz="1467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E69BF619-FE13-65AD-92E3-ECA5DF4BB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863ED7-FC6A-FF2E-E04E-C8C57D5317B6}"/>
              </a:ext>
            </a:extLst>
          </p:cNvPr>
          <p:cNvSpPr/>
          <p:nvPr/>
        </p:nvSpPr>
        <p:spPr>
          <a:xfrm>
            <a:off x="2914650" y="3258731"/>
            <a:ext cx="6892290" cy="15224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Specialization shim</a:t>
            </a:r>
          </a:p>
        </p:txBody>
      </p:sp>
      <p:sp>
        <p:nvSpPr>
          <p:cNvPr id="205" name="Google Shape;205;p24">
            <a:extLst>
              <a:ext uri="{FF2B5EF4-FFF2-40B4-BE49-F238E27FC236}">
                <a16:creationId xmlns:a16="http://schemas.microsoft.com/office/drawing/2014/main" id="{6B474D08-0AED-14CE-E9FA-24EC6BCB01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Where We Are Stuck: The Ecosystem Is Not There Yet</a:t>
            </a:r>
            <a:endParaRPr sz="3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BBFA44-8861-8B0B-B675-382C428E49B4}"/>
              </a:ext>
            </a:extLst>
          </p:cNvPr>
          <p:cNvSpPr/>
          <p:nvPr/>
        </p:nvSpPr>
        <p:spPr>
          <a:xfrm>
            <a:off x="3012140" y="1589741"/>
            <a:ext cx="6705600" cy="76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</a:rPr>
              <a:t>Control plane </a:t>
            </a:r>
            <a:endParaRPr lang="en-DE" sz="24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7885AC-4D61-E779-8849-5E17EC24CA3A}"/>
              </a:ext>
            </a:extLst>
          </p:cNvPr>
          <p:cNvSpPr/>
          <p:nvPr/>
        </p:nvSpPr>
        <p:spPr>
          <a:xfrm>
            <a:off x="3012140" y="5574281"/>
            <a:ext cx="6705601" cy="95452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1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</a:rPr>
              <a:t>              Network device program</a:t>
            </a:r>
            <a:endParaRPr lang="en-DE" sz="24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FA0141-84B8-E2E0-D9EE-FF2AC87792B3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CC5195B-5B6F-40F5-D7B5-4E9EB89D7F63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338162" y="2353341"/>
            <a:ext cx="0" cy="9131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5C04751D-E481-4CFD-561E-282D040DD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4961" y="2601605"/>
            <a:ext cx="406399" cy="406399"/>
          </a:xfrm>
          <a:prstGeom prst="rect">
            <a:avLst/>
          </a:prstGeom>
        </p:spPr>
      </p:pic>
      <p:sp>
        <p:nvSpPr>
          <p:cNvPr id="201" name="Rectangle 200">
            <a:extLst>
              <a:ext uri="{FF2B5EF4-FFF2-40B4-BE49-F238E27FC236}">
                <a16:creationId xmlns:a16="http://schemas.microsoft.com/office/drawing/2014/main" id="{07211357-EE63-0815-0C0F-B2900AE124E8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208" name="Arrow: Down 207">
            <a:extLst>
              <a:ext uri="{FF2B5EF4-FFF2-40B4-BE49-F238E27FC236}">
                <a16:creationId xmlns:a16="http://schemas.microsoft.com/office/drawing/2014/main" id="{510F5850-7C45-3CC9-E06B-D2D21711152A}"/>
              </a:ext>
            </a:extLst>
          </p:cNvPr>
          <p:cNvSpPr/>
          <p:nvPr/>
        </p:nvSpPr>
        <p:spPr>
          <a:xfrm>
            <a:off x="3823911" y="4668348"/>
            <a:ext cx="623960" cy="844716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2400" dirty="0">
              <a:latin typeface="Bahnschrift" panose="020B0502040204020203" pitchFamily="34" charset="0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B3C550ED-2D7A-785B-E2A0-600E702EBD0A}"/>
              </a:ext>
            </a:extLst>
          </p:cNvPr>
          <p:cNvSpPr txBox="1"/>
          <p:nvPr/>
        </p:nvSpPr>
        <p:spPr>
          <a:xfrm>
            <a:off x="2249619" y="4789592"/>
            <a:ext cx="17062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Bahnschrift" panose="020B0502040204020203" pitchFamily="34" charset="0"/>
              </a:rPr>
              <a:t>Recompile</a:t>
            </a:r>
            <a:endParaRPr lang="en-DE" sz="2400" dirty="0">
              <a:latin typeface="Bahnschrift" panose="020B0502040204020203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25C34CB-62BF-6F39-8412-AFFBA725D557}"/>
              </a:ext>
            </a:extLst>
          </p:cNvPr>
          <p:cNvSpPr/>
          <p:nvPr/>
        </p:nvSpPr>
        <p:spPr>
          <a:xfrm>
            <a:off x="3499669" y="5566088"/>
            <a:ext cx="1296000" cy="540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ACL*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F4CF1E-6B88-572F-466E-0E1E348DAAE0}"/>
              </a:ext>
            </a:extLst>
          </p:cNvPr>
          <p:cNvSpPr/>
          <p:nvPr/>
        </p:nvSpPr>
        <p:spPr>
          <a:xfrm>
            <a:off x="3012132" y="4014563"/>
            <a:ext cx="6705603" cy="6114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Compiler</a:t>
            </a:r>
          </a:p>
        </p:txBody>
      </p:sp>
      <p:pic>
        <p:nvPicPr>
          <p:cNvPr id="24" name="Picture 51">
            <a:extLst>
              <a:ext uri="{FF2B5EF4-FFF2-40B4-BE49-F238E27FC236}">
                <a16:creationId xmlns:a16="http://schemas.microsoft.com/office/drawing/2014/main" id="{64B2EFDD-498B-4960-F0A1-051E9D49A7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6089" y="4165239"/>
            <a:ext cx="434583" cy="38145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</p:pic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33AE7062-84E1-A89B-DB4F-1671935FBE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8</a:t>
            </a:fld>
            <a:endParaRPr sz="1467" dirty="0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96B4970-26B5-04CF-7C18-80BC07766E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96089" y="3353456"/>
            <a:ext cx="621646" cy="62164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2A6A7C31-9003-A24E-BE6E-940C062D1930}"/>
              </a:ext>
            </a:extLst>
          </p:cNvPr>
          <p:cNvSpPr/>
          <p:nvPr/>
        </p:nvSpPr>
        <p:spPr>
          <a:xfrm>
            <a:off x="5791630" y="3266493"/>
            <a:ext cx="3093063" cy="5121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ahnschrift" panose="020B0502040204020203" pitchFamily="34" charset="0"/>
                <a:cs typeface="Calibri" panose="020F0502020204030204" pitchFamily="34" charset="0"/>
              </a:rPr>
              <a:t>Specialization inputs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489845-81D2-30A2-B03A-F1FE85068BA4}"/>
              </a:ext>
            </a:extLst>
          </p:cNvPr>
          <p:cNvSpPr/>
          <p:nvPr/>
        </p:nvSpPr>
        <p:spPr>
          <a:xfrm>
            <a:off x="2304213" y="4413503"/>
            <a:ext cx="3039396" cy="176765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2A5F8B-640A-C294-F507-BAC4797E09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" y="3314346"/>
            <a:ext cx="1721666" cy="140333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A04E58B-7EC3-DB54-E314-C50C12DCAE0A}"/>
              </a:ext>
            </a:extLst>
          </p:cNvPr>
          <p:cNvSpPr/>
          <p:nvPr/>
        </p:nvSpPr>
        <p:spPr>
          <a:xfrm>
            <a:off x="6312594" y="5574283"/>
            <a:ext cx="1134091" cy="5069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Parser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9431FD-58B9-30B1-DE28-9630283D3150}"/>
              </a:ext>
            </a:extLst>
          </p:cNvPr>
          <p:cNvSpPr/>
          <p:nvPr/>
        </p:nvSpPr>
        <p:spPr>
          <a:xfrm>
            <a:off x="8215848" y="5574281"/>
            <a:ext cx="1314824" cy="78988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Bahnschrift" panose="020B0502040204020203" pitchFamily="34" charset="0"/>
              </a:rPr>
              <a:t>Tunnel</a:t>
            </a:r>
            <a:endParaRPr lang="en-DE" sz="24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117241-4D44-987B-426A-5FD101EFDD80}"/>
              </a:ext>
            </a:extLst>
          </p:cNvPr>
          <p:cNvSpPr/>
          <p:nvPr/>
        </p:nvSpPr>
        <p:spPr>
          <a:xfrm>
            <a:off x="677838" y="587171"/>
            <a:ext cx="10836323" cy="603497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Enablers for incremental specialization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Incremental compilation</a:t>
            </a:r>
            <a:r>
              <a:rPr lang="en-US" sz="2800" dirty="0">
                <a:solidFill>
                  <a:schemeClr val="tx1"/>
                </a:solidFill>
              </a:rPr>
              <a:t>: only recompile the pieces that changed.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Partial reconfiguration</a:t>
            </a:r>
            <a:r>
              <a:rPr lang="en-US" sz="2800" dirty="0">
                <a:solidFill>
                  <a:schemeClr val="tx1"/>
                </a:solidFill>
              </a:rPr>
              <a:t>: change program modules disruption-free.</a:t>
            </a:r>
          </a:p>
        </p:txBody>
      </p:sp>
    </p:spTree>
    <p:extLst>
      <p:ext uri="{BB962C8B-B14F-4D97-AF65-F5344CB8AC3E}">
        <p14:creationId xmlns:p14="http://schemas.microsoft.com/office/powerpoint/2010/main" val="225481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>
          <a:extLst>
            <a:ext uri="{FF2B5EF4-FFF2-40B4-BE49-F238E27FC236}">
              <a16:creationId xmlns:a16="http://schemas.microsoft.com/office/drawing/2014/main" id="{0678ED48-4CE8-020A-069A-FF74F1EE1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">
            <a:extLst>
              <a:ext uri="{FF2B5EF4-FFF2-40B4-BE49-F238E27FC236}">
                <a16:creationId xmlns:a16="http://schemas.microsoft.com/office/drawing/2014/main" id="{0A156668-4AEB-C5F4-2A49-B8DF123E44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/>
              <a:t>Projects For The Community</a:t>
            </a:r>
            <a:endParaRPr sz="3200" dirty="0"/>
          </a:p>
        </p:txBody>
      </p:sp>
      <p:sp>
        <p:nvSpPr>
          <p:cNvPr id="230" name="Google Shape;230;p28">
            <a:extLst>
              <a:ext uri="{FF2B5EF4-FFF2-40B4-BE49-F238E27FC236}">
                <a16:creationId xmlns:a16="http://schemas.microsoft.com/office/drawing/2014/main" id="{DBC46223-DFC9-A535-37CC-5AF06ECA75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599" y="1536633"/>
            <a:ext cx="11612611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Realizing partial reconfiguration and incremental recompilation.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Explore trade-offs between specialization quality and specialization durability.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Apply incremental specialization to the rest of the network.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r>
              <a:rPr lang="en-US" sz="2400" dirty="0"/>
              <a:t>Consider reintegrating traffic information as optimization input. Reliably!</a:t>
            </a:r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  <a:p>
            <a:pPr marL="152396" indent="0">
              <a:buNone/>
            </a:pPr>
            <a:endParaRPr lang="en-US" sz="2400" dirty="0"/>
          </a:p>
        </p:txBody>
      </p:sp>
      <p:sp>
        <p:nvSpPr>
          <p:cNvPr id="4" name="Google Shape;451;p39">
            <a:extLst>
              <a:ext uri="{FF2B5EF4-FFF2-40B4-BE49-F238E27FC236}">
                <a16:creationId xmlns:a16="http://schemas.microsoft.com/office/drawing/2014/main" id="{BB5E8BA6-DEBE-5F71-654B-07CCE99E6584}"/>
              </a:ext>
            </a:extLst>
          </p:cNvPr>
          <p:cNvSpPr txBox="1"/>
          <p:nvPr/>
        </p:nvSpPr>
        <p:spPr>
          <a:xfrm>
            <a:off x="3428444" y="6218372"/>
            <a:ext cx="5335112" cy="315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sym typeface="Arial"/>
              </a:rPr>
              <a:t>Project Repository</a:t>
            </a:r>
            <a:r>
              <a:rPr lang="en" sz="1600" dirty="0">
                <a:solidFill>
                  <a:schemeClr val="dk1"/>
                </a:solidFill>
                <a:sym typeface="Arial"/>
              </a:rPr>
              <a:t>: </a:t>
            </a:r>
            <a:r>
              <a:rPr lang="en-US" sz="1600" dirty="0">
                <a:solidFill>
                  <a:schemeClr val="dk1"/>
                </a:solidFill>
                <a:sym typeface="Arial"/>
                <a:hlinkClick r:id="rId3"/>
              </a:rPr>
              <a:t>https://github.com/nyu-systems/flay</a:t>
            </a:r>
            <a:endParaRPr sz="1600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28C5C05D-0A8E-064D-6F0D-55AD90762A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n" sz="1467"/>
              <a:pPr/>
              <a:t>9</a:t>
            </a:fld>
            <a:endParaRPr sz="1467" dirty="0"/>
          </a:p>
        </p:txBody>
      </p:sp>
    </p:spTree>
    <p:extLst>
      <p:ext uri="{BB962C8B-B14F-4D97-AF65-F5344CB8AC3E}">
        <p14:creationId xmlns:p14="http://schemas.microsoft.com/office/powerpoint/2010/main" val="1385307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ahnschrift"/>
        <a:ea typeface=""/>
        <a:cs typeface=""/>
      </a:majorFont>
      <a:minorFont>
        <a:latin typeface="Bahnschrif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7478</TotalTime>
  <Words>997</Words>
  <Application>Microsoft Office PowerPoint</Application>
  <PresentationFormat>Widescreen</PresentationFormat>
  <Paragraphs>290</Paragraphs>
  <Slides>17</Slides>
  <Notes>17</Notes>
  <HiddenSlides>8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Bahnschrift</vt:lpstr>
      <vt:lpstr>Iosevka</vt:lpstr>
      <vt:lpstr>Office Theme</vt:lpstr>
      <vt:lpstr>Incremental Specialization of Network Programs</vt:lpstr>
      <vt:lpstr>Specializing Network Devices</vt:lpstr>
      <vt:lpstr>Specializing Network Devices</vt:lpstr>
      <vt:lpstr>Your Optimization Inputs Can And Will Change</vt:lpstr>
      <vt:lpstr>Three Observations We Can Use To Our Advantage</vt:lpstr>
      <vt:lpstr>Incremental Specialization</vt:lpstr>
      <vt:lpstr>Does Incremental Specialization Work?</vt:lpstr>
      <vt:lpstr>Where We Are Stuck: The Ecosystem Is Not There Yet</vt:lpstr>
      <vt:lpstr>Projects For The Community</vt:lpstr>
      <vt:lpstr>Specialized Networks</vt:lpstr>
      <vt:lpstr>How Do We Get There?</vt:lpstr>
      <vt:lpstr>How Can We Deal With Profile Changes?</vt:lpstr>
      <vt:lpstr>What Does Our Specializer Need To Be?</vt:lpstr>
      <vt:lpstr>How Do We Implement This? Use Partial Evaluation!</vt:lpstr>
      <vt:lpstr>Incremental Partial Evaluation</vt:lpstr>
      <vt:lpstr>An Implementation</vt:lpstr>
      <vt:lpstr>Specializing a P4 Program with Queries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Ruffy</dc:creator>
  <cp:lastModifiedBy>Ruffy</cp:lastModifiedBy>
  <cp:revision>1515</cp:revision>
  <dcterms:created xsi:type="dcterms:W3CDTF">2024-10-29T13:41:06Z</dcterms:created>
  <dcterms:modified xsi:type="dcterms:W3CDTF">2025-01-20T20:40:37Z</dcterms:modified>
</cp:coreProperties>
</file>