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539" r:id="rId3"/>
    <p:sldId id="495" r:id="rId4"/>
    <p:sldId id="586" r:id="rId5"/>
    <p:sldId id="525" r:id="rId6"/>
    <p:sldId id="482" r:id="rId7"/>
    <p:sldId id="619" r:id="rId8"/>
    <p:sldId id="261" r:id="rId9"/>
    <p:sldId id="606" r:id="rId10"/>
    <p:sldId id="617" r:id="rId11"/>
    <p:sldId id="605" r:id="rId12"/>
    <p:sldId id="512" r:id="rId13"/>
    <p:sldId id="568" r:id="rId14"/>
    <p:sldId id="262" r:id="rId15"/>
    <p:sldId id="430" r:id="rId16"/>
    <p:sldId id="390" r:id="rId17"/>
    <p:sldId id="271" r:id="rId18"/>
    <p:sldId id="267" r:id="rId19"/>
    <p:sldId id="549" r:id="rId20"/>
    <p:sldId id="282" r:id="rId21"/>
    <p:sldId id="621" r:id="rId22"/>
    <p:sldId id="560" r:id="rId23"/>
    <p:sldId id="532" r:id="rId24"/>
    <p:sldId id="550" r:id="rId25"/>
    <p:sldId id="624" r:id="rId26"/>
    <p:sldId id="441" r:id="rId27"/>
    <p:sldId id="264" r:id="rId28"/>
    <p:sldId id="562" r:id="rId29"/>
    <p:sldId id="608" r:id="rId30"/>
    <p:sldId id="609" r:id="rId31"/>
    <p:sldId id="449" r:id="rId32"/>
    <p:sldId id="266" r:id="rId33"/>
    <p:sldId id="629" r:id="rId34"/>
    <p:sldId id="610" r:id="rId35"/>
    <p:sldId id="521" r:id="rId36"/>
    <p:sldId id="451" r:id="rId37"/>
    <p:sldId id="620" r:id="rId38"/>
    <p:sldId id="268" r:id="rId39"/>
    <p:sldId id="442" r:id="rId40"/>
    <p:sldId id="618" r:id="rId41"/>
    <p:sldId id="522" r:id="rId42"/>
    <p:sldId id="575" r:id="rId43"/>
    <p:sldId id="551" r:id="rId44"/>
    <p:sldId id="587" r:id="rId45"/>
    <p:sldId id="625" r:id="rId46"/>
    <p:sldId id="611" r:id="rId47"/>
    <p:sldId id="612" r:id="rId48"/>
    <p:sldId id="615" r:id="rId49"/>
    <p:sldId id="598" r:id="rId50"/>
    <p:sldId id="597" r:id="rId51"/>
    <p:sldId id="603" r:id="rId52"/>
    <p:sldId id="627" r:id="rId53"/>
    <p:sldId id="600" r:id="rId54"/>
    <p:sldId id="269" r:id="rId55"/>
    <p:sldId id="616" r:id="rId56"/>
    <p:sldId id="626" r:id="rId57"/>
    <p:sldId id="628" r:id="rId58"/>
    <p:sldId id="556" r:id="rId59"/>
    <p:sldId id="595" r:id="rId60"/>
    <p:sldId id="589" r:id="rId61"/>
    <p:sldId id="613" r:id="rId62"/>
    <p:sldId id="552" r:id="rId63"/>
    <p:sldId id="541" r:id="rId64"/>
    <p:sldId id="547" r:id="rId65"/>
    <p:sldId id="548" r:id="rId6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DE8"/>
    <a:srgbClr val="F8CFFB"/>
    <a:srgbClr val="2F5597"/>
    <a:srgbClr val="2E75B6"/>
    <a:srgbClr val="969696"/>
    <a:srgbClr val="7EA9D2"/>
    <a:srgbClr val="5F95C7"/>
    <a:srgbClr val="FF5050"/>
    <a:srgbClr val="F2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0516" autoAdjust="0"/>
  </p:normalViewPr>
  <p:slideViewPr>
    <p:cSldViewPr snapToGrid="0">
      <p:cViewPr varScale="1">
        <p:scale>
          <a:sx n="93" d="100"/>
          <a:sy n="93" d="100"/>
        </p:scale>
        <p:origin x="19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Helvetica" panose="020B0604020202020204" pitchFamily="34" charset="0"/>
              </a:rPr>
              <a:t>Extension code as percentage of the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P4Testgen Core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BMv2
(Software switch)</c:v>
                </c:pt>
                <c:pt idx="1">
                  <c:v>Tofino
(Hardware switch)</c:v>
                </c:pt>
                <c:pt idx="2">
                  <c:v>eBPF
(End-host network functions)</c:v>
                </c:pt>
                <c:pt idx="3">
                  <c:v>DPDK SoftNiC
(Software switch)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12288</c:v>
                </c:pt>
                <c:pt idx="1">
                  <c:v>12288</c:v>
                </c:pt>
                <c:pt idx="2">
                  <c:v>12288</c:v>
                </c:pt>
                <c:pt idx="3">
                  <c:v>12288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B-4B52-BD36-C7C93A7DF1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Extension</c:v>
                </c:pt>
              </c:strCache>
            </c:strRef>
          </c:tx>
          <c:spPr>
            <a:pattFill prst="pct75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BMv2
(Software switch)</c:v>
                </c:pt>
                <c:pt idx="1">
                  <c:v>Tofino
(Hardware switch)</c:v>
                </c:pt>
                <c:pt idx="2">
                  <c:v>eBPF
(End-host network functions)</c:v>
                </c:pt>
                <c:pt idx="3">
                  <c:v>DPDK SoftNiC
(Software switch)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7664</c:v>
                </c:pt>
                <c:pt idx="1">
                  <c:v>3525</c:v>
                </c:pt>
                <c:pt idx="2">
                  <c:v>981</c:v>
                </c:pt>
                <c:pt idx="3">
                  <c:v>2065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B-4B52-BD36-C7C93A7DF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32360671"/>
        <c:axId val="532372671"/>
      </c:barChart>
      <c:catAx>
        <c:axId val="532360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372671"/>
        <c:crosses val="autoZero"/>
        <c:auto val="1"/>
        <c:lblAlgn val="ctr"/>
        <c:lblOffset val="100"/>
        <c:noMultiLvlLbl val="0"/>
      </c:catAx>
      <c:valAx>
        <c:axId val="5323726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36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CC6D60-9F7B-8596-D660-4B1AC468B7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72761-8584-4F04-9B24-16624EEEC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2AAE-6FBB-4D3C-9EA7-466B8C2EF46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1D2F1-2664-B8CB-ED04-101D896794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99C0E-EE75-CD05-0254-F8E2C56AE0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46CCE-5184-422C-8FED-E97F64A2A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6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F0C71D91-BA7A-47D3-BBD7-8EBDCFC08EE6}" type="datetimeFigureOut">
              <a:rPr lang="en-DE" smtClean="0"/>
              <a:pPr/>
              <a:t>03/12/2025</a:t>
            </a:fld>
            <a:endParaRPr lang="en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anose="020B06040202020202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BC107AF5-45B9-4C76-9D24-AD428375FC2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6445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1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57430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10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91697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11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21664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12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45738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C6FAE-C3CA-A693-B3FA-6951D365E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69BE6-2562-1C15-259A-02C1C6371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6B0D5-1EB4-19B5-47B2-55D8A62E5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643AC-A785-2452-3950-1E69160C5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13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36933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14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22528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72310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16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40472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17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68992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18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89419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784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82236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20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15957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21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77256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22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19760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23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98160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24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22322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25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42153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26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9760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27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80837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28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35507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1FCBF-7459-2677-E412-A386BDEAD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96A2D-223E-CF03-C95A-AA84F97A5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E1E1E-5D38-0894-87E3-CDF73C598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1F21-75A2-4C89-06E8-1DECF0682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29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8071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3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70939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1FCBF-7459-2677-E412-A386BDEAD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96A2D-223E-CF03-C95A-AA84F97A5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E1E1E-5D38-0894-87E3-CDF73C598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1F21-75A2-4C89-06E8-1DECF0682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30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9516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AC345-AC5C-E44C-9E89-2636F7A14D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10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e5c67b038b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1e5c67b038b_2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g1e5c67b038b_2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e5c67b038b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1e5c67b038b_2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g1e5c67b038b_2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038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8D11F-37F0-A8E3-A957-EBCC64CB1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920C4-1B22-2320-36E8-B9C3D6398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D5711-BB03-BBF4-803F-828C4D001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021FA-7409-FEE2-7FB5-CC095C2B0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34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09505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766cd1043c_7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2766cd1043c_7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25" name="Google Shape;325;g2766cd1043c_7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AC345-AC5C-E44C-9E89-2636F7A14D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5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AC345-AC5C-E44C-9E89-2636F7A14D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e5c67b038b_2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1e5c67b038b_2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427;g1e5c67b038b_2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39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451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4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667596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e5c67b038b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1e5c67b038b_2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g1e5c67b038b_2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5483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e5c67b038b_2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1e5c67b038b_2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g1e5c67b038b_2_2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2A0B2-785A-C81C-1147-E29C9C67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3FDCF-DE7A-5A58-254D-CA3015A72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19D9D9-ABB3-B4C1-3E15-EC02EFE82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1D41A-8708-5078-70BD-56297DB46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42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833354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43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748270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44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701292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46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381962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47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584986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8D11F-37F0-A8E3-A957-EBCC64CB1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920C4-1B22-2320-36E8-B9C3D6398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D5711-BB03-BBF4-803F-828C4D001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021FA-7409-FEE2-7FB5-CC095C2B0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48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837252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E8324422-3CD4-4D9E-384F-770813B29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ea685ae34_3_60:notes">
            <a:extLst>
              <a:ext uri="{FF2B5EF4-FFF2-40B4-BE49-F238E27FC236}">
                <a16:creationId xmlns:a16="http://schemas.microsoft.com/office/drawing/2014/main" id="{38F567CC-07AB-B8CD-4676-2AD68D4646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ea685ae34_3_60:notes">
            <a:extLst>
              <a:ext uri="{FF2B5EF4-FFF2-40B4-BE49-F238E27FC236}">
                <a16:creationId xmlns:a16="http://schemas.microsoft.com/office/drawing/2014/main" id="{E41FD62D-984C-ADD9-9E95-A057B5CCD0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2347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e5c67b038b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1e5c67b038b_2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g1e5c67b038b_2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486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AED22C6E-5362-92C3-3AE2-02CE5B9CE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624454f11_0_2:notes">
            <a:extLst>
              <a:ext uri="{FF2B5EF4-FFF2-40B4-BE49-F238E27FC236}">
                <a16:creationId xmlns:a16="http://schemas.microsoft.com/office/drawing/2014/main" id="{D26D518E-BE76-950E-021B-02989EDE77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7624454f11_0_2:notes">
            <a:extLst>
              <a:ext uri="{FF2B5EF4-FFF2-40B4-BE49-F238E27FC236}">
                <a16:creationId xmlns:a16="http://schemas.microsoft.com/office/drawing/2014/main" id="{067E1701-CBBE-2FDD-7DD0-479E7F2E20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g27624454f11_0_2:notes">
            <a:extLst>
              <a:ext uri="{FF2B5EF4-FFF2-40B4-BE49-F238E27FC236}">
                <a16:creationId xmlns:a16="http://schemas.microsoft.com/office/drawing/2014/main" id="{C9A1FE36-5D94-A88C-64BF-351070B2A1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771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e5c67b038b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1e5c67b038b_2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g1e5c67b038b_2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74548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E8324422-3CD4-4D9E-384F-770813B29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ea685ae34_3_60:notes">
            <a:extLst>
              <a:ext uri="{FF2B5EF4-FFF2-40B4-BE49-F238E27FC236}">
                <a16:creationId xmlns:a16="http://schemas.microsoft.com/office/drawing/2014/main" id="{38F567CC-07AB-B8CD-4676-2AD68D4646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ea685ae34_3_60:notes">
            <a:extLst>
              <a:ext uri="{FF2B5EF4-FFF2-40B4-BE49-F238E27FC236}">
                <a16:creationId xmlns:a16="http://schemas.microsoft.com/office/drawing/2014/main" id="{E41FD62D-984C-ADD9-9E95-A057B5CCD0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9780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EB778626-1B69-0670-FFF9-DB535D06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ea685ae34_3_6:notes">
            <a:extLst>
              <a:ext uri="{FF2B5EF4-FFF2-40B4-BE49-F238E27FC236}">
                <a16:creationId xmlns:a16="http://schemas.microsoft.com/office/drawing/2014/main" id="{6991949D-4AD9-65CF-02C7-C9A2120E52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ea685ae34_3_6:notes">
            <a:extLst>
              <a:ext uri="{FF2B5EF4-FFF2-40B4-BE49-F238E27FC236}">
                <a16:creationId xmlns:a16="http://schemas.microsoft.com/office/drawing/2014/main" id="{8254D7C8-1E1B-82D8-29D5-C84E30EB89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689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ea685ae34_3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ea685ae34_3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55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882228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56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257694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57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307811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58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795114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2A0B2-785A-C81C-1147-E29C9C67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3FDCF-DE7A-5A58-254D-CA3015A72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19D9D9-ABB3-B4C1-3E15-EC02EFE82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1D41A-8708-5078-70BD-56297DB46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59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510894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1438d6563_6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2b1438d6563_6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409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6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115198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8D11F-37F0-A8E3-A957-EBCC64CB1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920C4-1B22-2320-36E8-B9C3D6398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D5711-BB03-BBF4-803F-828C4D001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021FA-7409-FEE2-7FB5-CC095C2B0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A11F-B96F-4C4E-AE37-5F7B96120837}" type="slidenum">
              <a:rPr lang="en-DE" smtClean="0"/>
              <a:t>61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42465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62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613210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63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266652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64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868095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65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4787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7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64818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8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513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07AF5-45B9-4C76-9D24-AD428375FC23}" type="slidenum">
              <a:rPr lang="en-DE" smtClean="0"/>
              <a:pPr/>
              <a:t>9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1266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BABB-64AD-F0ED-C11B-4AD3020CA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CB9BB-0400-6FD9-BEFE-C2518942F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70085-A064-2BB1-58F9-A103F0EF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A47FD-1131-9081-559A-8D99F20F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92E8D0-753B-3FA9-C5CF-CE4AF2E7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45236F1-A23D-4CFD-A7A4-2AF0F00BF419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9338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85D4-8C09-187C-375D-B6E9D89C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4C8FB-4877-A2EF-D73D-FA86607B3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84584-A8DA-1861-12CF-F4ACC9A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F629-6FD4-132F-D5AE-AC1E1C70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7759E-A5B3-46DE-6D7E-C7CEF4A0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236F1-A23D-4CFD-A7A4-2AF0F00BF419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9956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4633F-327F-CFD7-806A-8E4FC5C03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BD3F1-9AF6-CC46-2129-5E7028E08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53AF6-BEB1-955E-87B8-EF8C61FF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F6188-1C5D-E650-3DBE-3A331569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9E692-E2F8-6F7F-735A-C1E819FB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236F1-A23D-4CFD-A7A4-2AF0F00BF419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7817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904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B1E0-2697-26B3-D177-B7FA6893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70CD1-F41E-1F3F-D88E-90A1C23A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F275-6A0E-024A-CD28-72A90692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34FCD-A8AB-6BF3-C395-BF8A7B97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983A8-1177-9009-24FE-B626FECD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45236F1-A23D-4CFD-A7A4-2AF0F00BF419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8064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7C37-D7F9-BD57-1122-443C4578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4B4F8-58B9-B1CA-1BA1-F1C09BFFC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DCB63-A371-5AA2-9BC1-3B8D2067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799C9-DB13-DDE5-E0F5-50C4A18E2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F8425-18B8-0776-16C1-FB41E37E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45236F1-A23D-4CFD-A7A4-2AF0F00BF419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6046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66C4-C7C7-FA70-F638-B2CEE5F4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27EC-99F2-3A13-2F5B-41B831EB4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90421-0468-427B-C16B-296372C69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EB6FE-C32D-2DF9-9620-551B9A1B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EDB57-EA9A-F09C-12F2-1F1379E1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0A222-7135-2896-27E0-D7524B14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236F1-A23D-4CFD-A7A4-2AF0F00BF419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2988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883D-7551-D378-E93C-85B738EB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E6589-BD89-0C1F-3AE0-FE28C3D64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DEFE0-D516-813C-AE57-2F206B124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2AA6D-2FFE-1A38-D6E0-1AD90AA27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9B362-C962-2043-D47F-B6763647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FE45B-7ED1-F60A-BEA8-F5D26C82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2A5A1-8C16-6EA9-F171-3F891774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2306E-A65A-A609-E2E9-0817B68E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236F1-A23D-4CFD-A7A4-2AF0F00BF419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9928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B36-9FC6-2D5E-F2AA-18D93778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DBE3-AFDC-8ABD-95AC-6EC6D3BC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26466-DCA1-4CAF-17E1-8D7D6BF5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F9FA6-1D04-384D-357A-D457BF1B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236F1-A23D-4CFD-A7A4-2AF0F00BF419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7652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B58EC-45FB-9849-843B-A1215540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4DCBB-8132-64CF-194C-666674DB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39B82-DAF8-6EE9-473A-C917EB9B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6525"/>
            <a:ext cx="2743200" cy="365125"/>
          </a:xfrm>
          <a:prstGeom prst="rect">
            <a:avLst/>
          </a:prstGeom>
        </p:spPr>
        <p:txBody>
          <a:bodyPr/>
          <a:lstStyle/>
          <a:p>
            <a:fld id="{445236F1-A23D-4CFD-A7A4-2AF0F00BF419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0943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6156-A213-931F-69CD-40C1F8B0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8E481-72F7-6967-76F9-0C642688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7B280-4E5C-BD30-027B-517EB8989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94BD7-36A9-61FF-E1D6-FB79B3A2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6E64A-7638-B03D-21F9-7BE18D28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A63B0-6AB4-7443-8AFD-1017C564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236F1-A23D-4CFD-A7A4-2AF0F00BF419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686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53CE-1B98-4D0F-2B8D-F32116EE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C35FD-FBFD-7BDD-DBF4-295FF5D19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E445E-B4FF-A6C0-5860-56B781290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D2C8B-87DC-F6B1-E0DB-C70C9076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D5DB-5F19-4282-B847-2F1021281A89}" type="datetimeFigureOut">
              <a:rPr lang="en-DE" smtClean="0"/>
              <a:t>03/12/2025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69922-36C4-2D6B-941B-048E5BDC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DC1CA-8B77-AE95-DC93-510950C7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236F1-A23D-4CFD-A7A4-2AF0F00BF419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7543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90848-4421-EC9A-F5FE-0C79F8F9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FCFCC-3C1E-1958-1C83-9BDB505D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E43E2-9B4F-4FDE-6F2E-5AF6B4B16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fld id="{745CD5DB-5F19-4282-B847-2F1021281A89}" type="datetimeFigureOut">
              <a:rPr lang="en-DE" smtClean="0"/>
              <a:pPr/>
              <a:t>03/12/2025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4B22B-F919-D97D-953C-4BC2CFF5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1DC0-322A-B433-F72B-78861F81A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fld id="{445236F1-A23D-4CFD-A7A4-2AF0F00BF419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1507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Helvetica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1.sv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28.sv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7.sv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emf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svg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emf"/><Relationship Id="rId5" Type="http://schemas.openxmlformats.org/officeDocument/2006/relationships/image" Target="../media/image7.svg"/><Relationship Id="rId10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43.jpe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4.svg"/><Relationship Id="rId5" Type="http://schemas.openxmlformats.org/officeDocument/2006/relationships/image" Target="../media/image7.sv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3.jpe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14.svg"/><Relationship Id="rId4" Type="http://schemas.openxmlformats.org/officeDocument/2006/relationships/image" Target="../media/image44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2.emf"/><Relationship Id="rId4" Type="http://schemas.openxmlformats.org/officeDocument/2006/relationships/image" Target="../media/image1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jp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64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7.emf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64.sv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2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sv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emf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7A1B-1FB9-6951-C1BE-61D0FE705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Static Analysis Tools For Network Device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8F0AB-3A71-D394-B38C-4C5972876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659" y="4071594"/>
            <a:ext cx="10206681" cy="2133600"/>
          </a:xfrm>
        </p:spPr>
        <p:txBody>
          <a:bodyPr>
            <a:normAutofit/>
          </a:bodyPr>
          <a:lstStyle/>
          <a:p>
            <a:r>
              <a:rPr lang="en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Dissertation Defence – Ruffy Fabian – 2025-02-13</a:t>
            </a:r>
          </a:p>
          <a:p>
            <a:r>
              <a:rPr lang="en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Committee:</a:t>
            </a:r>
          </a:p>
          <a:p>
            <a:r>
              <a:rPr lang="en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Gianni Antichi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(Polimi), Nate Foster (Cornell),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Aurojit Panda (NYU), Anirudh Sivaraman (NYU), Thomas Wies (NYU)</a:t>
            </a:r>
          </a:p>
        </p:txBody>
      </p:sp>
    </p:spTree>
    <p:extLst>
      <p:ext uri="{BB962C8B-B14F-4D97-AF65-F5344CB8AC3E}">
        <p14:creationId xmlns:p14="http://schemas.microsoft.com/office/powerpoint/2010/main" val="36505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We Mean By “Execution Model”?</a:t>
            </a:r>
          </a:p>
        </p:txBody>
      </p: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93D853B2-EAAD-095C-38EF-30B74D60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10</a:t>
            </a:fld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F9228-DC28-016C-AB78-7D74B81E4ADB}"/>
              </a:ext>
            </a:extLst>
          </p:cNvPr>
          <p:cNvSpPr txBox="1"/>
          <p:nvPr/>
        </p:nvSpPr>
        <p:spPr>
          <a:xfrm>
            <a:off x="637885" y="2695910"/>
            <a:ext cx="4849794" cy="175432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bool</a:t>
            </a:r>
            <a:r>
              <a:rPr lang="de-DE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is_port_valid</a:t>
            </a:r>
            <a:r>
              <a:rPr lang="en-DE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b</a:t>
            </a:r>
            <a:r>
              <a:rPr lang="en-DE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it&lt;</a:t>
            </a:r>
            <a:r>
              <a:rPr lang="de-DE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9</a:t>
            </a:r>
            <a:r>
              <a:rPr lang="en-DE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</a:t>
            </a:r>
            <a:r>
              <a:rPr lang="de-DE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de-DE" altLang="en-DE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DE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</a:t>
            </a:r>
            <a:r>
              <a:rPr lang="en-US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DE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{</a:t>
            </a:r>
            <a:endParaRPr lang="de-DE" altLang="en-DE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if (port == 511)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return false;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return true;</a:t>
            </a:r>
            <a:endParaRPr lang="de-DE" altLang="en-DE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DE" altLang="en-D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}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82C6571-1A52-2BA8-9992-A47FBA3DB8AF}"/>
              </a:ext>
            </a:extLst>
          </p:cNvPr>
          <p:cNvSpPr/>
          <p:nvPr/>
        </p:nvSpPr>
        <p:spPr>
          <a:xfrm>
            <a:off x="5705958" y="3146005"/>
            <a:ext cx="357552" cy="7062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A448F4-2253-04DF-E800-E06BE5C80229}"/>
              </a:ext>
            </a:extLst>
          </p:cNvPr>
          <p:cNvSpPr txBox="1"/>
          <p:nvPr/>
        </p:nvSpPr>
        <p:spPr>
          <a:xfrm>
            <a:off x="569843" y="1962466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</a:rPr>
              <a:t>Program (Pure Syntax)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07F303-71D2-3641-BD87-3F7CF16D23B6}"/>
              </a:ext>
            </a:extLst>
          </p:cNvPr>
          <p:cNvSpPr txBox="1"/>
          <p:nvPr/>
        </p:nvSpPr>
        <p:spPr>
          <a:xfrm>
            <a:off x="5906740" y="2095155"/>
            <a:ext cx="683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</a:rPr>
              <a:t>Result of the program after “executing” 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7D4C0CA-4540-0737-206C-7E0176CF917F}"/>
                  </a:ext>
                </a:extLst>
              </p:cNvPr>
              <p:cNvSpPr txBox="1"/>
              <p:nvPr/>
            </p:nvSpPr>
            <p:spPr>
              <a:xfrm>
                <a:off x="5906740" y="3085732"/>
                <a:ext cx="6089167" cy="686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𝑝𝑜𝑟𝑡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𝑣𝑎𝑙𝑖𝑑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2F5597"/>
                          </a:solidFill>
                          <a:latin typeface="Cambria Math" panose="02040503050406030204" pitchFamily="18" charset="0"/>
                        </a:rPr>
                        <m:t>𝑝𝑜𝑟𝑡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2F5597"/>
                                  </a:solidFill>
                                  <a:latin typeface="Cambria Math" panose="02040503050406030204" pitchFamily="18" charset="0"/>
                                </a:rPr>
                                <m:t>𝑝𝑜𝑟𝑡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≠511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2F5597"/>
                                  </a:solidFill>
                                  <a:latin typeface="Cambria Math" panose="02040503050406030204" pitchFamily="18" charset="0"/>
                                </a:rPr>
                                <m:t>𝑝𝑜𝑟𝑡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=511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7D4C0CA-4540-0737-206C-7E0176CF9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740" y="3085732"/>
                <a:ext cx="6089167" cy="686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C43E2F46-1B7E-508E-3308-6D2B591ECFA6}"/>
              </a:ext>
            </a:extLst>
          </p:cNvPr>
          <p:cNvSpPr txBox="1"/>
          <p:nvPr/>
        </p:nvSpPr>
        <p:spPr>
          <a:xfrm>
            <a:off x="4140792" y="5443888"/>
            <a:ext cx="699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</a:rPr>
              <a:t>We use this representation for static analysis.</a:t>
            </a:r>
            <a:endParaRPr lang="en-DE" sz="2400" dirty="0">
              <a:latin typeface="Helvetica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9F3990-7F7F-278D-8272-7BF461BAA68F}"/>
              </a:ext>
            </a:extLst>
          </p:cNvPr>
          <p:cNvSpPr/>
          <p:nvPr/>
        </p:nvSpPr>
        <p:spPr>
          <a:xfrm>
            <a:off x="6264292" y="2961287"/>
            <a:ext cx="5289823" cy="92646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020B03-0703-0C62-6404-5B572AC930B7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flipV="1">
            <a:off x="7637115" y="3887751"/>
            <a:ext cx="1272089" cy="15561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A405-EE8E-A225-187A-A28C350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Are We Validating This Model? With Concrete Tools!</a:t>
            </a:r>
            <a:endParaRPr lang="en-D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31F2-F09C-DFA8-DE77-27D29AAA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85171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Gauntlet</a:t>
            </a:r>
            <a:r>
              <a:rPr lang="en-US" sz="2000" dirty="0"/>
              <a:t>:		A tool to find bugs programmable network device compilers.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C000"/>
                </a:solidFill>
              </a:rPr>
              <a:t>P4Testgen</a:t>
            </a:r>
            <a:r>
              <a:rPr lang="en-US" sz="2000" dirty="0"/>
              <a:t>:</a:t>
            </a:r>
            <a:r>
              <a:rPr lang="en-US" dirty="0"/>
              <a:t>		</a:t>
            </a:r>
            <a:r>
              <a:rPr lang="en-US" sz="2000" dirty="0"/>
              <a:t>A packet test-case generator for network devices.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Flay</a:t>
            </a:r>
            <a:r>
              <a:rPr lang="en-US" sz="2000" dirty="0"/>
              <a:t>:</a:t>
            </a:r>
            <a:r>
              <a:rPr lang="en-US" sz="2000" b="1" dirty="0"/>
              <a:t>		</a:t>
            </a:r>
            <a:r>
              <a:rPr lang="en-US" sz="2000" dirty="0"/>
              <a:t>A framework to specialize network programs to their control-plane config.</a:t>
            </a:r>
            <a:endParaRPr lang="en-US" sz="2000" b="1" dirty="0"/>
          </a:p>
        </p:txBody>
      </p:sp>
      <p:sp>
        <p:nvSpPr>
          <p:cNvPr id="5" name="Foliennummernplatzhalter 9">
            <a:extLst>
              <a:ext uri="{FF2B5EF4-FFF2-40B4-BE49-F238E27FC236}">
                <a16:creationId xmlns:a16="http://schemas.microsoft.com/office/drawing/2014/main" id="{57854284-2B0B-8D53-FBFF-3D4C1F79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11</a:t>
            </a:fld>
            <a:endParaRPr lang="en-DE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6C022BF-C030-F083-2C69-6AB130586A84}"/>
              </a:ext>
            </a:extLst>
          </p:cNvPr>
          <p:cNvSpPr/>
          <p:nvPr/>
        </p:nvSpPr>
        <p:spPr>
          <a:xfrm>
            <a:off x="6572427" y="5173202"/>
            <a:ext cx="2555618" cy="1048026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400" dirty="0">
                <a:latin typeface="Helvetica" panose="020B0604020202020204" pitchFamily="34" charset="0"/>
              </a:rPr>
              <a:t>Control block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CE84CC-E497-6815-3B9D-ED631609C8DD}"/>
              </a:ext>
            </a:extLst>
          </p:cNvPr>
          <p:cNvSpPr/>
          <p:nvPr/>
        </p:nvSpPr>
        <p:spPr>
          <a:xfrm>
            <a:off x="3644762" y="5186771"/>
            <a:ext cx="2555618" cy="103802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400" dirty="0">
                <a:latin typeface="Helvetica" panose="020B0604020202020204" pitchFamily="34" charset="0"/>
              </a:rPr>
              <a:t>Parsing block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BF36615-B7A8-D4A4-8BBA-5F6747832A43}"/>
              </a:ext>
            </a:extLst>
          </p:cNvPr>
          <p:cNvSpPr/>
          <p:nvPr/>
        </p:nvSpPr>
        <p:spPr>
          <a:xfrm>
            <a:off x="3175796" y="4502334"/>
            <a:ext cx="6865291" cy="19905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155C780-08D6-5F95-0D3B-060DD17D0B4E}"/>
              </a:ext>
            </a:extLst>
          </p:cNvPr>
          <p:cNvSpPr/>
          <p:nvPr/>
        </p:nvSpPr>
        <p:spPr>
          <a:xfrm>
            <a:off x="5478870" y="4124385"/>
            <a:ext cx="2823233" cy="37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Control-plane API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ADC3C51-285F-D024-0445-51E7D903B139}"/>
              </a:ext>
            </a:extLst>
          </p:cNvPr>
          <p:cNvSpPr/>
          <p:nvPr/>
        </p:nvSpPr>
        <p:spPr>
          <a:xfrm>
            <a:off x="2321295" y="5411971"/>
            <a:ext cx="990727" cy="594788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DEB3AF6-DFC8-0B29-7BD1-F05F2A03A968}"/>
              </a:ext>
            </a:extLst>
          </p:cNvPr>
          <p:cNvSpPr/>
          <p:nvPr/>
        </p:nvSpPr>
        <p:spPr>
          <a:xfrm>
            <a:off x="9535304" y="5411971"/>
            <a:ext cx="900484" cy="594788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E85B94-D373-88ED-8688-A4E26C83DD17}"/>
              </a:ext>
            </a:extLst>
          </p:cNvPr>
          <p:cNvGrpSpPr/>
          <p:nvPr/>
        </p:nvGrpSpPr>
        <p:grpSpPr>
          <a:xfrm>
            <a:off x="6096000" y="3329487"/>
            <a:ext cx="3945087" cy="432968"/>
            <a:chOff x="7872722" y="2644828"/>
            <a:chExt cx="4103020" cy="43296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DABECBF-07EC-EBAD-A90B-3D81768997C8}"/>
                </a:ext>
              </a:extLst>
            </p:cNvPr>
            <p:cNvSpPr/>
            <p:nvPr/>
          </p:nvSpPr>
          <p:spPr>
            <a:xfrm>
              <a:off x="7872722" y="2647923"/>
              <a:ext cx="4103020" cy="4174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 plane</a:t>
              </a:r>
            </a:p>
          </p:txBody>
        </p:sp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2A60887C-D7AB-1B21-609B-597D8D22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64438" y="2644828"/>
              <a:ext cx="432968" cy="432968"/>
            </a:xfrm>
            <a:prstGeom prst="rect">
              <a:avLst/>
            </a:prstGeom>
          </p:spPr>
        </p:pic>
      </p:grpSp>
      <p:sp>
        <p:nvSpPr>
          <p:cNvPr id="97" name="Right Arrow 17">
            <a:extLst>
              <a:ext uri="{FF2B5EF4-FFF2-40B4-BE49-F238E27FC236}">
                <a16:creationId xmlns:a16="http://schemas.microsoft.com/office/drawing/2014/main" id="{91A97E22-A7BF-4E4B-1AE8-A04D381B7089}"/>
              </a:ext>
            </a:extLst>
          </p:cNvPr>
          <p:cNvSpPr/>
          <p:nvPr/>
        </p:nvSpPr>
        <p:spPr>
          <a:xfrm>
            <a:off x="2430663" y="3672790"/>
            <a:ext cx="278834" cy="353628"/>
          </a:xfrm>
          <a:prstGeom prst="rightArrow">
            <a:avLst>
              <a:gd name="adj1" fmla="val 50000"/>
              <a:gd name="adj2" fmla="val 5454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EA7DA5E1-A24B-3D15-E2C5-8CC819677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7507" y="3459699"/>
            <a:ext cx="728873" cy="728873"/>
          </a:xfrm>
          <a:prstGeom prst="rect">
            <a:avLst/>
          </a:prstGeom>
        </p:spPr>
      </p:pic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A4FF6E31-0052-D447-D1CA-D71E1C6DDDD7}"/>
              </a:ext>
            </a:extLst>
          </p:cNvPr>
          <p:cNvSpPr/>
          <p:nvPr/>
        </p:nvSpPr>
        <p:spPr>
          <a:xfrm>
            <a:off x="6214875" y="535622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E3E564B5-3A4F-8F19-6058-CAD0BEC95678}"/>
              </a:ext>
            </a:extLst>
          </p:cNvPr>
          <p:cNvSpPr/>
          <p:nvPr/>
        </p:nvSpPr>
        <p:spPr>
          <a:xfrm>
            <a:off x="9099589" y="535622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644CEE0A-7314-7A8E-689E-F65E18F4E48C}"/>
              </a:ext>
            </a:extLst>
          </p:cNvPr>
          <p:cNvSpPr/>
          <p:nvPr/>
        </p:nvSpPr>
        <p:spPr>
          <a:xfrm>
            <a:off x="3254478" y="535622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1EBAFCF-5C9C-E5B5-E10E-DDEF0A9A5EDE}"/>
              </a:ext>
            </a:extLst>
          </p:cNvPr>
          <p:cNvGrpSpPr/>
          <p:nvPr/>
        </p:nvGrpSpPr>
        <p:grpSpPr>
          <a:xfrm>
            <a:off x="2520919" y="5537619"/>
            <a:ext cx="565659" cy="336328"/>
            <a:chOff x="2795107" y="5342364"/>
            <a:chExt cx="460737" cy="320635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6A43BBCB-5F91-B87A-C810-834705ACE3C7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8D9BB62-1B45-16ED-B38D-F01E1CE2CFDB}"/>
                </a:ext>
              </a:extLst>
            </p:cNvPr>
            <p:cNvSpPr/>
            <p:nvPr/>
          </p:nvSpPr>
          <p:spPr>
            <a:xfrm>
              <a:off x="2795109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9892506-76C7-8E71-511B-A3B4743F8C93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63785DE-7638-8051-C3FD-B2B9CFD70E79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1E00AC41-59EC-A3CB-F4E8-BC5C6A53D0F9}"/>
              </a:ext>
            </a:extLst>
          </p:cNvPr>
          <p:cNvSpPr/>
          <p:nvPr/>
        </p:nvSpPr>
        <p:spPr>
          <a:xfrm>
            <a:off x="8302103" y="4124385"/>
            <a:ext cx="1738984" cy="377200"/>
          </a:xfrm>
          <a:custGeom>
            <a:avLst/>
            <a:gdLst>
              <a:gd name="connsiteX0" fmla="*/ 0 w 2615190"/>
              <a:gd name="connsiteY0" fmla="*/ 0 h 560397"/>
              <a:gd name="connsiteX1" fmla="*/ 2615190 w 2615190"/>
              <a:gd name="connsiteY1" fmla="*/ 0 h 560397"/>
              <a:gd name="connsiteX2" fmla="*/ 2615190 w 2615190"/>
              <a:gd name="connsiteY2" fmla="*/ 560398 h 560397"/>
              <a:gd name="connsiteX3" fmla="*/ 0 w 2615190"/>
              <a:gd name="connsiteY3" fmla="*/ 560398 h 5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190" h="560397">
                <a:moveTo>
                  <a:pt x="0" y="0"/>
                </a:moveTo>
                <a:lnTo>
                  <a:pt x="2615190" y="0"/>
                </a:lnTo>
                <a:lnTo>
                  <a:pt x="2615190" y="560398"/>
                </a:lnTo>
                <a:lnTo>
                  <a:pt x="0" y="560398"/>
                </a:lnTo>
                <a:close/>
              </a:path>
            </a:pathLst>
          </a:custGeom>
          <a:solidFill>
            <a:srgbClr val="F5F5F5"/>
          </a:solidFill>
          <a:ln w="373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 sz="1600" dirty="0">
                <a:latin typeface="Helvetica" panose="020B0604020202020204" pitchFamily="34" charset="0"/>
              </a:rPr>
              <a:t>Device software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485AD01-32E4-CCC3-EED6-8A255ACE8B29}"/>
              </a:ext>
            </a:extLst>
          </p:cNvPr>
          <p:cNvGrpSpPr/>
          <p:nvPr/>
        </p:nvGrpSpPr>
        <p:grpSpPr>
          <a:xfrm>
            <a:off x="2909056" y="3443417"/>
            <a:ext cx="2205347" cy="842097"/>
            <a:chOff x="3275533" y="2803011"/>
            <a:chExt cx="2205347" cy="84209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5F77A2B-C716-1B98-7880-499E9EF81057}"/>
                </a:ext>
              </a:extLst>
            </p:cNvPr>
            <p:cNvSpPr/>
            <p:nvPr/>
          </p:nvSpPr>
          <p:spPr>
            <a:xfrm>
              <a:off x="3275533" y="2803011"/>
              <a:ext cx="2205347" cy="84209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Compiler</a:t>
              </a:r>
            </a:p>
          </p:txBody>
        </p:sp>
        <p:pic>
          <p:nvPicPr>
            <p:cNvPr id="126" name="Picture 51">
              <a:extLst>
                <a:ext uri="{FF2B5EF4-FFF2-40B4-BE49-F238E27FC236}">
                  <a16:creationId xmlns:a16="http://schemas.microsoft.com/office/drawing/2014/main" id="{B4B894A2-B27F-C80A-F167-DEC2EFFAF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8647" y="3157727"/>
              <a:ext cx="434583" cy="3814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</p:pic>
      </p:grpSp>
      <p:sp>
        <p:nvSpPr>
          <p:cNvPr id="131" name="Shape 2244">
            <a:extLst>
              <a:ext uri="{FF2B5EF4-FFF2-40B4-BE49-F238E27FC236}">
                <a16:creationId xmlns:a16="http://schemas.microsoft.com/office/drawing/2014/main" id="{BD001569-F4C2-50B8-8866-6627D3B38684}"/>
              </a:ext>
            </a:extLst>
          </p:cNvPr>
          <p:cNvSpPr/>
          <p:nvPr/>
        </p:nvSpPr>
        <p:spPr>
          <a:xfrm>
            <a:off x="9007303" y="3770779"/>
            <a:ext cx="251751" cy="3477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134" name="Shape 2244">
            <a:extLst>
              <a:ext uri="{FF2B5EF4-FFF2-40B4-BE49-F238E27FC236}">
                <a16:creationId xmlns:a16="http://schemas.microsoft.com/office/drawing/2014/main" id="{8135616C-B919-C90A-941D-DE62AE1B085F}"/>
              </a:ext>
            </a:extLst>
          </p:cNvPr>
          <p:cNvSpPr/>
          <p:nvPr/>
        </p:nvSpPr>
        <p:spPr>
          <a:xfrm>
            <a:off x="7366413" y="3770779"/>
            <a:ext cx="251751" cy="3477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669894B-15AF-7215-3F3E-53F4E32AC17C}"/>
              </a:ext>
            </a:extLst>
          </p:cNvPr>
          <p:cNvSpPr/>
          <p:nvPr/>
        </p:nvSpPr>
        <p:spPr>
          <a:xfrm>
            <a:off x="1522139" y="3410808"/>
            <a:ext cx="3678047" cy="96941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noFill/>
              <a:latin typeface="Helvetica" panose="020B0604020202020204" pitchFamily="34" charset="0"/>
            </a:endParaRPr>
          </a:p>
        </p:txBody>
      </p:sp>
      <p:sp>
        <p:nvSpPr>
          <p:cNvPr id="144" name="L-Shape 143">
            <a:extLst>
              <a:ext uri="{FF2B5EF4-FFF2-40B4-BE49-F238E27FC236}">
                <a16:creationId xmlns:a16="http://schemas.microsoft.com/office/drawing/2014/main" id="{E51A2A88-8DE6-CE3A-58CA-076CDF6FADBF}"/>
              </a:ext>
            </a:extLst>
          </p:cNvPr>
          <p:cNvSpPr/>
          <p:nvPr/>
        </p:nvSpPr>
        <p:spPr>
          <a:xfrm rot="5400000" flipH="1">
            <a:off x="4097021" y="407927"/>
            <a:ext cx="3211243" cy="8958650"/>
          </a:xfrm>
          <a:prstGeom prst="corner">
            <a:avLst>
              <a:gd name="adj1" fmla="val 141453"/>
              <a:gd name="adj2" fmla="val 79250"/>
            </a:avLst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F58DE3E-7228-9364-9B90-22E494801899}"/>
              </a:ext>
            </a:extLst>
          </p:cNvPr>
          <p:cNvSpPr/>
          <p:nvPr/>
        </p:nvSpPr>
        <p:spPr>
          <a:xfrm>
            <a:off x="838201" y="3151188"/>
            <a:ext cx="9831660" cy="3467804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noFill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4" grpId="0" animBg="1"/>
      <p:bldP spid="1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A405-EE8E-A225-187A-A28C350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Assumptions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31F2-F09C-DFA8-DE77-27D29AAAE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Work is all grounded on the </a:t>
            </a:r>
            <a:r>
              <a:rPr lang="en-US" sz="2400" b="1" dirty="0"/>
              <a:t>P4 </a:t>
            </a:r>
            <a:r>
              <a:rPr lang="en-US" sz="2400" dirty="0"/>
              <a:t>data-plane language.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treat the program as </a:t>
            </a:r>
            <a:r>
              <a:rPr lang="en-US" sz="2400" b="1" dirty="0"/>
              <a:t>source of truth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care about the </a:t>
            </a:r>
            <a:r>
              <a:rPr lang="en-US" sz="2400" b="1" dirty="0"/>
              <a:t>functional </a:t>
            </a:r>
            <a:r>
              <a:rPr lang="en-US" sz="2400" dirty="0"/>
              <a:t>behavior to process a single packet.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No</a:t>
            </a:r>
            <a:r>
              <a:rPr lang="en-US" sz="2400" dirty="0"/>
              <a:t> operational semantics.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B28A9E1D-6503-F7AB-14DE-32FB37F8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12</a:t>
            </a:fld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79FA38-1A24-59EC-7019-B3548356D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79400"/>
            <a:ext cx="2099733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CD598-2361-38C7-6170-B2D623763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D321-8446-BFCB-AEA6-E5C88087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P4 Switching Program</a:t>
            </a:r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1FD05CEA-B00D-286C-AADB-5029E94B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13</a:t>
            </a:fld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FA22B-74FC-F508-1679-D78BB0CC7D5F}"/>
              </a:ext>
            </a:extLst>
          </p:cNvPr>
          <p:cNvSpPr txBox="1"/>
          <p:nvPr/>
        </p:nvSpPr>
        <p:spPr>
          <a:xfrm>
            <a:off x="838200" y="1366163"/>
            <a:ext cx="10081591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parser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parser(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Header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) {</a:t>
            </a:r>
          </a:p>
          <a:p>
            <a:pPr lvl="0"/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    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pkt.extract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(</a:t>
            </a:r>
            <a:r>
              <a:rPr lang="en-US" dirty="0" err="1">
                <a:solidFill>
                  <a:srgbClr val="2E75B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hdr.eth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);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// </a:t>
            </a:r>
            <a:r>
              <a:rPr lang="en-US" dirty="0">
                <a:solidFill>
                  <a:srgbClr val="96969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Classify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packet.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Tw Cen MT"/>
            </a:endParaRPr>
          </a:p>
          <a:p>
            <a:pPr lvl="0"/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}</a:t>
            </a:r>
          </a:p>
          <a:p>
            <a:pPr lvl="0"/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Tw Cen MT"/>
            </a:endParaRPr>
          </a:p>
          <a:p>
            <a:pPr lvl="0"/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Tw Cen MT"/>
            </a:endParaRPr>
          </a:p>
          <a:p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control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ingress(Header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bit&lt;9&gt;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output_port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 {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action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() {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output_port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= 1;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table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port_table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{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key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hdr.eth.dst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 exact; </a:t>
            </a:r>
            <a:r>
              <a:rPr lang="en-US" dirty="0">
                <a:solidFill>
                  <a:srgbClr val="96969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// Match on Ethernet destination address.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actions = 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;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apply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{</a:t>
            </a:r>
          </a:p>
          <a:p>
            <a:r>
              <a:rPr lang="en-US" dirty="0">
                <a:solidFill>
                  <a:srgbClr val="96969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// Start execution from here.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output_port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 0;</a:t>
            </a:r>
            <a:endParaRPr lang="en-US" dirty="0">
              <a:solidFill>
                <a:srgbClr val="969696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port_table.apply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(); </a:t>
            </a:r>
            <a:r>
              <a:rPr lang="en-US" dirty="0">
                <a:solidFill>
                  <a:srgbClr val="96969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// Match the packet against this table.</a:t>
            </a:r>
            <a:endParaRPr lang="en-US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AE9D9D-D2AE-7653-EDCF-1B3083CDDE9C}"/>
              </a:ext>
            </a:extLst>
          </p:cNvPr>
          <p:cNvSpPr txBox="1"/>
          <p:nvPr/>
        </p:nvSpPr>
        <p:spPr>
          <a:xfrm>
            <a:off x="7824072" y="597566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</a:rPr>
              <a:t>Programmable Block</a:t>
            </a:r>
            <a:endParaRPr lang="en-DE" sz="2400" dirty="0">
              <a:latin typeface="Helvetica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1E188F-5CE2-E5DB-8B8C-1F5910DD81FE}"/>
              </a:ext>
            </a:extLst>
          </p:cNvPr>
          <p:cNvSpPr/>
          <p:nvPr/>
        </p:nvSpPr>
        <p:spPr>
          <a:xfrm>
            <a:off x="838200" y="1366163"/>
            <a:ext cx="6439930" cy="92646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099AA4-BF9F-DF54-B703-43496BE2A548}"/>
              </a:ext>
            </a:extLst>
          </p:cNvPr>
          <p:cNvSpPr/>
          <p:nvPr/>
        </p:nvSpPr>
        <p:spPr>
          <a:xfrm>
            <a:off x="838199" y="2523500"/>
            <a:ext cx="10081591" cy="3958605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910648-FBF0-8FA7-8997-A84B7306477F}"/>
              </a:ext>
            </a:extLst>
          </p:cNvPr>
          <p:cNvCxnSpPr>
            <a:cxnSpLocks/>
            <a:stCxn id="21" idx="2"/>
            <a:endCxn id="22" idx="3"/>
          </p:cNvCxnSpPr>
          <p:nvPr/>
        </p:nvCxnSpPr>
        <p:spPr>
          <a:xfrm flipH="1">
            <a:off x="7278130" y="1059231"/>
            <a:ext cx="2068154" cy="7701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2C65B8-71D8-AEE9-B623-A8BE6E29B12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8738472" y="1059231"/>
            <a:ext cx="607812" cy="14642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A405-EE8E-A225-187A-A28C350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Gauntlet</a:t>
            </a:r>
            <a:endParaRPr lang="en-DE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386BC-ED63-8EE3-B542-DDDFD9969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OSDI 2020</a:t>
            </a:r>
            <a:endParaRPr lang="en-DE" dirty="0"/>
          </a:p>
        </p:txBody>
      </p:sp>
      <p:sp>
        <p:nvSpPr>
          <p:cNvPr id="27" name="Foliennummernplatzhalter 9">
            <a:extLst>
              <a:ext uri="{FF2B5EF4-FFF2-40B4-BE49-F238E27FC236}">
                <a16:creationId xmlns:a16="http://schemas.microsoft.com/office/drawing/2014/main" id="{9EB6BA03-7B11-DAE0-A62C-1CAD4E6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14</a:t>
            </a:fld>
            <a:endParaRPr lang="en-DE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E99DE4-CBF6-BC5B-B625-A717DC003EEE}"/>
              </a:ext>
            </a:extLst>
          </p:cNvPr>
          <p:cNvGrpSpPr>
            <a:grpSpLocks noChangeAspect="1"/>
          </p:cNvGrpSpPr>
          <p:nvPr/>
        </p:nvGrpSpPr>
        <p:grpSpPr>
          <a:xfrm>
            <a:off x="5383014" y="1505451"/>
            <a:ext cx="5926370" cy="2103225"/>
            <a:chOff x="1522139" y="3329487"/>
            <a:chExt cx="8913649" cy="316338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57EA4CC-3113-CF26-22E1-8BADDED64DF4}"/>
                </a:ext>
              </a:extLst>
            </p:cNvPr>
            <p:cNvSpPr/>
            <p:nvPr/>
          </p:nvSpPr>
          <p:spPr>
            <a:xfrm>
              <a:off x="6572427" y="5173202"/>
              <a:ext cx="2555618" cy="1048026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Control block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364803D-C239-E6CC-961E-36B51324BA40}"/>
                </a:ext>
              </a:extLst>
            </p:cNvPr>
            <p:cNvSpPr/>
            <p:nvPr/>
          </p:nvSpPr>
          <p:spPr>
            <a:xfrm>
              <a:off x="3644762" y="5186771"/>
              <a:ext cx="2555618" cy="1038023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Parsing block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C94B09-7C54-5CCA-5976-52B41BEBC7FF}"/>
                </a:ext>
              </a:extLst>
            </p:cNvPr>
            <p:cNvSpPr/>
            <p:nvPr/>
          </p:nvSpPr>
          <p:spPr>
            <a:xfrm>
              <a:off x="3175796" y="4502334"/>
              <a:ext cx="6865291" cy="1990541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C7327C-6332-F792-1492-7224C6A5BA6C}"/>
                </a:ext>
              </a:extLst>
            </p:cNvPr>
            <p:cNvSpPr/>
            <p:nvPr/>
          </p:nvSpPr>
          <p:spPr>
            <a:xfrm>
              <a:off x="5478870" y="4124385"/>
              <a:ext cx="2823233" cy="37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Control-plane API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11B0DA-4C51-3165-12DB-9C9EC62C94E0}"/>
                </a:ext>
              </a:extLst>
            </p:cNvPr>
            <p:cNvSpPr/>
            <p:nvPr/>
          </p:nvSpPr>
          <p:spPr>
            <a:xfrm>
              <a:off x="2321295" y="5411971"/>
              <a:ext cx="990727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BE1BA7-E2FD-2FC8-2A29-FD502AFC2AAB}"/>
                </a:ext>
              </a:extLst>
            </p:cNvPr>
            <p:cNvSpPr/>
            <p:nvPr/>
          </p:nvSpPr>
          <p:spPr>
            <a:xfrm>
              <a:off x="9535304" y="5411971"/>
              <a:ext cx="900484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7BF685-6362-CA48-CF32-D6AAB23F9F2F}"/>
                </a:ext>
              </a:extLst>
            </p:cNvPr>
            <p:cNvGrpSpPr/>
            <p:nvPr/>
          </p:nvGrpSpPr>
          <p:grpSpPr>
            <a:xfrm>
              <a:off x="6096000" y="3329487"/>
              <a:ext cx="3945087" cy="432968"/>
              <a:chOff x="7872722" y="2644828"/>
              <a:chExt cx="4103020" cy="43296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3E6AB64-E55A-D151-F1EA-97DC8728512F}"/>
                  </a:ext>
                </a:extLst>
              </p:cNvPr>
              <p:cNvSpPr/>
              <p:nvPr/>
            </p:nvSpPr>
            <p:spPr>
              <a:xfrm>
                <a:off x="7872722" y="2647923"/>
                <a:ext cx="4103020" cy="41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Control plane</a:t>
                </a:r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5B302293-8677-7BB0-16D6-F07D4711B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4438" y="2644828"/>
                <a:ext cx="432968" cy="432968"/>
              </a:xfrm>
              <a:prstGeom prst="rect">
                <a:avLst/>
              </a:prstGeom>
            </p:spPr>
          </p:pic>
        </p:grpSp>
        <p:sp>
          <p:nvSpPr>
            <p:cNvPr id="13" name="Right Arrow 17">
              <a:extLst>
                <a:ext uri="{FF2B5EF4-FFF2-40B4-BE49-F238E27FC236}">
                  <a16:creationId xmlns:a16="http://schemas.microsoft.com/office/drawing/2014/main" id="{84A83682-0938-E06C-8871-79583F598BE2}"/>
                </a:ext>
              </a:extLst>
            </p:cNvPr>
            <p:cNvSpPr/>
            <p:nvPr/>
          </p:nvSpPr>
          <p:spPr>
            <a:xfrm>
              <a:off x="2430663" y="3672790"/>
              <a:ext cx="278834" cy="353628"/>
            </a:xfrm>
            <a:prstGeom prst="rightArrow">
              <a:avLst>
                <a:gd name="adj1" fmla="val 50000"/>
                <a:gd name="adj2" fmla="val 54546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62C5904-0D96-89FA-1390-34E905D8E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7507" y="3459699"/>
              <a:ext cx="728873" cy="728873"/>
            </a:xfrm>
            <a:prstGeom prst="rect">
              <a:avLst/>
            </a:prstGeom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985BE496-E680-4C20-6C70-2E733FC986CF}"/>
                </a:ext>
              </a:extLst>
            </p:cNvPr>
            <p:cNvSpPr/>
            <p:nvPr/>
          </p:nvSpPr>
          <p:spPr>
            <a:xfrm>
              <a:off x="6214875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46F2E86-82A1-9073-497F-66723C3C3BA3}"/>
                </a:ext>
              </a:extLst>
            </p:cNvPr>
            <p:cNvSpPr/>
            <p:nvPr/>
          </p:nvSpPr>
          <p:spPr>
            <a:xfrm>
              <a:off x="9099589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8FE2D26-7807-0145-7D53-09BBBB52277B}"/>
                </a:ext>
              </a:extLst>
            </p:cNvPr>
            <p:cNvSpPr/>
            <p:nvPr/>
          </p:nvSpPr>
          <p:spPr>
            <a:xfrm>
              <a:off x="3254478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690E08B-4C13-DBFD-1B7D-39C76C105D5F}"/>
                </a:ext>
              </a:extLst>
            </p:cNvPr>
            <p:cNvGrpSpPr/>
            <p:nvPr/>
          </p:nvGrpSpPr>
          <p:grpSpPr>
            <a:xfrm>
              <a:off x="2520919" y="5537619"/>
              <a:ext cx="565659" cy="336328"/>
              <a:chOff x="2795107" y="5342364"/>
              <a:chExt cx="460737" cy="32063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BCF07A1-2D9B-758B-DCA4-EDB31FCA1FD5}"/>
                  </a:ext>
                </a:extLst>
              </p:cNvPr>
              <p:cNvSpPr/>
              <p:nvPr/>
            </p:nvSpPr>
            <p:spPr>
              <a:xfrm>
                <a:off x="2795107" y="5342364"/>
                <a:ext cx="460735" cy="2988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D720EC7-0A65-1970-3006-DDEA967E9895}"/>
                  </a:ext>
                </a:extLst>
              </p:cNvPr>
              <p:cNvSpPr/>
              <p:nvPr/>
            </p:nvSpPr>
            <p:spPr>
              <a:xfrm>
                <a:off x="2795109" y="5342364"/>
                <a:ext cx="460735" cy="320635"/>
              </a:xfrm>
              <a:custGeom>
                <a:avLst/>
                <a:gdLst>
                  <a:gd name="connsiteX0" fmla="*/ 2357968 w 2408872"/>
                  <a:gd name="connsiteY0" fmla="*/ 39749 h 1605727"/>
                  <a:gd name="connsiteX1" fmla="*/ 2356362 w 2408872"/>
                  <a:gd name="connsiteY1" fmla="*/ 38277 h 1605727"/>
                  <a:gd name="connsiteX2" fmla="*/ 2255296 w 2408872"/>
                  <a:gd name="connsiteY2" fmla="*/ 83 h 1605727"/>
                  <a:gd name="connsiteX3" fmla="*/ 153742 w 2408872"/>
                  <a:gd name="connsiteY3" fmla="*/ 83 h 1605727"/>
                  <a:gd name="connsiteX4" fmla="*/ 52837 w 2408872"/>
                  <a:gd name="connsiteY4" fmla="*/ 38143 h 1605727"/>
                  <a:gd name="connsiteX5" fmla="*/ 50589 w 2408872"/>
                  <a:gd name="connsiteY5" fmla="*/ 40204 h 1605727"/>
                  <a:gd name="connsiteX6" fmla="*/ 83 w 2408872"/>
                  <a:gd name="connsiteY6" fmla="*/ 153769 h 1605727"/>
                  <a:gd name="connsiteX7" fmla="*/ 83 w 2408872"/>
                  <a:gd name="connsiteY7" fmla="*/ 1452151 h 1605727"/>
                  <a:gd name="connsiteX8" fmla="*/ 153742 w 2408872"/>
                  <a:gd name="connsiteY8" fmla="*/ 1605811 h 1605727"/>
                  <a:gd name="connsiteX9" fmla="*/ 2255296 w 2408872"/>
                  <a:gd name="connsiteY9" fmla="*/ 1605811 h 1605727"/>
                  <a:gd name="connsiteX10" fmla="*/ 2408955 w 2408872"/>
                  <a:gd name="connsiteY10" fmla="*/ 1452151 h 1605727"/>
                  <a:gd name="connsiteX11" fmla="*/ 2408955 w 2408872"/>
                  <a:gd name="connsiteY11" fmla="*/ 153769 h 1605727"/>
                  <a:gd name="connsiteX12" fmla="*/ 2357968 w 2408872"/>
                  <a:gd name="connsiteY12" fmla="*/ 39749 h 1605727"/>
                  <a:gd name="connsiteX13" fmla="*/ 2203318 w 2408872"/>
                  <a:gd name="connsiteY13" fmla="*/ 107144 h 1605727"/>
                  <a:gd name="connsiteX14" fmla="*/ 1255561 w 2408872"/>
                  <a:gd name="connsiteY14" fmla="*/ 868508 h 1605727"/>
                  <a:gd name="connsiteX15" fmla="*/ 1153478 w 2408872"/>
                  <a:gd name="connsiteY15" fmla="*/ 868508 h 1605727"/>
                  <a:gd name="connsiteX16" fmla="*/ 205720 w 2408872"/>
                  <a:gd name="connsiteY16" fmla="*/ 107144 h 1605727"/>
                  <a:gd name="connsiteX17" fmla="*/ 2203318 w 2408872"/>
                  <a:gd name="connsiteY17" fmla="*/ 107144 h 1605727"/>
                  <a:gd name="connsiteX18" fmla="*/ 2255296 w 2408872"/>
                  <a:gd name="connsiteY18" fmla="*/ 1498750 h 1605727"/>
                  <a:gd name="connsiteX19" fmla="*/ 153742 w 2408872"/>
                  <a:gd name="connsiteY19" fmla="*/ 1498750 h 1605727"/>
                  <a:gd name="connsiteX20" fmla="*/ 107144 w 2408872"/>
                  <a:gd name="connsiteY20" fmla="*/ 1452151 h 1605727"/>
                  <a:gd name="connsiteX21" fmla="*/ 107144 w 2408872"/>
                  <a:gd name="connsiteY21" fmla="*/ 165305 h 1605727"/>
                  <a:gd name="connsiteX22" fmla="*/ 1086431 w 2408872"/>
                  <a:gd name="connsiteY22" fmla="*/ 952016 h 1605727"/>
                  <a:gd name="connsiteX23" fmla="*/ 1204519 w 2408872"/>
                  <a:gd name="connsiteY23" fmla="*/ 993877 h 1605727"/>
                  <a:gd name="connsiteX24" fmla="*/ 1322607 w 2408872"/>
                  <a:gd name="connsiteY24" fmla="*/ 952016 h 1605727"/>
                  <a:gd name="connsiteX25" fmla="*/ 2301894 w 2408872"/>
                  <a:gd name="connsiteY25" fmla="*/ 165305 h 1605727"/>
                  <a:gd name="connsiteX26" fmla="*/ 2301894 w 2408872"/>
                  <a:gd name="connsiteY26" fmla="*/ 1452151 h 1605727"/>
                  <a:gd name="connsiteX27" fmla="*/ 2255296 w 2408872"/>
                  <a:gd name="connsiteY27" fmla="*/ 1498750 h 16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08872" h="1605727">
                    <a:moveTo>
                      <a:pt x="2357968" y="39749"/>
                    </a:moveTo>
                    <a:cubicBezTo>
                      <a:pt x="2357432" y="39267"/>
                      <a:pt x="2356924" y="38732"/>
                      <a:pt x="2356362" y="38277"/>
                    </a:cubicBezTo>
                    <a:cubicBezTo>
                      <a:pt x="2329302" y="14563"/>
                      <a:pt x="2293999" y="83"/>
                      <a:pt x="2255296" y="83"/>
                    </a:cubicBezTo>
                    <a:lnTo>
                      <a:pt x="153742" y="83"/>
                    </a:lnTo>
                    <a:cubicBezTo>
                      <a:pt x="115120" y="83"/>
                      <a:pt x="79870" y="14509"/>
                      <a:pt x="52837" y="38143"/>
                    </a:cubicBezTo>
                    <a:cubicBezTo>
                      <a:pt x="52061" y="38785"/>
                      <a:pt x="51338" y="39508"/>
                      <a:pt x="50589" y="40204"/>
                    </a:cubicBezTo>
                    <a:cubicBezTo>
                      <a:pt x="19648" y="68334"/>
                      <a:pt x="83" y="108750"/>
                      <a:pt x="83" y="153769"/>
                    </a:cubicBezTo>
                    <a:lnTo>
                      <a:pt x="83" y="1452151"/>
                    </a:lnTo>
                    <a:cubicBezTo>
                      <a:pt x="83" y="1536890"/>
                      <a:pt x="69030" y="1605811"/>
                      <a:pt x="153742" y="1605811"/>
                    </a:cubicBezTo>
                    <a:lnTo>
                      <a:pt x="2255296" y="1605811"/>
                    </a:lnTo>
                    <a:cubicBezTo>
                      <a:pt x="2340035" y="1605811"/>
                      <a:pt x="2408955" y="1536890"/>
                      <a:pt x="2408955" y="1452151"/>
                    </a:cubicBezTo>
                    <a:lnTo>
                      <a:pt x="2408955" y="153769"/>
                    </a:lnTo>
                    <a:cubicBezTo>
                      <a:pt x="2408955" y="108536"/>
                      <a:pt x="2389176" y="67906"/>
                      <a:pt x="2357968" y="39749"/>
                    </a:cubicBezTo>
                    <a:close/>
                    <a:moveTo>
                      <a:pt x="2203318" y="107144"/>
                    </a:moveTo>
                    <a:lnTo>
                      <a:pt x="1255561" y="868508"/>
                    </a:lnTo>
                    <a:cubicBezTo>
                      <a:pt x="1225503" y="892650"/>
                      <a:pt x="1183482" y="892650"/>
                      <a:pt x="1153478" y="868508"/>
                    </a:cubicBezTo>
                    <a:lnTo>
                      <a:pt x="205720" y="107144"/>
                    </a:lnTo>
                    <a:lnTo>
                      <a:pt x="2203318" y="107144"/>
                    </a:lnTo>
                    <a:close/>
                    <a:moveTo>
                      <a:pt x="2255296" y="1498750"/>
                    </a:moveTo>
                    <a:lnTo>
                      <a:pt x="153742" y="1498750"/>
                    </a:lnTo>
                    <a:cubicBezTo>
                      <a:pt x="128048" y="1498750"/>
                      <a:pt x="107144" y="1477846"/>
                      <a:pt x="107144" y="1452151"/>
                    </a:cubicBezTo>
                    <a:lnTo>
                      <a:pt x="107144" y="165305"/>
                    </a:lnTo>
                    <a:lnTo>
                      <a:pt x="1086431" y="952016"/>
                    </a:lnTo>
                    <a:cubicBezTo>
                      <a:pt x="1121199" y="979932"/>
                      <a:pt x="1162819" y="993877"/>
                      <a:pt x="1204519" y="993877"/>
                    </a:cubicBezTo>
                    <a:cubicBezTo>
                      <a:pt x="1246166" y="993877"/>
                      <a:pt x="1287839" y="979932"/>
                      <a:pt x="1322607" y="952016"/>
                    </a:cubicBezTo>
                    <a:lnTo>
                      <a:pt x="2301894" y="165305"/>
                    </a:lnTo>
                    <a:lnTo>
                      <a:pt x="2301894" y="1452151"/>
                    </a:lnTo>
                    <a:cubicBezTo>
                      <a:pt x="2301894" y="1477846"/>
                      <a:pt x="2280991" y="1498750"/>
                      <a:pt x="2255296" y="1498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F9C8A0-83DC-101A-2F57-BD780A2F2D4A}"/>
                  </a:ext>
                </a:extLst>
              </p:cNvPr>
              <p:cNvSpPr/>
              <p:nvPr/>
            </p:nvSpPr>
            <p:spPr>
              <a:xfrm>
                <a:off x="3015236" y="5589870"/>
                <a:ext cx="117252" cy="21378"/>
              </a:xfrm>
              <a:custGeom>
                <a:avLst/>
                <a:gdLst>
                  <a:gd name="connsiteX0" fmla="*/ 559601 w 613031"/>
                  <a:gd name="connsiteY0" fmla="*/ 107177 h 107061"/>
                  <a:gd name="connsiteX1" fmla="*/ 53630 w 613031"/>
                  <a:gd name="connsiteY1" fmla="*/ 107177 h 107061"/>
                  <a:gd name="connsiteX2" fmla="*/ 100 w 613031"/>
                  <a:gd name="connsiteY2" fmla="*/ 53647 h 107061"/>
                  <a:gd name="connsiteX3" fmla="*/ 53630 w 613031"/>
                  <a:gd name="connsiteY3" fmla="*/ 116 h 107061"/>
                  <a:gd name="connsiteX4" fmla="*/ 559601 w 613031"/>
                  <a:gd name="connsiteY4" fmla="*/ 116 h 107061"/>
                  <a:gd name="connsiteX5" fmla="*/ 613131 w 613031"/>
                  <a:gd name="connsiteY5" fmla="*/ 53647 h 107061"/>
                  <a:gd name="connsiteX6" fmla="*/ 559601 w 613031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3031" h="107061">
                    <a:moveTo>
                      <a:pt x="559601" y="107177"/>
                    </a:moveTo>
                    <a:lnTo>
                      <a:pt x="53630" y="107177"/>
                    </a:lnTo>
                    <a:cubicBezTo>
                      <a:pt x="24082" y="107177"/>
                      <a:pt x="100" y="83195"/>
                      <a:pt x="100" y="53647"/>
                    </a:cubicBezTo>
                    <a:cubicBezTo>
                      <a:pt x="100" y="24098"/>
                      <a:pt x="24082" y="116"/>
                      <a:pt x="53630" y="116"/>
                    </a:cubicBezTo>
                    <a:lnTo>
                      <a:pt x="559601" y="116"/>
                    </a:lnTo>
                    <a:cubicBezTo>
                      <a:pt x="589150" y="116"/>
                      <a:pt x="613131" y="24098"/>
                      <a:pt x="613131" y="53647"/>
                    </a:cubicBezTo>
                    <a:cubicBezTo>
                      <a:pt x="613131" y="83195"/>
                      <a:pt x="589176" y="107177"/>
                      <a:pt x="559601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6EC1BD8-5824-3396-00A1-71D8B5C5D63E}"/>
                  </a:ext>
                </a:extLst>
              </p:cNvPr>
              <p:cNvSpPr/>
              <p:nvPr/>
            </p:nvSpPr>
            <p:spPr>
              <a:xfrm>
                <a:off x="3152587" y="5589871"/>
                <a:ext cx="67682" cy="21378"/>
              </a:xfrm>
              <a:custGeom>
                <a:avLst/>
                <a:gdLst>
                  <a:gd name="connsiteX0" fmla="*/ 300473 w 353863"/>
                  <a:gd name="connsiteY0" fmla="*/ 107177 h 107061"/>
                  <a:gd name="connsiteX1" fmla="*/ 53670 w 353863"/>
                  <a:gd name="connsiteY1" fmla="*/ 107177 h 107061"/>
                  <a:gd name="connsiteX2" fmla="*/ 140 w 353863"/>
                  <a:gd name="connsiteY2" fmla="*/ 53647 h 107061"/>
                  <a:gd name="connsiteX3" fmla="*/ 53670 w 353863"/>
                  <a:gd name="connsiteY3" fmla="*/ 116 h 107061"/>
                  <a:gd name="connsiteX4" fmla="*/ 300473 w 353863"/>
                  <a:gd name="connsiteY4" fmla="*/ 116 h 107061"/>
                  <a:gd name="connsiteX5" fmla="*/ 354003 w 353863"/>
                  <a:gd name="connsiteY5" fmla="*/ 53647 h 107061"/>
                  <a:gd name="connsiteX6" fmla="*/ 300473 w 353863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863" h="107061">
                    <a:moveTo>
                      <a:pt x="300473" y="107177"/>
                    </a:moveTo>
                    <a:lnTo>
                      <a:pt x="53670" y="107177"/>
                    </a:lnTo>
                    <a:cubicBezTo>
                      <a:pt x="24121" y="107177"/>
                      <a:pt x="140" y="83195"/>
                      <a:pt x="140" y="53647"/>
                    </a:cubicBezTo>
                    <a:cubicBezTo>
                      <a:pt x="140" y="24098"/>
                      <a:pt x="24121" y="116"/>
                      <a:pt x="53670" y="116"/>
                    </a:cubicBezTo>
                    <a:lnTo>
                      <a:pt x="300473" y="116"/>
                    </a:lnTo>
                    <a:cubicBezTo>
                      <a:pt x="330021" y="116"/>
                      <a:pt x="354003" y="24098"/>
                      <a:pt x="354003" y="53647"/>
                    </a:cubicBezTo>
                    <a:cubicBezTo>
                      <a:pt x="354003" y="83195"/>
                      <a:pt x="330021" y="107177"/>
                      <a:pt x="300473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4FDF96-3F84-9B03-1195-1BB4C5901341}"/>
                </a:ext>
              </a:extLst>
            </p:cNvPr>
            <p:cNvSpPr/>
            <p:nvPr/>
          </p:nvSpPr>
          <p:spPr>
            <a:xfrm>
              <a:off x="8302103" y="4124385"/>
              <a:ext cx="1738984" cy="377200"/>
            </a:xfrm>
            <a:custGeom>
              <a:avLst/>
              <a:gdLst>
                <a:gd name="connsiteX0" fmla="*/ 0 w 2615190"/>
                <a:gd name="connsiteY0" fmla="*/ 0 h 560397"/>
                <a:gd name="connsiteX1" fmla="*/ 2615190 w 2615190"/>
                <a:gd name="connsiteY1" fmla="*/ 0 h 560397"/>
                <a:gd name="connsiteX2" fmla="*/ 2615190 w 2615190"/>
                <a:gd name="connsiteY2" fmla="*/ 560398 h 560397"/>
                <a:gd name="connsiteX3" fmla="*/ 0 w 2615190"/>
                <a:gd name="connsiteY3" fmla="*/ 560398 h 5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190" h="560397">
                  <a:moveTo>
                    <a:pt x="0" y="0"/>
                  </a:moveTo>
                  <a:lnTo>
                    <a:pt x="2615190" y="0"/>
                  </a:lnTo>
                  <a:lnTo>
                    <a:pt x="2615190" y="560398"/>
                  </a:lnTo>
                  <a:lnTo>
                    <a:pt x="0" y="560398"/>
                  </a:lnTo>
                  <a:close/>
                </a:path>
              </a:pathLst>
            </a:custGeom>
            <a:solidFill>
              <a:srgbClr val="F5F5F5"/>
            </a:solidFill>
            <a:ln w="3735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1050" dirty="0">
                  <a:latin typeface="Helvetica" panose="020B0604020202020204" pitchFamily="34" charset="0"/>
                </a:rPr>
                <a:t>Device software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F1FFBC4-1DAE-B2AE-F6E3-207E04C45D0E}"/>
                </a:ext>
              </a:extLst>
            </p:cNvPr>
            <p:cNvGrpSpPr/>
            <p:nvPr/>
          </p:nvGrpSpPr>
          <p:grpSpPr>
            <a:xfrm>
              <a:off x="2909056" y="3443417"/>
              <a:ext cx="2205347" cy="842097"/>
              <a:chOff x="3275533" y="2803011"/>
              <a:chExt cx="2205347" cy="84209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7EBE9F6-7C26-9E5D-E132-48CC05DF8042}"/>
                  </a:ext>
                </a:extLst>
              </p:cNvPr>
              <p:cNvSpPr/>
              <p:nvPr/>
            </p:nvSpPr>
            <p:spPr>
              <a:xfrm>
                <a:off x="3275533" y="2803011"/>
                <a:ext cx="2205347" cy="84209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Compiler</a:t>
                </a:r>
              </a:p>
            </p:txBody>
          </p:sp>
          <p:pic>
            <p:nvPicPr>
              <p:cNvPr id="26" name="Picture 51">
                <a:extLst>
                  <a:ext uri="{FF2B5EF4-FFF2-40B4-BE49-F238E27FC236}">
                    <a16:creationId xmlns:a16="http://schemas.microsoft.com/office/drawing/2014/main" id="{6BB63A80-A0EA-379A-D62C-D4CEE6566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8647" y="3157727"/>
                <a:ext cx="434583" cy="381453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</p:pic>
        </p:grpSp>
        <p:sp>
          <p:nvSpPr>
            <p:cNvPr id="28" name="Shape 2244">
              <a:extLst>
                <a:ext uri="{FF2B5EF4-FFF2-40B4-BE49-F238E27FC236}">
                  <a16:creationId xmlns:a16="http://schemas.microsoft.com/office/drawing/2014/main" id="{391844C1-524C-EF66-EBAD-DB52EB0228C3}"/>
                </a:ext>
              </a:extLst>
            </p:cNvPr>
            <p:cNvSpPr/>
            <p:nvPr/>
          </p:nvSpPr>
          <p:spPr>
            <a:xfrm>
              <a:off x="900730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29" name="Shape 2244">
              <a:extLst>
                <a:ext uri="{FF2B5EF4-FFF2-40B4-BE49-F238E27FC236}">
                  <a16:creationId xmlns:a16="http://schemas.microsoft.com/office/drawing/2014/main" id="{4A8BF71F-1E9A-A175-E0DD-641EE944614F}"/>
                </a:ext>
              </a:extLst>
            </p:cNvPr>
            <p:cNvSpPr/>
            <p:nvPr/>
          </p:nvSpPr>
          <p:spPr>
            <a:xfrm>
              <a:off x="736641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D99907-4306-DDD3-E36A-C897D846A034}"/>
                </a:ext>
              </a:extLst>
            </p:cNvPr>
            <p:cNvSpPr/>
            <p:nvPr/>
          </p:nvSpPr>
          <p:spPr>
            <a:xfrm>
              <a:off x="1522139" y="3410808"/>
              <a:ext cx="3678047" cy="9694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noFill/>
                <a:latin typeface="Helvetica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508971-A11B-D751-E28A-7D095ACE26BC}"/>
              </a:ext>
            </a:extLst>
          </p:cNvPr>
          <p:cNvGrpSpPr/>
          <p:nvPr/>
        </p:nvGrpSpPr>
        <p:grpSpPr>
          <a:xfrm>
            <a:off x="4924836" y="4589462"/>
            <a:ext cx="1440400" cy="1044000"/>
            <a:chOff x="6591411" y="332690"/>
            <a:chExt cx="1080300" cy="796342"/>
          </a:xfrm>
        </p:grpSpPr>
        <p:sp>
          <p:nvSpPr>
            <p:cNvPr id="42" name="Google Shape;208;p28">
              <a:extLst>
                <a:ext uri="{FF2B5EF4-FFF2-40B4-BE49-F238E27FC236}">
                  <a16:creationId xmlns:a16="http://schemas.microsoft.com/office/drawing/2014/main" id="{3B980715-E43D-3DEC-CC68-DF5913C2700B}"/>
                </a:ext>
              </a:extLst>
            </p:cNvPr>
            <p:cNvSpPr/>
            <p:nvPr/>
          </p:nvSpPr>
          <p:spPr>
            <a:xfrm>
              <a:off x="6591411" y="332690"/>
              <a:ext cx="1080300" cy="7963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program</a:t>
              </a:r>
              <a:endParaRPr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43" name="Google Shape;466;p40">
              <a:extLst>
                <a:ext uri="{FF2B5EF4-FFF2-40B4-BE49-F238E27FC236}">
                  <a16:creationId xmlns:a16="http://schemas.microsoft.com/office/drawing/2014/main" id="{9A70594E-CE80-A40D-688E-A9A04876FA3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38893" y="378268"/>
              <a:ext cx="405519" cy="3935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0224D5-96FA-0A0A-6D3B-715A1DB7454A}"/>
              </a:ext>
            </a:extLst>
          </p:cNvPr>
          <p:cNvSpPr txBox="1"/>
          <p:nvPr/>
        </p:nvSpPr>
        <p:spPr>
          <a:xfrm>
            <a:off x="4089527" y="4021970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inputs: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DD3213-5329-E85A-A90E-610660127CC8}"/>
              </a:ext>
            </a:extLst>
          </p:cNvPr>
          <p:cNvSpPr txBox="1"/>
          <p:nvPr/>
        </p:nvSpPr>
        <p:spPr>
          <a:xfrm>
            <a:off x="4089527" y="768350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coverage:</a:t>
            </a:r>
          </a:p>
        </p:txBody>
      </p:sp>
    </p:spTree>
    <p:extLst>
      <p:ext uri="{BB962C8B-B14F-4D97-AF65-F5344CB8AC3E}">
        <p14:creationId xmlns:p14="http://schemas.microsoft.com/office/powerpoint/2010/main" val="146285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Is The Compiler For Your Network Device Correct?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15</a:t>
            </a:fld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7AC35-EC33-622C-01C0-A4506C50F31B}"/>
              </a:ext>
            </a:extLst>
          </p:cNvPr>
          <p:cNvSpPr txBox="1"/>
          <p:nvPr/>
        </p:nvSpPr>
        <p:spPr>
          <a:xfrm>
            <a:off x="1334530" y="2041022"/>
            <a:ext cx="8815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How can we eliminate bugs in these data-plane compilers?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97A9F34-FCA8-B5F5-2AFB-89CC1C10F409}"/>
              </a:ext>
            </a:extLst>
          </p:cNvPr>
          <p:cNvGrpSpPr/>
          <p:nvPr/>
        </p:nvGrpSpPr>
        <p:grpSpPr>
          <a:xfrm>
            <a:off x="6342906" y="3061470"/>
            <a:ext cx="929205" cy="1188497"/>
            <a:chOff x="6120826" y="2965839"/>
            <a:chExt cx="1266999" cy="194507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106E98E-C233-2AA3-E3A6-A800B2E66824}"/>
                </a:ext>
              </a:extLst>
            </p:cNvPr>
            <p:cNvSpPr/>
            <p:nvPr/>
          </p:nvSpPr>
          <p:spPr>
            <a:xfrm>
              <a:off x="6120826" y="2965839"/>
              <a:ext cx="1266999" cy="19450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</a:rPr>
                <a:t>Mid end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38B5A72-5F71-0C2C-F019-AEB44ECC1CF3}"/>
                </a:ext>
              </a:extLst>
            </p:cNvPr>
            <p:cNvSpPr/>
            <p:nvPr/>
          </p:nvSpPr>
          <p:spPr>
            <a:xfrm>
              <a:off x="6202624" y="3765381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A86DA68-7824-D6CD-EEEA-1414B10FC0D8}"/>
                </a:ext>
              </a:extLst>
            </p:cNvPr>
            <p:cNvSpPr/>
            <p:nvPr/>
          </p:nvSpPr>
          <p:spPr>
            <a:xfrm>
              <a:off x="6316924" y="3765382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ADD330-704E-D2A3-7D51-C26BB5FCE65A}"/>
                </a:ext>
              </a:extLst>
            </p:cNvPr>
            <p:cNvSpPr/>
            <p:nvPr/>
          </p:nvSpPr>
          <p:spPr>
            <a:xfrm>
              <a:off x="6442166" y="3765381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BBA15DA-AA88-1CEE-8AB2-303EE9296646}"/>
                </a:ext>
              </a:extLst>
            </p:cNvPr>
            <p:cNvSpPr/>
            <p:nvPr/>
          </p:nvSpPr>
          <p:spPr>
            <a:xfrm>
              <a:off x="6570586" y="3765380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0CDEF56-7D69-9276-F20E-64FCC0C43846}"/>
                </a:ext>
              </a:extLst>
            </p:cNvPr>
            <p:cNvSpPr/>
            <p:nvPr/>
          </p:nvSpPr>
          <p:spPr>
            <a:xfrm>
              <a:off x="6684886" y="3765381"/>
              <a:ext cx="95314" cy="4818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3C0221E-A224-0DA9-6725-AB0F42AA296C}"/>
                </a:ext>
              </a:extLst>
            </p:cNvPr>
            <p:cNvSpPr/>
            <p:nvPr/>
          </p:nvSpPr>
          <p:spPr>
            <a:xfrm>
              <a:off x="6810128" y="3765382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D40461-778F-57CE-B8EF-7D24B6E1ADF0}"/>
                </a:ext>
              </a:extLst>
            </p:cNvPr>
            <p:cNvSpPr/>
            <p:nvPr/>
          </p:nvSpPr>
          <p:spPr>
            <a:xfrm>
              <a:off x="6935371" y="3765381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556D4BE-E84F-051E-AEFC-D143FF924867}"/>
                </a:ext>
              </a:extLst>
            </p:cNvPr>
            <p:cNvSpPr/>
            <p:nvPr/>
          </p:nvSpPr>
          <p:spPr>
            <a:xfrm>
              <a:off x="7049671" y="3765382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7D82E1-97EE-00F2-FF9B-9C86BC3F5ED2}"/>
                </a:ext>
              </a:extLst>
            </p:cNvPr>
            <p:cNvSpPr/>
            <p:nvPr/>
          </p:nvSpPr>
          <p:spPr>
            <a:xfrm>
              <a:off x="7174913" y="3765381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DEEF0DB0-18E3-4C02-FC71-1E8D913C31EC}"/>
              </a:ext>
            </a:extLst>
          </p:cNvPr>
          <p:cNvSpPr/>
          <p:nvPr/>
        </p:nvSpPr>
        <p:spPr>
          <a:xfrm>
            <a:off x="3437503" y="3061470"/>
            <a:ext cx="712276" cy="11884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dirty="0">
                <a:latin typeface="Helvetica" panose="020B0604020202020204" pitchFamily="34" charset="0"/>
              </a:rPr>
              <a:t>Parser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FAD4747-AB74-E442-5FDB-049F65EC4B30}"/>
              </a:ext>
            </a:extLst>
          </p:cNvPr>
          <p:cNvGrpSpPr/>
          <p:nvPr/>
        </p:nvGrpSpPr>
        <p:grpSpPr>
          <a:xfrm>
            <a:off x="4760132" y="3061470"/>
            <a:ext cx="1037675" cy="1188497"/>
            <a:chOff x="3302967" y="2965839"/>
            <a:chExt cx="1432381" cy="194507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22F225A-42E4-B397-920D-18B7FADEA378}"/>
                </a:ext>
              </a:extLst>
            </p:cNvPr>
            <p:cNvSpPr/>
            <p:nvPr/>
          </p:nvSpPr>
          <p:spPr>
            <a:xfrm>
              <a:off x="3302967" y="2965839"/>
              <a:ext cx="1432381" cy="19450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</a:rPr>
                <a:t>Front end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86FACF8-39B7-AF68-3F98-EDC8B1F58548}"/>
                </a:ext>
              </a:extLst>
            </p:cNvPr>
            <p:cNvSpPr/>
            <p:nvPr/>
          </p:nvSpPr>
          <p:spPr>
            <a:xfrm>
              <a:off x="3365863" y="3765382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86349A2-9515-F633-5A3F-0399D27DFF2E}"/>
                </a:ext>
              </a:extLst>
            </p:cNvPr>
            <p:cNvSpPr/>
            <p:nvPr/>
          </p:nvSpPr>
          <p:spPr>
            <a:xfrm>
              <a:off x="3480163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90EE4BC-84B8-2F58-8B84-4EAB6800647E}"/>
                </a:ext>
              </a:extLst>
            </p:cNvPr>
            <p:cNvSpPr/>
            <p:nvPr/>
          </p:nvSpPr>
          <p:spPr>
            <a:xfrm>
              <a:off x="3605405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0E6FE8F-43B4-EADB-12D3-D04817153F78}"/>
                </a:ext>
              </a:extLst>
            </p:cNvPr>
            <p:cNvSpPr/>
            <p:nvPr/>
          </p:nvSpPr>
          <p:spPr>
            <a:xfrm>
              <a:off x="3719705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73756C1-9C06-0A3E-29D9-26D7E67B246A}"/>
                </a:ext>
              </a:extLst>
            </p:cNvPr>
            <p:cNvSpPr/>
            <p:nvPr/>
          </p:nvSpPr>
          <p:spPr>
            <a:xfrm>
              <a:off x="3844948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3D052B3-CAB5-F66D-35D2-96EF20B1D0E5}"/>
                </a:ext>
              </a:extLst>
            </p:cNvPr>
            <p:cNvSpPr/>
            <p:nvPr/>
          </p:nvSpPr>
          <p:spPr>
            <a:xfrm>
              <a:off x="3959248" y="3765383"/>
              <a:ext cx="95314" cy="4818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B6506CB-AE73-2E52-6E3D-215907C2D76F}"/>
                </a:ext>
              </a:extLst>
            </p:cNvPr>
            <p:cNvSpPr/>
            <p:nvPr/>
          </p:nvSpPr>
          <p:spPr>
            <a:xfrm>
              <a:off x="4084490" y="3765382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3F0FE1A-0E2F-6D53-5B7E-2DE990D1D43B}"/>
                </a:ext>
              </a:extLst>
            </p:cNvPr>
            <p:cNvSpPr/>
            <p:nvPr/>
          </p:nvSpPr>
          <p:spPr>
            <a:xfrm>
              <a:off x="4198790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547CF64-1B1F-8D09-F0BB-6A94E251C6EC}"/>
                </a:ext>
              </a:extLst>
            </p:cNvPr>
            <p:cNvSpPr/>
            <p:nvPr/>
          </p:nvSpPr>
          <p:spPr>
            <a:xfrm>
              <a:off x="4324033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C6A86EC-7F2D-0F08-2C6B-24AD20248A30}"/>
                </a:ext>
              </a:extLst>
            </p:cNvPr>
            <p:cNvSpPr/>
            <p:nvPr/>
          </p:nvSpPr>
          <p:spPr>
            <a:xfrm>
              <a:off x="4438333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B2B56C2-314B-C9C5-380E-F08F64FD5812}"/>
                </a:ext>
              </a:extLst>
            </p:cNvPr>
            <p:cNvSpPr/>
            <p:nvPr/>
          </p:nvSpPr>
          <p:spPr>
            <a:xfrm>
              <a:off x="4563575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3CF9D44-38F9-6DCB-BFD1-3244EA53AB64}"/>
              </a:ext>
            </a:extLst>
          </p:cNvPr>
          <p:cNvGrpSpPr/>
          <p:nvPr/>
        </p:nvGrpSpPr>
        <p:grpSpPr>
          <a:xfrm>
            <a:off x="7822337" y="3061470"/>
            <a:ext cx="1001516" cy="1188497"/>
            <a:chOff x="8513117" y="2965839"/>
            <a:chExt cx="1379008" cy="1945076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272F7A-2DB1-0D15-5201-14891B8E2326}"/>
                </a:ext>
              </a:extLst>
            </p:cNvPr>
            <p:cNvSpPr/>
            <p:nvPr/>
          </p:nvSpPr>
          <p:spPr>
            <a:xfrm>
              <a:off x="8513117" y="2965839"/>
              <a:ext cx="1379008" cy="19450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</a:rPr>
                <a:t>Back end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04A3206-333F-87B4-7706-833B40FA7D02}"/>
                </a:ext>
              </a:extLst>
            </p:cNvPr>
            <p:cNvSpPr/>
            <p:nvPr/>
          </p:nvSpPr>
          <p:spPr>
            <a:xfrm>
              <a:off x="8682047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49E4712-5571-B8C0-F0F5-D7511B05F336}"/>
                </a:ext>
              </a:extLst>
            </p:cNvPr>
            <p:cNvSpPr/>
            <p:nvPr/>
          </p:nvSpPr>
          <p:spPr>
            <a:xfrm>
              <a:off x="8807290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5795CA0-30F5-6BDC-9F2C-7A917CEA845D}"/>
                </a:ext>
              </a:extLst>
            </p:cNvPr>
            <p:cNvSpPr/>
            <p:nvPr/>
          </p:nvSpPr>
          <p:spPr>
            <a:xfrm>
              <a:off x="8921590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CEC74E3-89F1-18C4-F01E-E7BBF4C78E2E}"/>
                </a:ext>
              </a:extLst>
            </p:cNvPr>
            <p:cNvSpPr/>
            <p:nvPr/>
          </p:nvSpPr>
          <p:spPr>
            <a:xfrm>
              <a:off x="9046832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" panose="020B0604020202020204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E842FCF-32F4-580A-8E17-6206836F1F14}"/>
              </a:ext>
            </a:extLst>
          </p:cNvPr>
          <p:cNvSpPr txBox="1"/>
          <p:nvPr/>
        </p:nvSpPr>
        <p:spPr>
          <a:xfrm>
            <a:off x="1674738" y="2733663"/>
            <a:ext cx="191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Data plane program</a:t>
            </a:r>
          </a:p>
        </p:txBody>
      </p:sp>
      <p:pic>
        <p:nvPicPr>
          <p:cNvPr id="126" name="Picture 31" descr="Category:PGA &lt;strong&gt;integrated circuit&lt;/strong&gt; packages - Wikimedia Commons">
            <a:extLst>
              <a:ext uri="{FF2B5EF4-FFF2-40B4-BE49-F238E27FC236}">
                <a16:creationId xmlns:a16="http://schemas.microsoft.com/office/drawing/2014/main" id="{D41C525A-004F-BD3E-ECA8-9130DDDAF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85" y="3393953"/>
            <a:ext cx="669045" cy="504898"/>
          </a:xfrm>
          <a:prstGeom prst="rect">
            <a:avLst/>
          </a:prstGeom>
        </p:spPr>
      </p:pic>
      <p:grpSp>
        <p:nvGrpSpPr>
          <p:cNvPr id="19" name="Picture 21">
            <a:extLst>
              <a:ext uri="{FF2B5EF4-FFF2-40B4-BE49-F238E27FC236}">
                <a16:creationId xmlns:a16="http://schemas.microsoft.com/office/drawing/2014/main" id="{0411DD2E-AAFA-03A5-512F-7C9E17A2680D}"/>
              </a:ext>
            </a:extLst>
          </p:cNvPr>
          <p:cNvGrpSpPr/>
          <p:nvPr/>
        </p:nvGrpSpPr>
        <p:grpSpPr>
          <a:xfrm>
            <a:off x="2189058" y="3095642"/>
            <a:ext cx="907329" cy="1056806"/>
            <a:chOff x="2189058" y="3095642"/>
            <a:chExt cx="907329" cy="105680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29BCFB-DD6B-2D23-65D2-EEB0164A7E15}"/>
                </a:ext>
              </a:extLst>
            </p:cNvPr>
            <p:cNvSpPr/>
            <p:nvPr/>
          </p:nvSpPr>
          <p:spPr>
            <a:xfrm>
              <a:off x="2216511" y="3095642"/>
              <a:ext cx="774169" cy="1056806"/>
            </a:xfrm>
            <a:custGeom>
              <a:avLst/>
              <a:gdLst>
                <a:gd name="connsiteX0" fmla="*/ 605085 w 774169"/>
                <a:gd name="connsiteY0" fmla="*/ -454 h 1056806"/>
                <a:gd name="connsiteX1" fmla="*/ 33466 w 774169"/>
                <a:gd name="connsiteY1" fmla="*/ -454 h 1056806"/>
                <a:gd name="connsiteX2" fmla="*/ -450 w 774169"/>
                <a:gd name="connsiteY2" fmla="*/ 33646 h 1056806"/>
                <a:gd name="connsiteX3" fmla="*/ -450 w 774169"/>
                <a:gd name="connsiteY3" fmla="*/ 1022265 h 1056806"/>
                <a:gd name="connsiteX4" fmla="*/ 33466 w 774169"/>
                <a:gd name="connsiteY4" fmla="*/ 1056353 h 1056806"/>
                <a:gd name="connsiteX5" fmla="*/ 739815 w 774169"/>
                <a:gd name="connsiteY5" fmla="*/ 1056353 h 1056806"/>
                <a:gd name="connsiteX6" fmla="*/ 773719 w 774169"/>
                <a:gd name="connsiteY6" fmla="*/ 1022265 h 1056806"/>
                <a:gd name="connsiteX7" fmla="*/ 773719 w 774169"/>
                <a:gd name="connsiteY7" fmla="*/ 162798 h 1056806"/>
                <a:gd name="connsiteX8" fmla="*/ 605085 w 774169"/>
                <a:gd name="connsiteY8" fmla="*/ -454 h 1056806"/>
                <a:gd name="connsiteX9" fmla="*/ 638989 w 774169"/>
                <a:gd name="connsiteY9" fmla="*/ 162798 h 1056806"/>
                <a:gd name="connsiteX10" fmla="*/ 605073 w 774169"/>
                <a:gd name="connsiteY10" fmla="*/ 128697 h 1056806"/>
                <a:gd name="connsiteX11" fmla="*/ 605073 w 774169"/>
                <a:gd name="connsiteY11" fmla="*/ -454 h 1056806"/>
                <a:gd name="connsiteX12" fmla="*/ 773707 w 774169"/>
                <a:gd name="connsiteY12" fmla="*/ 162798 h 1056806"/>
                <a:gd name="connsiteX13" fmla="*/ 638989 w 774169"/>
                <a:gd name="connsiteY13" fmla="*/ 162798 h 105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4169" h="1056806">
                  <a:moveTo>
                    <a:pt x="605085" y="-454"/>
                  </a:moveTo>
                  <a:lnTo>
                    <a:pt x="33466" y="-454"/>
                  </a:lnTo>
                  <a:cubicBezTo>
                    <a:pt x="14738" y="-454"/>
                    <a:pt x="-450" y="14808"/>
                    <a:pt x="-450" y="33646"/>
                  </a:cubicBezTo>
                  <a:lnTo>
                    <a:pt x="-450" y="1022265"/>
                  </a:lnTo>
                  <a:cubicBezTo>
                    <a:pt x="-450" y="1041090"/>
                    <a:pt x="14738" y="1056353"/>
                    <a:pt x="33466" y="1056353"/>
                  </a:cubicBezTo>
                  <a:lnTo>
                    <a:pt x="739815" y="1056353"/>
                  </a:lnTo>
                  <a:cubicBezTo>
                    <a:pt x="758543" y="1056353"/>
                    <a:pt x="773719" y="1041090"/>
                    <a:pt x="773719" y="1022265"/>
                  </a:cubicBezTo>
                  <a:lnTo>
                    <a:pt x="773719" y="162798"/>
                  </a:lnTo>
                  <a:lnTo>
                    <a:pt x="605085" y="-454"/>
                  </a:lnTo>
                  <a:close/>
                  <a:moveTo>
                    <a:pt x="638989" y="162798"/>
                  </a:moveTo>
                  <a:cubicBezTo>
                    <a:pt x="620262" y="162798"/>
                    <a:pt x="605073" y="147523"/>
                    <a:pt x="605073" y="128697"/>
                  </a:cubicBezTo>
                  <a:lnTo>
                    <a:pt x="605073" y="-454"/>
                  </a:lnTo>
                  <a:lnTo>
                    <a:pt x="773707" y="162798"/>
                  </a:lnTo>
                  <a:lnTo>
                    <a:pt x="638989" y="162798"/>
                  </a:lnTo>
                  <a:close/>
                </a:path>
              </a:pathLst>
            </a:custGeom>
            <a:solidFill>
              <a:srgbClr val="FFE699"/>
            </a:solidFill>
            <a:ln w="2439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97FA93-D139-00D0-7A44-1062BF628468}"/>
                </a:ext>
              </a:extLst>
            </p:cNvPr>
            <p:cNvSpPr txBox="1"/>
            <p:nvPr/>
          </p:nvSpPr>
          <p:spPr>
            <a:xfrm>
              <a:off x="2189058" y="3492513"/>
              <a:ext cx="8290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dirty="0">
                  <a:ln/>
                  <a:solidFill>
                    <a:srgbClr val="000000"/>
                  </a:solidFill>
                  <a:latin typeface="Bahnschrift"/>
                  <a:sym typeface="Bahnschrift"/>
                  <a:rtl val="0"/>
                </a:rPr>
                <a:t>prog.dsl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E6245D-1F29-FE9C-512B-FE62CABB585D}"/>
                </a:ext>
              </a:extLst>
            </p:cNvPr>
            <p:cNvSpPr txBox="1"/>
            <p:nvPr/>
          </p:nvSpPr>
          <p:spPr>
            <a:xfrm>
              <a:off x="2864354" y="3467606"/>
              <a:ext cx="232033" cy="324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>
                  <a:ln/>
                  <a:solidFill>
                    <a:srgbClr val="000000"/>
                  </a:solidFill>
                  <a:latin typeface="Bahnschrift"/>
                  <a:sym typeface="Bahnschrift"/>
                  <a:rtl val="0"/>
                </a:rPr>
                <a:t> </a:t>
              </a:r>
            </a:p>
          </p:txBody>
        </p:sp>
      </p:grpSp>
      <p:sp>
        <p:nvSpPr>
          <p:cNvPr id="3" name="Right Arrow 9">
            <a:extLst>
              <a:ext uri="{FF2B5EF4-FFF2-40B4-BE49-F238E27FC236}">
                <a16:creationId xmlns:a16="http://schemas.microsoft.com/office/drawing/2014/main" id="{2C767FF2-6835-B430-7C3C-89D39261465B}"/>
              </a:ext>
            </a:extLst>
          </p:cNvPr>
          <p:cNvSpPr/>
          <p:nvPr/>
        </p:nvSpPr>
        <p:spPr>
          <a:xfrm>
            <a:off x="3041406" y="3444347"/>
            <a:ext cx="351509" cy="422741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07DE4-87A5-D57A-3452-5FF4C9AD5B07}"/>
              </a:ext>
            </a:extLst>
          </p:cNvPr>
          <p:cNvSpPr txBox="1"/>
          <p:nvPr/>
        </p:nvSpPr>
        <p:spPr>
          <a:xfrm>
            <a:off x="5170229" y="5136906"/>
            <a:ext cx="180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Compiler passes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5FFCC0-0F65-34C2-352C-068EC135D471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5273436" y="3666088"/>
            <a:ext cx="798157" cy="147081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21245D-EBDE-47C3-66A5-4E03058AB724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071593" y="3700883"/>
            <a:ext cx="751678" cy="1436023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5E0C9D-C786-2006-8432-F6682B1FC2FE}"/>
              </a:ext>
            </a:extLst>
          </p:cNvPr>
          <p:cNvCxnSpPr>
            <a:cxnSpLocks/>
            <a:stCxn id="4" idx="0"/>
            <a:endCxn id="122" idx="1"/>
          </p:cNvCxnSpPr>
          <p:nvPr/>
        </p:nvCxnSpPr>
        <p:spPr>
          <a:xfrm flipV="1">
            <a:off x="6071593" y="3697238"/>
            <a:ext cx="2138359" cy="143966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B9BF9023-FF75-5D66-8A1A-BE34569F2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9930" y="3403675"/>
            <a:ext cx="497393" cy="4973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CD95952-1B5A-3B0F-17A2-CF0F85064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878" y="3308209"/>
            <a:ext cx="497393" cy="4973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53D0342-149B-049B-1571-74663131F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9047" y="3803720"/>
            <a:ext cx="497393" cy="4973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1207DDF-BDBD-7F0F-1EBA-E23722D26A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8738" y="3403675"/>
            <a:ext cx="497393" cy="497393"/>
          </a:xfrm>
          <a:prstGeom prst="rect">
            <a:avLst/>
          </a:prstGeom>
        </p:spPr>
      </p:pic>
      <p:sp>
        <p:nvSpPr>
          <p:cNvPr id="14" name="Right Arrow 9">
            <a:extLst>
              <a:ext uri="{FF2B5EF4-FFF2-40B4-BE49-F238E27FC236}">
                <a16:creationId xmlns:a16="http://schemas.microsoft.com/office/drawing/2014/main" id="{7AE42467-492B-C176-DC31-D5238F11B4C5}"/>
              </a:ext>
            </a:extLst>
          </p:cNvPr>
          <p:cNvSpPr/>
          <p:nvPr/>
        </p:nvSpPr>
        <p:spPr>
          <a:xfrm>
            <a:off x="4261676" y="3444347"/>
            <a:ext cx="351509" cy="422741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Helvetica" panose="020B0604020202020204" pitchFamily="34" charset="0"/>
            </a:endParaRPr>
          </a:p>
        </p:txBody>
      </p:sp>
      <p:sp>
        <p:nvSpPr>
          <p:cNvPr id="16" name="Right Arrow 9">
            <a:extLst>
              <a:ext uri="{FF2B5EF4-FFF2-40B4-BE49-F238E27FC236}">
                <a16:creationId xmlns:a16="http://schemas.microsoft.com/office/drawing/2014/main" id="{84BF7DC2-F5E4-D55A-961B-3258F29FD605}"/>
              </a:ext>
            </a:extLst>
          </p:cNvPr>
          <p:cNvSpPr/>
          <p:nvPr/>
        </p:nvSpPr>
        <p:spPr>
          <a:xfrm>
            <a:off x="5875396" y="3444347"/>
            <a:ext cx="351509" cy="422741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Helvetica" panose="020B0604020202020204" pitchFamily="34" charset="0"/>
            </a:endParaRPr>
          </a:p>
        </p:txBody>
      </p:sp>
      <p:sp>
        <p:nvSpPr>
          <p:cNvPr id="17" name="Right Arrow 9">
            <a:extLst>
              <a:ext uri="{FF2B5EF4-FFF2-40B4-BE49-F238E27FC236}">
                <a16:creationId xmlns:a16="http://schemas.microsoft.com/office/drawing/2014/main" id="{B1BE462F-BA8D-B2EB-4D68-D6F4DD6C85AC}"/>
              </a:ext>
            </a:extLst>
          </p:cNvPr>
          <p:cNvSpPr/>
          <p:nvPr/>
        </p:nvSpPr>
        <p:spPr>
          <a:xfrm>
            <a:off x="7351619" y="3444347"/>
            <a:ext cx="351509" cy="422741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Helvetica" panose="020B0604020202020204" pitchFamily="34" charset="0"/>
              </a:rPr>
              <a:t>c</a:t>
            </a: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id="{FB8B6FE5-310F-50E0-9569-3FD8970B3977}"/>
              </a:ext>
            </a:extLst>
          </p:cNvPr>
          <p:cNvSpPr/>
          <p:nvPr/>
        </p:nvSpPr>
        <p:spPr>
          <a:xfrm>
            <a:off x="8876615" y="3450796"/>
            <a:ext cx="351509" cy="422741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Helvetica" panose="020B0604020202020204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3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chemeClr val="tx1"/>
                </a:solidFill>
                <a:latin typeface="Helvetica" panose="020B0604020202020204" pitchFamily="34" charset="0"/>
              </a:rPr>
              <a:t>We Try To Find </a:t>
            </a:r>
            <a:r>
              <a:rPr lang="en-US" sz="3200" dirty="0" err="1">
                <a:solidFill>
                  <a:schemeClr val="tx1"/>
                </a:solidFill>
                <a:latin typeface="Helvetica" panose="020B0604020202020204" pitchFamily="34" charset="0"/>
              </a:rPr>
              <a:t>Miscompilations</a:t>
            </a:r>
            <a:endParaRPr lang="en-US" sz="32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000" dirty="0"/>
              <a:t>The compiler does not raise an error, </a:t>
            </a:r>
            <a:r>
              <a:rPr lang="en-US" sz="2000" b="1" dirty="0"/>
              <a:t>but</a:t>
            </a:r>
            <a:r>
              <a:rPr lang="en-US" sz="2000" dirty="0"/>
              <a:t> the compiled program behaves differently.</a:t>
            </a:r>
          </a:p>
        </p:txBody>
      </p: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58B57C95-98BD-E34F-5CB4-DA8CCCE1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16</a:t>
            </a:fld>
            <a:endParaRPr lang="en-DE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CFD93C-4937-986E-92EF-3FFF3AC019E1}"/>
              </a:ext>
            </a:extLst>
          </p:cNvPr>
          <p:cNvGrpSpPr/>
          <p:nvPr/>
        </p:nvGrpSpPr>
        <p:grpSpPr>
          <a:xfrm>
            <a:off x="3584515" y="3912972"/>
            <a:ext cx="5022969" cy="1427428"/>
            <a:chOff x="3584515" y="3912972"/>
            <a:chExt cx="5022969" cy="1427428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22BE2F9F-6A7D-F450-FBCC-22D63D17CE5D}"/>
                </a:ext>
              </a:extLst>
            </p:cNvPr>
            <p:cNvGrpSpPr/>
            <p:nvPr/>
          </p:nvGrpSpPr>
          <p:grpSpPr>
            <a:xfrm>
              <a:off x="3584515" y="3912972"/>
              <a:ext cx="5022969" cy="1352687"/>
              <a:chOff x="8485368" y="2337396"/>
              <a:chExt cx="3214116" cy="744984"/>
            </a:xfrm>
          </p:grpSpPr>
          <p:grpSp>
            <p:nvGrpSpPr>
              <p:cNvPr id="9" name="Group 17">
                <a:extLst>
                  <a:ext uri="{FF2B5EF4-FFF2-40B4-BE49-F238E27FC236}">
                    <a16:creationId xmlns:a16="http://schemas.microsoft.com/office/drawing/2014/main" id="{9832E54D-CA5F-2D21-5E52-E581ED8BB63E}"/>
                  </a:ext>
                </a:extLst>
              </p:cNvPr>
              <p:cNvGrpSpPr/>
              <p:nvPr/>
            </p:nvGrpSpPr>
            <p:grpSpPr>
              <a:xfrm>
                <a:off x="11008114" y="2417060"/>
                <a:ext cx="691370" cy="642943"/>
                <a:chOff x="5940246" y="2538461"/>
                <a:chExt cx="934791" cy="882000"/>
              </a:xfrm>
            </p:grpSpPr>
            <p:sp>
              <p:nvSpPr>
                <p:cNvPr id="15" name="Shape 2226">
                  <a:extLst>
                    <a:ext uri="{FF2B5EF4-FFF2-40B4-BE49-F238E27FC236}">
                      <a16:creationId xmlns:a16="http://schemas.microsoft.com/office/drawing/2014/main" id="{48E2E3DA-B1F6-6DF2-10AF-52A75F377FD6}"/>
                    </a:ext>
                  </a:extLst>
                </p:cNvPr>
                <p:cNvSpPr/>
                <p:nvPr/>
              </p:nvSpPr>
              <p:spPr>
                <a:xfrm>
                  <a:off x="5949584" y="2538461"/>
                  <a:ext cx="925452" cy="882000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11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450"/>
                  </a:pPr>
                  <a:endParaRPr dirty="0">
                    <a:solidFill>
                      <a:srgbClr val="000000"/>
                    </a:solidFill>
                    <a:latin typeface="Helvetica" panose="020B0604020202020204" pitchFamily="34" charset="0"/>
                    <a:ea typeface="Arial"/>
                    <a:cs typeface="Helvetica" panose="020B0604020202020204" pitchFamily="34" charset="0"/>
                    <a:sym typeface="Arial"/>
                  </a:endParaRPr>
                </a:p>
              </p:txBody>
            </p:sp>
            <p:pic>
              <p:nvPicPr>
                <p:cNvPr id="16" name="Picture 29" descr="Category:PGA &lt;strong&gt;integrated circuit&lt;/strong&gt; packages - Wikimedia Commons">
                  <a:extLst>
                    <a:ext uri="{FF2B5EF4-FFF2-40B4-BE49-F238E27FC236}">
                      <a16:creationId xmlns:a16="http://schemas.microsoft.com/office/drawing/2014/main" id="{F40FCE41-0342-F802-D24F-9A0A27994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8889" b="98889" l="0" r="100000">
                              <a14:backgroundMark x1="45000" y1="80000" x2="45000" y2="80000"/>
                              <a14:backgroundMark x1="22500" y1="68889" x2="22500" y2="68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246" y="2632516"/>
                  <a:ext cx="934791" cy="701093"/>
                </a:xfrm>
                <a:prstGeom prst="rect">
                  <a:avLst/>
                </a:prstGeom>
              </p:spPr>
            </p:pic>
          </p:grpSp>
          <p:sp>
            <p:nvSpPr>
              <p:cNvPr id="10" name="Arrow: Right 18">
                <a:extLst>
                  <a:ext uri="{FF2B5EF4-FFF2-40B4-BE49-F238E27FC236}">
                    <a16:creationId xmlns:a16="http://schemas.microsoft.com/office/drawing/2014/main" id="{9EA85EEE-9893-DEA2-0DE2-0C105A8AD82B}"/>
                  </a:ext>
                </a:extLst>
              </p:cNvPr>
              <p:cNvSpPr/>
              <p:nvPr/>
            </p:nvSpPr>
            <p:spPr>
              <a:xfrm>
                <a:off x="9041695" y="2572383"/>
                <a:ext cx="1973325" cy="332299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dirty="0">
                  <a:latin typeface="Helvetica" panose="020B0604020202020204" pitchFamily="34" charset="0"/>
                </a:endParaRPr>
              </a:p>
            </p:txBody>
          </p:sp>
          <p:pic>
            <p:nvPicPr>
              <p:cNvPr id="11" name="Picture 21">
                <a:extLst>
                  <a:ext uri="{FF2B5EF4-FFF2-40B4-BE49-F238E27FC236}">
                    <a16:creationId xmlns:a16="http://schemas.microsoft.com/office/drawing/2014/main" id="{547DAA0C-7DF6-9C04-6C42-A2F5CB725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8485368" y="2337396"/>
                <a:ext cx="719981" cy="687696"/>
              </a:xfrm>
              <a:prstGeom prst="rect">
                <a:avLst/>
              </a:prstGeom>
            </p:spPr>
          </p:pic>
          <p:pic>
            <p:nvPicPr>
              <p:cNvPr id="13" name="Picture 26">
                <a:extLst>
                  <a:ext uri="{FF2B5EF4-FFF2-40B4-BE49-F238E27FC236}">
                    <a16:creationId xmlns:a16="http://schemas.microsoft.com/office/drawing/2014/main" id="{77F0AD33-36A6-A854-D7F1-E1053FC64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 rot="2249224">
                <a:off x="10181063" y="2394683"/>
                <a:ext cx="719981" cy="687697"/>
              </a:xfrm>
              <a:prstGeom prst="rect">
                <a:avLst/>
              </a:prstGeom>
            </p:spPr>
          </p:pic>
          <p:pic>
            <p:nvPicPr>
              <p:cNvPr id="14" name="Picture 27">
                <a:extLst>
                  <a:ext uri="{FF2B5EF4-FFF2-40B4-BE49-F238E27FC236}">
                    <a16:creationId xmlns:a16="http://schemas.microsoft.com/office/drawing/2014/main" id="{1A87C1EC-7432-0C05-8320-ED9A31E47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4586" y="2406304"/>
                <a:ext cx="608131" cy="608131"/>
              </a:xfrm>
              <a:prstGeom prst="rect">
                <a:avLst/>
              </a:prstGeom>
            </p:spPr>
          </p:pic>
        </p:grp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8662143-CEB4-AC2B-E4B4-FEE0D6678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90670" y="4545615"/>
              <a:ext cx="794785" cy="794785"/>
            </a:xfrm>
            <a:prstGeom prst="rect">
              <a:avLst/>
            </a:prstGeom>
          </p:spPr>
        </p:pic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7CB26D3F-7EDF-DFB0-5A42-FD8B93DAC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1351" y="3528953"/>
            <a:ext cx="810692" cy="8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3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Our Approach With Gauntlet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build an SMT-based execution model to check equality of P4 programs.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We use this model to identify more than</a:t>
            </a:r>
            <a:r>
              <a:rPr lang="en-US" sz="2400" b="1" dirty="0"/>
              <a:t> 30 </a:t>
            </a:r>
            <a:r>
              <a:rPr lang="en-US" sz="2400" dirty="0" err="1"/>
              <a:t>miscompilations</a:t>
            </a:r>
            <a:r>
              <a:rPr lang="en-US" sz="2400" dirty="0"/>
              <a:t> in P4C.</a:t>
            </a:r>
          </a:p>
          <a:p>
            <a:pPr lvl="1"/>
            <a:endParaRPr lang="en-DE" sz="2000" dirty="0"/>
          </a:p>
          <a:p>
            <a:endParaRPr lang="en-US" sz="2000" dirty="0"/>
          </a:p>
        </p:txBody>
      </p: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93D853B2-EAAD-095C-38EF-30B74D60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17</a:t>
            </a:fld>
            <a:endParaRPr lang="en-DE" dirty="0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5FD998B2-33CE-DF7B-2484-EAA5569AE94A}"/>
              </a:ext>
            </a:extLst>
          </p:cNvPr>
          <p:cNvGrpSpPr/>
          <p:nvPr/>
        </p:nvGrpSpPr>
        <p:grpSpPr>
          <a:xfrm>
            <a:off x="3297804" y="3795304"/>
            <a:ext cx="4156543" cy="1867263"/>
            <a:chOff x="8929723" y="1216841"/>
            <a:chExt cx="2800235" cy="1263565"/>
          </a:xfrm>
        </p:grpSpPr>
        <p:pic>
          <p:nvPicPr>
            <p:cNvPr id="9" name="Picture 18">
              <a:extLst>
                <a:ext uri="{FF2B5EF4-FFF2-40B4-BE49-F238E27FC236}">
                  <a16:creationId xmlns:a16="http://schemas.microsoft.com/office/drawing/2014/main" id="{BD779317-7691-8167-9E35-402118184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67514">
              <a:off x="10065242" y="1216841"/>
              <a:ext cx="877421" cy="877421"/>
            </a:xfrm>
            <a:prstGeom prst="rect">
              <a:avLst/>
            </a:prstGeom>
          </p:spPr>
        </p:pic>
        <p:grpSp>
          <p:nvGrpSpPr>
            <p:cNvPr id="11" name="Group 17">
              <a:extLst>
                <a:ext uri="{FF2B5EF4-FFF2-40B4-BE49-F238E27FC236}">
                  <a16:creationId xmlns:a16="http://schemas.microsoft.com/office/drawing/2014/main" id="{9A9002EC-DDE0-AD38-AB8D-65B5E4C14702}"/>
                </a:ext>
              </a:extLst>
            </p:cNvPr>
            <p:cNvGrpSpPr/>
            <p:nvPr/>
          </p:nvGrpSpPr>
          <p:grpSpPr>
            <a:xfrm>
              <a:off x="8929723" y="1781190"/>
              <a:ext cx="2800235" cy="699216"/>
              <a:chOff x="8485368" y="2288175"/>
              <a:chExt cx="3214117" cy="786139"/>
            </a:xfrm>
          </p:grpSpPr>
          <p:grpSp>
            <p:nvGrpSpPr>
              <p:cNvPr id="13" name="Group 23">
                <a:extLst>
                  <a:ext uri="{FF2B5EF4-FFF2-40B4-BE49-F238E27FC236}">
                    <a16:creationId xmlns:a16="http://schemas.microsoft.com/office/drawing/2014/main" id="{F466CF8F-A7F2-088D-1F4B-73FE422D6624}"/>
                  </a:ext>
                </a:extLst>
              </p:cNvPr>
              <p:cNvGrpSpPr/>
              <p:nvPr/>
            </p:nvGrpSpPr>
            <p:grpSpPr>
              <a:xfrm>
                <a:off x="11008115" y="2417060"/>
                <a:ext cx="691370" cy="642943"/>
                <a:chOff x="5940246" y="2538461"/>
                <a:chExt cx="934791" cy="882000"/>
              </a:xfrm>
            </p:grpSpPr>
            <p:sp>
              <p:nvSpPr>
                <p:cNvPr id="19" name="Shape 2226">
                  <a:extLst>
                    <a:ext uri="{FF2B5EF4-FFF2-40B4-BE49-F238E27FC236}">
                      <a16:creationId xmlns:a16="http://schemas.microsoft.com/office/drawing/2014/main" id="{1C13F957-CB9D-1A73-F4C7-A0007C041D4A}"/>
                    </a:ext>
                  </a:extLst>
                </p:cNvPr>
                <p:cNvSpPr/>
                <p:nvPr/>
              </p:nvSpPr>
              <p:spPr>
                <a:xfrm>
                  <a:off x="5949584" y="2538461"/>
                  <a:ext cx="925452" cy="882000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11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450"/>
                  </a:pPr>
                  <a:endParaRPr dirty="0">
                    <a:solidFill>
                      <a:srgbClr val="000000"/>
                    </a:solidFill>
                    <a:latin typeface="Helvetica" panose="020B0604020202020204" pitchFamily="34" charset="0"/>
                    <a:ea typeface="Arial"/>
                    <a:cs typeface="Helvetica" panose="020B0604020202020204" pitchFamily="34" charset="0"/>
                    <a:sym typeface="Arial"/>
                  </a:endParaRPr>
                </a:p>
              </p:txBody>
            </p:sp>
            <p:pic>
              <p:nvPicPr>
                <p:cNvPr id="20" name="Picture 31" descr="Category:PGA &lt;strong&gt;integrated circuit&lt;/strong&gt; packages - Wikimedia Commons">
                  <a:extLst>
                    <a:ext uri="{FF2B5EF4-FFF2-40B4-BE49-F238E27FC236}">
                      <a16:creationId xmlns:a16="http://schemas.microsoft.com/office/drawing/2014/main" id="{2B190D2C-7530-0923-CA33-2807C54F8D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889" b="98889" l="0" r="100000">
                              <a14:backgroundMark x1="45000" y1="80000" x2="45000" y2="80000"/>
                              <a14:backgroundMark x1="22500" y1="68889" x2="22500" y2="68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246" y="2632516"/>
                  <a:ext cx="934791" cy="701093"/>
                </a:xfrm>
                <a:prstGeom prst="rect">
                  <a:avLst/>
                </a:prstGeom>
              </p:spPr>
            </p:pic>
          </p:grpSp>
          <p:sp>
            <p:nvSpPr>
              <p:cNvPr id="14" name="Arrow: Right 25">
                <a:extLst>
                  <a:ext uri="{FF2B5EF4-FFF2-40B4-BE49-F238E27FC236}">
                    <a16:creationId xmlns:a16="http://schemas.microsoft.com/office/drawing/2014/main" id="{05FFAFE6-2B4D-3233-5143-30617BD9183C}"/>
                  </a:ext>
                </a:extLst>
              </p:cNvPr>
              <p:cNvSpPr/>
              <p:nvPr/>
            </p:nvSpPr>
            <p:spPr>
              <a:xfrm>
                <a:off x="9041695" y="2572383"/>
                <a:ext cx="1973325" cy="332299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dirty="0">
                  <a:latin typeface="Helvetica" panose="020B0604020202020204" pitchFamily="34" charset="0"/>
                </a:endParaRPr>
              </a:p>
            </p:txBody>
          </p:sp>
          <p:pic>
            <p:nvPicPr>
              <p:cNvPr id="15" name="Picture 26">
                <a:extLst>
                  <a:ext uri="{FF2B5EF4-FFF2-40B4-BE49-F238E27FC236}">
                    <a16:creationId xmlns:a16="http://schemas.microsoft.com/office/drawing/2014/main" id="{4AC98BC0-1DF2-1648-7FFC-7F7CD6F4D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8485368" y="2288175"/>
                <a:ext cx="719981" cy="786139"/>
              </a:xfrm>
              <a:prstGeom prst="rect">
                <a:avLst/>
              </a:prstGeom>
            </p:spPr>
          </p:pic>
          <p:pic>
            <p:nvPicPr>
              <p:cNvPr id="17" name="Picture 28">
                <a:extLst>
                  <a:ext uri="{FF2B5EF4-FFF2-40B4-BE49-F238E27FC236}">
                    <a16:creationId xmlns:a16="http://schemas.microsoft.com/office/drawing/2014/main" id="{4C482D61-9E92-8F54-4DA0-672B8DE6B1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0181063" y="2288175"/>
                <a:ext cx="719981" cy="786138"/>
              </a:xfrm>
              <a:prstGeom prst="rect">
                <a:avLst/>
              </a:prstGeom>
            </p:spPr>
          </p:pic>
          <p:pic>
            <p:nvPicPr>
              <p:cNvPr id="18" name="Picture 29">
                <a:extLst>
                  <a:ext uri="{FF2B5EF4-FFF2-40B4-BE49-F238E27FC236}">
                    <a16:creationId xmlns:a16="http://schemas.microsoft.com/office/drawing/2014/main" id="{B48C5D22-3C9E-B9CA-F566-D6229DD4FB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4585" y="2406305"/>
                <a:ext cx="608131" cy="608131"/>
              </a:xfrm>
              <a:prstGeom prst="rect">
                <a:avLst/>
              </a:prstGeom>
              <a:effectLst/>
            </p:spPr>
          </p:pic>
        </p:grpSp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id="{D6E3FF46-9AB6-52AD-6C1D-09F7B1818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022192" y="1557880"/>
              <a:ext cx="465162" cy="467234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55238250-8BD0-029E-E25C-1F377C199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45129" y="4483656"/>
            <a:ext cx="794785" cy="794785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0274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Gauntlet’s Magic: Translation Validation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8261"/>
            <a:ext cx="10515600" cy="22487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Limited usability</a:t>
            </a:r>
            <a:r>
              <a:rPr lang="en-US" sz="2400" dirty="0"/>
              <a:t> for general-purpose languages (too many false positives).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Works </a:t>
            </a:r>
            <a:r>
              <a:rPr lang="en-US" sz="2400" b="1" dirty="0"/>
              <a:t>great</a:t>
            </a:r>
            <a:r>
              <a:rPr lang="en-US" sz="2400" dirty="0"/>
              <a:t> for restricted data-plane programming languages such as P4.</a:t>
            </a:r>
          </a:p>
        </p:txBody>
      </p: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E66B0E42-EE19-A1CF-B278-918871CE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18</a:t>
            </a:fld>
            <a:endParaRPr lang="en-DE" dirty="0"/>
          </a:p>
        </p:txBody>
      </p:sp>
      <p:sp>
        <p:nvSpPr>
          <p:cNvPr id="20" name="Arrow: Right 85">
            <a:extLst>
              <a:ext uri="{FF2B5EF4-FFF2-40B4-BE49-F238E27FC236}">
                <a16:creationId xmlns:a16="http://schemas.microsoft.com/office/drawing/2014/main" id="{63EEA152-2147-76DA-B84A-89C56A7B0BC4}"/>
              </a:ext>
            </a:extLst>
          </p:cNvPr>
          <p:cNvSpPr/>
          <p:nvPr/>
        </p:nvSpPr>
        <p:spPr>
          <a:xfrm rot="5400000">
            <a:off x="7098209" y="2523252"/>
            <a:ext cx="447862" cy="295557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pic>
        <p:nvPicPr>
          <p:cNvPr id="24" name="Picture 93">
            <a:extLst>
              <a:ext uri="{FF2B5EF4-FFF2-40B4-BE49-F238E27FC236}">
                <a16:creationId xmlns:a16="http://schemas.microsoft.com/office/drawing/2014/main" id="{7AFABAFA-7A56-DF0B-8C83-D4CF27C43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672" y="1761747"/>
            <a:ext cx="715765" cy="648000"/>
          </a:xfrm>
          <a:prstGeom prst="rect">
            <a:avLst/>
          </a:prstGeom>
        </p:spPr>
      </p:pic>
      <p:sp>
        <p:nvSpPr>
          <p:cNvPr id="25" name="Arrow: Right 95">
            <a:extLst>
              <a:ext uri="{FF2B5EF4-FFF2-40B4-BE49-F238E27FC236}">
                <a16:creationId xmlns:a16="http://schemas.microsoft.com/office/drawing/2014/main" id="{FD107086-A063-4F40-DB61-43E822B16324}"/>
              </a:ext>
            </a:extLst>
          </p:cNvPr>
          <p:cNvSpPr/>
          <p:nvPr/>
        </p:nvSpPr>
        <p:spPr>
          <a:xfrm>
            <a:off x="4889424" y="1921114"/>
            <a:ext cx="540891" cy="295557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6" name="Arrow: Right 97">
            <a:extLst>
              <a:ext uri="{FF2B5EF4-FFF2-40B4-BE49-F238E27FC236}">
                <a16:creationId xmlns:a16="http://schemas.microsoft.com/office/drawing/2014/main" id="{99EB2A60-6895-B43C-C407-FB7F505ECBF0}"/>
              </a:ext>
            </a:extLst>
          </p:cNvPr>
          <p:cNvSpPr/>
          <p:nvPr/>
        </p:nvSpPr>
        <p:spPr>
          <a:xfrm>
            <a:off x="6341546" y="1921114"/>
            <a:ext cx="540891" cy="295557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7" name="TextBox 98">
            <a:extLst>
              <a:ext uri="{FF2B5EF4-FFF2-40B4-BE49-F238E27FC236}">
                <a16:creationId xmlns:a16="http://schemas.microsoft.com/office/drawing/2014/main" id="{3B68323C-EA0A-B35B-69DC-9E8B50B13B92}"/>
              </a:ext>
            </a:extLst>
          </p:cNvPr>
          <p:cNvSpPr txBox="1"/>
          <p:nvPr/>
        </p:nvSpPr>
        <p:spPr>
          <a:xfrm>
            <a:off x="5473651" y="3060934"/>
            <a:ext cx="1069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</a:rPr>
              <a:t>Equal?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28" name="Arrow: Up 99">
            <a:extLst>
              <a:ext uri="{FF2B5EF4-FFF2-40B4-BE49-F238E27FC236}">
                <a16:creationId xmlns:a16="http://schemas.microsoft.com/office/drawing/2014/main" id="{9B4972CC-1479-FECE-3F0D-2F74A4B22043}"/>
              </a:ext>
            </a:extLst>
          </p:cNvPr>
          <p:cNvSpPr/>
          <p:nvPr/>
        </p:nvSpPr>
        <p:spPr>
          <a:xfrm rot="16200000">
            <a:off x="6543575" y="3074257"/>
            <a:ext cx="304800" cy="373466"/>
          </a:xfrm>
          <a:prstGeom prst="up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9" name="Arrow: Up 100">
            <a:extLst>
              <a:ext uri="{FF2B5EF4-FFF2-40B4-BE49-F238E27FC236}">
                <a16:creationId xmlns:a16="http://schemas.microsoft.com/office/drawing/2014/main" id="{6CE299E5-A710-F39E-5451-11B66091ED41}"/>
              </a:ext>
            </a:extLst>
          </p:cNvPr>
          <p:cNvSpPr/>
          <p:nvPr/>
        </p:nvSpPr>
        <p:spPr>
          <a:xfrm rot="5400000">
            <a:off x="5119948" y="3074256"/>
            <a:ext cx="304800" cy="373466"/>
          </a:xfrm>
          <a:prstGeom prst="up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pic>
        <p:nvPicPr>
          <p:cNvPr id="31" name="Picture 104">
            <a:extLst>
              <a:ext uri="{FF2B5EF4-FFF2-40B4-BE49-F238E27FC236}">
                <a16:creationId xmlns:a16="http://schemas.microsoft.com/office/drawing/2014/main" id="{3A60FD7D-0AEB-DBFB-EF36-CABD4A4EC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78475" y="2910382"/>
            <a:ext cx="701215" cy="701215"/>
          </a:xfrm>
          <a:prstGeom prst="rect">
            <a:avLst/>
          </a:prstGeom>
        </p:spPr>
      </p:pic>
      <p:pic>
        <p:nvPicPr>
          <p:cNvPr id="33" name="Picture 21">
            <a:extLst>
              <a:ext uri="{FF2B5EF4-FFF2-40B4-BE49-F238E27FC236}">
                <a16:creationId xmlns:a16="http://schemas.microsoft.com/office/drawing/2014/main" id="{0E4E6B51-AF0A-F93D-3B38-F6F94F87B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113166" y="1562253"/>
            <a:ext cx="715765" cy="7943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A39D86B-F0ED-C995-0B70-EE2FBA5FB985}"/>
              </a:ext>
            </a:extLst>
          </p:cNvPr>
          <p:cNvGrpSpPr/>
          <p:nvPr/>
        </p:nvGrpSpPr>
        <p:grpSpPr>
          <a:xfrm>
            <a:off x="6962897" y="1721224"/>
            <a:ext cx="732370" cy="695338"/>
            <a:chOff x="6903847" y="1761747"/>
            <a:chExt cx="656443" cy="575559"/>
          </a:xfrm>
        </p:grpSpPr>
        <p:sp>
          <p:nvSpPr>
            <p:cNvPr id="34" name="Shape 2226">
              <a:extLst>
                <a:ext uri="{FF2B5EF4-FFF2-40B4-BE49-F238E27FC236}">
                  <a16:creationId xmlns:a16="http://schemas.microsoft.com/office/drawing/2014/main" id="{0B9F2FD9-B825-ADF8-DB0E-A584BB0C9377}"/>
                </a:ext>
              </a:extLst>
            </p:cNvPr>
            <p:cNvSpPr/>
            <p:nvPr/>
          </p:nvSpPr>
          <p:spPr>
            <a:xfrm>
              <a:off x="6903847" y="1761747"/>
              <a:ext cx="656443" cy="575559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450"/>
              </a:pPr>
              <a:endParaRPr dirty="0">
                <a:solidFill>
                  <a:srgbClr val="000000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pic>
          <p:nvPicPr>
            <p:cNvPr id="35" name="Picture 29" descr="Category:PGA &lt;strong&gt;integrated circuit&lt;/strong&gt; packages - Wikimedia Commons">
              <a:extLst>
                <a:ext uri="{FF2B5EF4-FFF2-40B4-BE49-F238E27FC236}">
                  <a16:creationId xmlns:a16="http://schemas.microsoft.com/office/drawing/2014/main" id="{2505E44D-3F75-6510-6FCB-289CA3FE5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89" b="98889" l="0" r="100000">
                          <a14:backgroundMark x1="45000" y1="80000" x2="45000" y2="80000"/>
                          <a14:backgroundMark x1="22500" y1="68889" x2="22500" y2="6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544" y="1823285"/>
              <a:ext cx="600651" cy="453284"/>
            </a:xfrm>
            <a:prstGeom prst="rect">
              <a:avLst/>
            </a:prstGeom>
          </p:spPr>
        </p:pic>
      </p:grpSp>
      <p:sp>
        <p:nvSpPr>
          <p:cNvPr id="22" name="Arrow: Right 89">
            <a:extLst>
              <a:ext uri="{FF2B5EF4-FFF2-40B4-BE49-F238E27FC236}">
                <a16:creationId xmlns:a16="http://schemas.microsoft.com/office/drawing/2014/main" id="{0FA21043-C575-7D20-AA09-671BB5F1540D}"/>
              </a:ext>
            </a:extLst>
          </p:cNvPr>
          <p:cNvSpPr/>
          <p:nvPr/>
        </p:nvSpPr>
        <p:spPr>
          <a:xfrm rot="5400000">
            <a:off x="4275169" y="2486426"/>
            <a:ext cx="447861" cy="295557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FBC30-6063-2282-09D9-F421FF3828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565" y="191635"/>
            <a:ext cx="2539682" cy="1815873"/>
          </a:xfrm>
          <a:prstGeom prst="rect">
            <a:avLst/>
          </a:prstGeom>
        </p:spPr>
      </p:pic>
      <p:pic>
        <p:nvPicPr>
          <p:cNvPr id="5" name="Picture 104">
            <a:extLst>
              <a:ext uri="{FF2B5EF4-FFF2-40B4-BE49-F238E27FC236}">
                <a16:creationId xmlns:a16="http://schemas.microsoft.com/office/drawing/2014/main" id="{7A78CC0D-4190-7FEF-8C59-7296EB870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48492" y="2910382"/>
            <a:ext cx="701215" cy="7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9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Gauntlet’s Approach: Validating Programmable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Infer the semantics of each programmable block in our device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Calibri"/>
                <a:cs typeface="Helvetica" panose="020B0604020202020204" pitchFamily="34" charset="0"/>
              </a:rPr>
              <a:t>Check whether the block’s semantics stay consistent during compilation.</a:t>
            </a:r>
            <a:endParaRPr lang="en-US" dirty="0">
              <a:ea typeface="Calibri"/>
              <a:cs typeface="Helvetica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076B6E-876C-928F-0E41-ADB61C49F2FA}"/>
              </a:ext>
            </a:extLst>
          </p:cNvPr>
          <p:cNvSpPr txBox="1"/>
          <p:nvPr/>
        </p:nvSpPr>
        <p:spPr>
          <a:xfrm>
            <a:off x="1283659" y="4743966"/>
            <a:ext cx="3995088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Semantics defined by data plane program</a:t>
            </a:r>
            <a:endParaRPr lang="en-DE" sz="16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996BFA-27E5-4505-B656-D1BAC46BAE61}"/>
              </a:ext>
            </a:extLst>
          </p:cNvPr>
          <p:cNvGrpSpPr>
            <a:grpSpLocks noChangeAspect="1"/>
          </p:cNvGrpSpPr>
          <p:nvPr/>
        </p:nvGrpSpPr>
        <p:grpSpPr>
          <a:xfrm>
            <a:off x="3202871" y="1868886"/>
            <a:ext cx="5856315" cy="2103225"/>
            <a:chOff x="1627507" y="3329487"/>
            <a:chExt cx="8808281" cy="316338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1F2C143-9F40-396B-6F5B-71A1203838E2}"/>
                </a:ext>
              </a:extLst>
            </p:cNvPr>
            <p:cNvSpPr/>
            <p:nvPr/>
          </p:nvSpPr>
          <p:spPr>
            <a:xfrm>
              <a:off x="6572427" y="5173202"/>
              <a:ext cx="2555618" cy="1048026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t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Control block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6412A8-F095-2297-1C94-7566850972F0}"/>
                </a:ext>
              </a:extLst>
            </p:cNvPr>
            <p:cNvSpPr/>
            <p:nvPr/>
          </p:nvSpPr>
          <p:spPr>
            <a:xfrm>
              <a:off x="3644762" y="5186771"/>
              <a:ext cx="2555618" cy="1038023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t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Parsing block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2B5135-932D-D9F8-D94D-A58FDDEE0973}"/>
                </a:ext>
              </a:extLst>
            </p:cNvPr>
            <p:cNvSpPr/>
            <p:nvPr/>
          </p:nvSpPr>
          <p:spPr>
            <a:xfrm>
              <a:off x="3175796" y="4502334"/>
              <a:ext cx="6865291" cy="1990541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48170F-76AC-B164-5B3F-F1D835D31F56}"/>
                </a:ext>
              </a:extLst>
            </p:cNvPr>
            <p:cNvSpPr/>
            <p:nvPr/>
          </p:nvSpPr>
          <p:spPr>
            <a:xfrm>
              <a:off x="5478870" y="4124385"/>
              <a:ext cx="2823233" cy="37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Control-plane API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2C46B3-E62C-7FB1-9201-DA79380E9BA2}"/>
                </a:ext>
              </a:extLst>
            </p:cNvPr>
            <p:cNvSpPr/>
            <p:nvPr/>
          </p:nvSpPr>
          <p:spPr>
            <a:xfrm>
              <a:off x="2321295" y="5411971"/>
              <a:ext cx="990727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05B043-97D8-C071-E151-061CC431D091}"/>
                </a:ext>
              </a:extLst>
            </p:cNvPr>
            <p:cNvSpPr/>
            <p:nvPr/>
          </p:nvSpPr>
          <p:spPr>
            <a:xfrm>
              <a:off x="9535304" y="5411971"/>
              <a:ext cx="900484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44BBBB-9EEF-DF76-A9C1-12D9CB50C330}"/>
                </a:ext>
              </a:extLst>
            </p:cNvPr>
            <p:cNvGrpSpPr/>
            <p:nvPr/>
          </p:nvGrpSpPr>
          <p:grpSpPr>
            <a:xfrm>
              <a:off x="6096000" y="3329487"/>
              <a:ext cx="3945087" cy="432968"/>
              <a:chOff x="7872722" y="2644828"/>
              <a:chExt cx="4103020" cy="43296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078B9B8-2AE5-940E-3023-6C236DF231BB}"/>
                  </a:ext>
                </a:extLst>
              </p:cNvPr>
              <p:cNvSpPr/>
              <p:nvPr/>
            </p:nvSpPr>
            <p:spPr>
              <a:xfrm>
                <a:off x="7872722" y="2647923"/>
                <a:ext cx="4103020" cy="41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Control plane</a:t>
                </a:r>
              </a:p>
            </p:txBody>
          </p:sp>
          <p:pic>
            <p:nvPicPr>
              <p:cNvPr id="61" name="Graphic 60">
                <a:extLst>
                  <a:ext uri="{FF2B5EF4-FFF2-40B4-BE49-F238E27FC236}">
                    <a16:creationId xmlns:a16="http://schemas.microsoft.com/office/drawing/2014/main" id="{B37EFD5F-2884-AF72-A63B-0F94B08FB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4438" y="2644828"/>
                <a:ext cx="432968" cy="432968"/>
              </a:xfrm>
              <a:prstGeom prst="rect">
                <a:avLst/>
              </a:prstGeom>
            </p:spPr>
          </p:pic>
        </p:grpSp>
        <p:sp>
          <p:nvSpPr>
            <p:cNvPr id="16" name="Right Arrow 17">
              <a:extLst>
                <a:ext uri="{FF2B5EF4-FFF2-40B4-BE49-F238E27FC236}">
                  <a16:creationId xmlns:a16="http://schemas.microsoft.com/office/drawing/2014/main" id="{7A006CA5-A577-C42D-967E-17BE701EBCE6}"/>
                </a:ext>
              </a:extLst>
            </p:cNvPr>
            <p:cNvSpPr/>
            <p:nvPr/>
          </p:nvSpPr>
          <p:spPr>
            <a:xfrm>
              <a:off x="2430663" y="3672790"/>
              <a:ext cx="278834" cy="353628"/>
            </a:xfrm>
            <a:prstGeom prst="rightArrow">
              <a:avLst>
                <a:gd name="adj1" fmla="val 50000"/>
                <a:gd name="adj2" fmla="val 54546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258CB7F-360A-99A2-F0D9-FE1F6084A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7507" y="3459699"/>
              <a:ext cx="728873" cy="728873"/>
            </a:xfrm>
            <a:prstGeom prst="rect">
              <a:avLst/>
            </a:prstGeom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47B1AF8-CD84-62AC-618C-381394AA0DA3}"/>
                </a:ext>
              </a:extLst>
            </p:cNvPr>
            <p:cNvSpPr/>
            <p:nvPr/>
          </p:nvSpPr>
          <p:spPr>
            <a:xfrm>
              <a:off x="6214875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7208D118-6338-9692-16FA-46776533521B}"/>
                </a:ext>
              </a:extLst>
            </p:cNvPr>
            <p:cNvSpPr/>
            <p:nvPr/>
          </p:nvSpPr>
          <p:spPr>
            <a:xfrm>
              <a:off x="9099589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330F1331-9C13-23CB-3C8B-545439E39F85}"/>
                </a:ext>
              </a:extLst>
            </p:cNvPr>
            <p:cNvSpPr/>
            <p:nvPr/>
          </p:nvSpPr>
          <p:spPr>
            <a:xfrm>
              <a:off x="3254478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CDD68C-4026-5A68-2566-749C3AE21166}"/>
                </a:ext>
              </a:extLst>
            </p:cNvPr>
            <p:cNvGrpSpPr/>
            <p:nvPr/>
          </p:nvGrpSpPr>
          <p:grpSpPr>
            <a:xfrm>
              <a:off x="2520919" y="5537619"/>
              <a:ext cx="565659" cy="336328"/>
              <a:chOff x="2795107" y="5342364"/>
              <a:chExt cx="460737" cy="320635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F4F7617F-E3C7-9BEE-D856-8D3B3D6B82F8}"/>
                  </a:ext>
                </a:extLst>
              </p:cNvPr>
              <p:cNvSpPr/>
              <p:nvPr/>
            </p:nvSpPr>
            <p:spPr>
              <a:xfrm>
                <a:off x="2795107" y="5342364"/>
                <a:ext cx="460735" cy="2988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7B442B5-0316-B90F-0773-70A75226B63C}"/>
                  </a:ext>
                </a:extLst>
              </p:cNvPr>
              <p:cNvSpPr/>
              <p:nvPr/>
            </p:nvSpPr>
            <p:spPr>
              <a:xfrm>
                <a:off x="2795109" y="5342364"/>
                <a:ext cx="460735" cy="320635"/>
              </a:xfrm>
              <a:custGeom>
                <a:avLst/>
                <a:gdLst>
                  <a:gd name="connsiteX0" fmla="*/ 2357968 w 2408872"/>
                  <a:gd name="connsiteY0" fmla="*/ 39749 h 1605727"/>
                  <a:gd name="connsiteX1" fmla="*/ 2356362 w 2408872"/>
                  <a:gd name="connsiteY1" fmla="*/ 38277 h 1605727"/>
                  <a:gd name="connsiteX2" fmla="*/ 2255296 w 2408872"/>
                  <a:gd name="connsiteY2" fmla="*/ 83 h 1605727"/>
                  <a:gd name="connsiteX3" fmla="*/ 153742 w 2408872"/>
                  <a:gd name="connsiteY3" fmla="*/ 83 h 1605727"/>
                  <a:gd name="connsiteX4" fmla="*/ 52837 w 2408872"/>
                  <a:gd name="connsiteY4" fmla="*/ 38143 h 1605727"/>
                  <a:gd name="connsiteX5" fmla="*/ 50589 w 2408872"/>
                  <a:gd name="connsiteY5" fmla="*/ 40204 h 1605727"/>
                  <a:gd name="connsiteX6" fmla="*/ 83 w 2408872"/>
                  <a:gd name="connsiteY6" fmla="*/ 153769 h 1605727"/>
                  <a:gd name="connsiteX7" fmla="*/ 83 w 2408872"/>
                  <a:gd name="connsiteY7" fmla="*/ 1452151 h 1605727"/>
                  <a:gd name="connsiteX8" fmla="*/ 153742 w 2408872"/>
                  <a:gd name="connsiteY8" fmla="*/ 1605811 h 1605727"/>
                  <a:gd name="connsiteX9" fmla="*/ 2255296 w 2408872"/>
                  <a:gd name="connsiteY9" fmla="*/ 1605811 h 1605727"/>
                  <a:gd name="connsiteX10" fmla="*/ 2408955 w 2408872"/>
                  <a:gd name="connsiteY10" fmla="*/ 1452151 h 1605727"/>
                  <a:gd name="connsiteX11" fmla="*/ 2408955 w 2408872"/>
                  <a:gd name="connsiteY11" fmla="*/ 153769 h 1605727"/>
                  <a:gd name="connsiteX12" fmla="*/ 2357968 w 2408872"/>
                  <a:gd name="connsiteY12" fmla="*/ 39749 h 1605727"/>
                  <a:gd name="connsiteX13" fmla="*/ 2203318 w 2408872"/>
                  <a:gd name="connsiteY13" fmla="*/ 107144 h 1605727"/>
                  <a:gd name="connsiteX14" fmla="*/ 1255561 w 2408872"/>
                  <a:gd name="connsiteY14" fmla="*/ 868508 h 1605727"/>
                  <a:gd name="connsiteX15" fmla="*/ 1153478 w 2408872"/>
                  <a:gd name="connsiteY15" fmla="*/ 868508 h 1605727"/>
                  <a:gd name="connsiteX16" fmla="*/ 205720 w 2408872"/>
                  <a:gd name="connsiteY16" fmla="*/ 107144 h 1605727"/>
                  <a:gd name="connsiteX17" fmla="*/ 2203318 w 2408872"/>
                  <a:gd name="connsiteY17" fmla="*/ 107144 h 1605727"/>
                  <a:gd name="connsiteX18" fmla="*/ 2255296 w 2408872"/>
                  <a:gd name="connsiteY18" fmla="*/ 1498750 h 1605727"/>
                  <a:gd name="connsiteX19" fmla="*/ 153742 w 2408872"/>
                  <a:gd name="connsiteY19" fmla="*/ 1498750 h 1605727"/>
                  <a:gd name="connsiteX20" fmla="*/ 107144 w 2408872"/>
                  <a:gd name="connsiteY20" fmla="*/ 1452151 h 1605727"/>
                  <a:gd name="connsiteX21" fmla="*/ 107144 w 2408872"/>
                  <a:gd name="connsiteY21" fmla="*/ 165305 h 1605727"/>
                  <a:gd name="connsiteX22" fmla="*/ 1086431 w 2408872"/>
                  <a:gd name="connsiteY22" fmla="*/ 952016 h 1605727"/>
                  <a:gd name="connsiteX23" fmla="*/ 1204519 w 2408872"/>
                  <a:gd name="connsiteY23" fmla="*/ 993877 h 1605727"/>
                  <a:gd name="connsiteX24" fmla="*/ 1322607 w 2408872"/>
                  <a:gd name="connsiteY24" fmla="*/ 952016 h 1605727"/>
                  <a:gd name="connsiteX25" fmla="*/ 2301894 w 2408872"/>
                  <a:gd name="connsiteY25" fmla="*/ 165305 h 1605727"/>
                  <a:gd name="connsiteX26" fmla="*/ 2301894 w 2408872"/>
                  <a:gd name="connsiteY26" fmla="*/ 1452151 h 1605727"/>
                  <a:gd name="connsiteX27" fmla="*/ 2255296 w 2408872"/>
                  <a:gd name="connsiteY27" fmla="*/ 1498750 h 16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08872" h="1605727">
                    <a:moveTo>
                      <a:pt x="2357968" y="39749"/>
                    </a:moveTo>
                    <a:cubicBezTo>
                      <a:pt x="2357432" y="39267"/>
                      <a:pt x="2356924" y="38732"/>
                      <a:pt x="2356362" y="38277"/>
                    </a:cubicBezTo>
                    <a:cubicBezTo>
                      <a:pt x="2329302" y="14563"/>
                      <a:pt x="2293999" y="83"/>
                      <a:pt x="2255296" y="83"/>
                    </a:cubicBezTo>
                    <a:lnTo>
                      <a:pt x="153742" y="83"/>
                    </a:lnTo>
                    <a:cubicBezTo>
                      <a:pt x="115120" y="83"/>
                      <a:pt x="79870" y="14509"/>
                      <a:pt x="52837" y="38143"/>
                    </a:cubicBezTo>
                    <a:cubicBezTo>
                      <a:pt x="52061" y="38785"/>
                      <a:pt x="51338" y="39508"/>
                      <a:pt x="50589" y="40204"/>
                    </a:cubicBezTo>
                    <a:cubicBezTo>
                      <a:pt x="19648" y="68334"/>
                      <a:pt x="83" y="108750"/>
                      <a:pt x="83" y="153769"/>
                    </a:cubicBezTo>
                    <a:lnTo>
                      <a:pt x="83" y="1452151"/>
                    </a:lnTo>
                    <a:cubicBezTo>
                      <a:pt x="83" y="1536890"/>
                      <a:pt x="69030" y="1605811"/>
                      <a:pt x="153742" y="1605811"/>
                    </a:cubicBezTo>
                    <a:lnTo>
                      <a:pt x="2255296" y="1605811"/>
                    </a:lnTo>
                    <a:cubicBezTo>
                      <a:pt x="2340035" y="1605811"/>
                      <a:pt x="2408955" y="1536890"/>
                      <a:pt x="2408955" y="1452151"/>
                    </a:cubicBezTo>
                    <a:lnTo>
                      <a:pt x="2408955" y="153769"/>
                    </a:lnTo>
                    <a:cubicBezTo>
                      <a:pt x="2408955" y="108536"/>
                      <a:pt x="2389176" y="67906"/>
                      <a:pt x="2357968" y="39749"/>
                    </a:cubicBezTo>
                    <a:close/>
                    <a:moveTo>
                      <a:pt x="2203318" y="107144"/>
                    </a:moveTo>
                    <a:lnTo>
                      <a:pt x="1255561" y="868508"/>
                    </a:lnTo>
                    <a:cubicBezTo>
                      <a:pt x="1225503" y="892650"/>
                      <a:pt x="1183482" y="892650"/>
                      <a:pt x="1153478" y="868508"/>
                    </a:cubicBezTo>
                    <a:lnTo>
                      <a:pt x="205720" y="107144"/>
                    </a:lnTo>
                    <a:lnTo>
                      <a:pt x="2203318" y="107144"/>
                    </a:lnTo>
                    <a:close/>
                    <a:moveTo>
                      <a:pt x="2255296" y="1498750"/>
                    </a:moveTo>
                    <a:lnTo>
                      <a:pt x="153742" y="1498750"/>
                    </a:lnTo>
                    <a:cubicBezTo>
                      <a:pt x="128048" y="1498750"/>
                      <a:pt x="107144" y="1477846"/>
                      <a:pt x="107144" y="1452151"/>
                    </a:cubicBezTo>
                    <a:lnTo>
                      <a:pt x="107144" y="165305"/>
                    </a:lnTo>
                    <a:lnTo>
                      <a:pt x="1086431" y="952016"/>
                    </a:lnTo>
                    <a:cubicBezTo>
                      <a:pt x="1121199" y="979932"/>
                      <a:pt x="1162819" y="993877"/>
                      <a:pt x="1204519" y="993877"/>
                    </a:cubicBezTo>
                    <a:cubicBezTo>
                      <a:pt x="1246166" y="993877"/>
                      <a:pt x="1287839" y="979932"/>
                      <a:pt x="1322607" y="952016"/>
                    </a:cubicBezTo>
                    <a:lnTo>
                      <a:pt x="2301894" y="165305"/>
                    </a:lnTo>
                    <a:lnTo>
                      <a:pt x="2301894" y="1452151"/>
                    </a:lnTo>
                    <a:cubicBezTo>
                      <a:pt x="2301894" y="1477846"/>
                      <a:pt x="2280991" y="1498750"/>
                      <a:pt x="2255296" y="1498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D442D9D-BC81-8EF2-5AC8-DF44758698C2}"/>
                  </a:ext>
                </a:extLst>
              </p:cNvPr>
              <p:cNvSpPr/>
              <p:nvPr/>
            </p:nvSpPr>
            <p:spPr>
              <a:xfrm>
                <a:off x="3015236" y="5589870"/>
                <a:ext cx="117252" cy="21378"/>
              </a:xfrm>
              <a:custGeom>
                <a:avLst/>
                <a:gdLst>
                  <a:gd name="connsiteX0" fmla="*/ 559601 w 613031"/>
                  <a:gd name="connsiteY0" fmla="*/ 107177 h 107061"/>
                  <a:gd name="connsiteX1" fmla="*/ 53630 w 613031"/>
                  <a:gd name="connsiteY1" fmla="*/ 107177 h 107061"/>
                  <a:gd name="connsiteX2" fmla="*/ 100 w 613031"/>
                  <a:gd name="connsiteY2" fmla="*/ 53647 h 107061"/>
                  <a:gd name="connsiteX3" fmla="*/ 53630 w 613031"/>
                  <a:gd name="connsiteY3" fmla="*/ 116 h 107061"/>
                  <a:gd name="connsiteX4" fmla="*/ 559601 w 613031"/>
                  <a:gd name="connsiteY4" fmla="*/ 116 h 107061"/>
                  <a:gd name="connsiteX5" fmla="*/ 613131 w 613031"/>
                  <a:gd name="connsiteY5" fmla="*/ 53647 h 107061"/>
                  <a:gd name="connsiteX6" fmla="*/ 559601 w 613031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3031" h="107061">
                    <a:moveTo>
                      <a:pt x="559601" y="107177"/>
                    </a:moveTo>
                    <a:lnTo>
                      <a:pt x="53630" y="107177"/>
                    </a:lnTo>
                    <a:cubicBezTo>
                      <a:pt x="24082" y="107177"/>
                      <a:pt x="100" y="83195"/>
                      <a:pt x="100" y="53647"/>
                    </a:cubicBezTo>
                    <a:cubicBezTo>
                      <a:pt x="100" y="24098"/>
                      <a:pt x="24082" y="116"/>
                      <a:pt x="53630" y="116"/>
                    </a:cubicBezTo>
                    <a:lnTo>
                      <a:pt x="559601" y="116"/>
                    </a:lnTo>
                    <a:cubicBezTo>
                      <a:pt x="589150" y="116"/>
                      <a:pt x="613131" y="24098"/>
                      <a:pt x="613131" y="53647"/>
                    </a:cubicBezTo>
                    <a:cubicBezTo>
                      <a:pt x="613131" y="83195"/>
                      <a:pt x="589176" y="107177"/>
                      <a:pt x="559601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AEC4155-60B4-C0DB-35C4-DB903EAB3D47}"/>
                  </a:ext>
                </a:extLst>
              </p:cNvPr>
              <p:cNvSpPr/>
              <p:nvPr/>
            </p:nvSpPr>
            <p:spPr>
              <a:xfrm>
                <a:off x="3152587" y="5589871"/>
                <a:ext cx="67682" cy="21378"/>
              </a:xfrm>
              <a:custGeom>
                <a:avLst/>
                <a:gdLst>
                  <a:gd name="connsiteX0" fmla="*/ 300473 w 353863"/>
                  <a:gd name="connsiteY0" fmla="*/ 107177 h 107061"/>
                  <a:gd name="connsiteX1" fmla="*/ 53670 w 353863"/>
                  <a:gd name="connsiteY1" fmla="*/ 107177 h 107061"/>
                  <a:gd name="connsiteX2" fmla="*/ 140 w 353863"/>
                  <a:gd name="connsiteY2" fmla="*/ 53647 h 107061"/>
                  <a:gd name="connsiteX3" fmla="*/ 53670 w 353863"/>
                  <a:gd name="connsiteY3" fmla="*/ 116 h 107061"/>
                  <a:gd name="connsiteX4" fmla="*/ 300473 w 353863"/>
                  <a:gd name="connsiteY4" fmla="*/ 116 h 107061"/>
                  <a:gd name="connsiteX5" fmla="*/ 354003 w 353863"/>
                  <a:gd name="connsiteY5" fmla="*/ 53647 h 107061"/>
                  <a:gd name="connsiteX6" fmla="*/ 300473 w 353863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863" h="107061">
                    <a:moveTo>
                      <a:pt x="300473" y="107177"/>
                    </a:moveTo>
                    <a:lnTo>
                      <a:pt x="53670" y="107177"/>
                    </a:lnTo>
                    <a:cubicBezTo>
                      <a:pt x="24121" y="107177"/>
                      <a:pt x="140" y="83195"/>
                      <a:pt x="140" y="53647"/>
                    </a:cubicBezTo>
                    <a:cubicBezTo>
                      <a:pt x="140" y="24098"/>
                      <a:pt x="24121" y="116"/>
                      <a:pt x="53670" y="116"/>
                    </a:cubicBezTo>
                    <a:lnTo>
                      <a:pt x="300473" y="116"/>
                    </a:lnTo>
                    <a:cubicBezTo>
                      <a:pt x="330021" y="116"/>
                      <a:pt x="354003" y="24098"/>
                      <a:pt x="354003" y="53647"/>
                    </a:cubicBezTo>
                    <a:cubicBezTo>
                      <a:pt x="354003" y="83195"/>
                      <a:pt x="330021" y="107177"/>
                      <a:pt x="300473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57F542-91C8-1658-272B-D026F8C300E8}"/>
                </a:ext>
              </a:extLst>
            </p:cNvPr>
            <p:cNvSpPr/>
            <p:nvPr/>
          </p:nvSpPr>
          <p:spPr>
            <a:xfrm>
              <a:off x="8302103" y="4124385"/>
              <a:ext cx="1738984" cy="377200"/>
            </a:xfrm>
            <a:custGeom>
              <a:avLst/>
              <a:gdLst>
                <a:gd name="connsiteX0" fmla="*/ 0 w 2615190"/>
                <a:gd name="connsiteY0" fmla="*/ 0 h 560397"/>
                <a:gd name="connsiteX1" fmla="*/ 2615190 w 2615190"/>
                <a:gd name="connsiteY1" fmla="*/ 0 h 560397"/>
                <a:gd name="connsiteX2" fmla="*/ 2615190 w 2615190"/>
                <a:gd name="connsiteY2" fmla="*/ 560398 h 560397"/>
                <a:gd name="connsiteX3" fmla="*/ 0 w 2615190"/>
                <a:gd name="connsiteY3" fmla="*/ 560398 h 5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190" h="560397">
                  <a:moveTo>
                    <a:pt x="0" y="0"/>
                  </a:moveTo>
                  <a:lnTo>
                    <a:pt x="2615190" y="0"/>
                  </a:lnTo>
                  <a:lnTo>
                    <a:pt x="2615190" y="560398"/>
                  </a:lnTo>
                  <a:lnTo>
                    <a:pt x="0" y="560398"/>
                  </a:lnTo>
                  <a:close/>
                </a:path>
              </a:pathLst>
            </a:custGeom>
            <a:solidFill>
              <a:srgbClr val="F5F5F5"/>
            </a:solidFill>
            <a:ln w="3735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1050" dirty="0">
                  <a:latin typeface="Helvetica" panose="020B0604020202020204" pitchFamily="34" charset="0"/>
                </a:rPr>
                <a:t>Device software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25340EF-8B78-7FAC-B267-9D7357FB8E14}"/>
                </a:ext>
              </a:extLst>
            </p:cNvPr>
            <p:cNvGrpSpPr/>
            <p:nvPr/>
          </p:nvGrpSpPr>
          <p:grpSpPr>
            <a:xfrm>
              <a:off x="2909056" y="3443417"/>
              <a:ext cx="2205347" cy="842097"/>
              <a:chOff x="3275533" y="2803011"/>
              <a:chExt cx="2205347" cy="8420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FB1E07-5EDA-B4DA-4359-C633B9517509}"/>
                  </a:ext>
                </a:extLst>
              </p:cNvPr>
              <p:cNvSpPr/>
              <p:nvPr/>
            </p:nvSpPr>
            <p:spPr>
              <a:xfrm>
                <a:off x="3275533" y="2803011"/>
                <a:ext cx="2205347" cy="84209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Compiler</a:t>
                </a:r>
              </a:p>
            </p:txBody>
          </p:sp>
          <p:pic>
            <p:nvPicPr>
              <p:cNvPr id="41" name="Picture 51">
                <a:extLst>
                  <a:ext uri="{FF2B5EF4-FFF2-40B4-BE49-F238E27FC236}">
                    <a16:creationId xmlns:a16="http://schemas.microsoft.com/office/drawing/2014/main" id="{97C24CF2-A141-30D1-637A-D2D481F6B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8647" y="3157727"/>
                <a:ext cx="434583" cy="381453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</p:pic>
        </p:grpSp>
        <p:sp>
          <p:nvSpPr>
            <p:cNvPr id="30" name="Shape 2244">
              <a:extLst>
                <a:ext uri="{FF2B5EF4-FFF2-40B4-BE49-F238E27FC236}">
                  <a16:creationId xmlns:a16="http://schemas.microsoft.com/office/drawing/2014/main" id="{C04ACC50-CD8F-DCD6-731B-69CCC17BA0ED}"/>
                </a:ext>
              </a:extLst>
            </p:cNvPr>
            <p:cNvSpPr/>
            <p:nvPr/>
          </p:nvSpPr>
          <p:spPr>
            <a:xfrm>
              <a:off x="900730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31" name="Shape 2244">
              <a:extLst>
                <a:ext uri="{FF2B5EF4-FFF2-40B4-BE49-F238E27FC236}">
                  <a16:creationId xmlns:a16="http://schemas.microsoft.com/office/drawing/2014/main" id="{42CC9F40-7581-E261-D01B-15D6258E9A64}"/>
                </a:ext>
              </a:extLst>
            </p:cNvPr>
            <p:cNvSpPr/>
            <p:nvPr/>
          </p:nvSpPr>
          <p:spPr>
            <a:xfrm>
              <a:off x="736641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F6F72A-18E7-B080-2836-B48EA70594CA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3281203" y="3648696"/>
            <a:ext cx="1815623" cy="1095270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033D28-14A7-BD1F-80C3-DEA7EE2B777A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3281203" y="3648696"/>
            <a:ext cx="3288701" cy="1095270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65;p26">
            <a:extLst>
              <a:ext uri="{FF2B5EF4-FFF2-40B4-BE49-F238E27FC236}">
                <a16:creationId xmlns:a16="http://schemas.microsoft.com/office/drawing/2014/main" id="{E8F16928-C51E-8D59-763A-406CA4EC4C0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6467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2DECA9-3C2A-473B-34C3-269AF01D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6F5AC-3F8C-6C8C-85C5-8156494AC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95" y="5000323"/>
            <a:ext cx="4569524" cy="7871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3E0A7C1-0ECC-363C-4B38-C69631AB9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996" y="3429000"/>
            <a:ext cx="1916577" cy="776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8EA07A-BB9E-F2EE-AE33-AEFAB64A0FC4}"/>
              </a:ext>
            </a:extLst>
          </p:cNvPr>
          <p:cNvSpPr txBox="1"/>
          <p:nvPr/>
        </p:nvSpPr>
        <p:spPr>
          <a:xfrm>
            <a:off x="922796" y="1641270"/>
            <a:ext cx="10431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Tao Wang, Jed Liu, Volodymyr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Peschanenko</a:t>
            </a:r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, Vladyslav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Dubina</a:t>
            </a:r>
            <a:r>
              <a:rPr lang="en-US" dirty="0">
                <a:latin typeface="Helvetica" panose="020B0604020202020204" pitchFamily="34" charset="0"/>
                <a:cs typeface="Poppins" pitchFamily="2" charset="77"/>
              </a:rPr>
              <a:t>, Vladimir Still,</a:t>
            </a:r>
            <a:endParaRPr lang="en-US" sz="1800" dirty="0">
              <a:latin typeface="Helvetica" panose="020B0604020202020204" pitchFamily="34" charset="0"/>
              <a:cs typeface="Poppins" pitchFamily="2" charset="77"/>
            </a:endParaRPr>
          </a:p>
          <a:p>
            <a:pPr algn="ctr"/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 Havel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Vojtěch</a:t>
            </a:r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, Chris Sommers, </a:t>
            </a:r>
            <a:r>
              <a:rPr lang="en-US" dirty="0">
                <a:latin typeface="Helvetica" panose="020B0604020202020204" pitchFamily="34" charset="0"/>
                <a:cs typeface="Poppins" pitchFamily="2" charset="77"/>
              </a:rPr>
              <a:t>Glen Gibb, Vladimir Gurevich, Boris </a:t>
            </a:r>
            <a:r>
              <a:rPr lang="en-US" dirty="0" err="1">
                <a:latin typeface="Helvetica" panose="020B0604020202020204" pitchFamily="34" charset="0"/>
                <a:cs typeface="Poppins" pitchFamily="2" charset="77"/>
              </a:rPr>
              <a:t>Beylin</a:t>
            </a:r>
            <a:r>
              <a:rPr lang="en-US" dirty="0">
                <a:latin typeface="Helvetica" panose="020B0604020202020204" pitchFamily="34" charset="0"/>
                <a:cs typeface="Poppins" pitchFamily="2" charset="77"/>
              </a:rPr>
              <a:t>, Chris Dodd, </a:t>
            </a:r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Prathima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Kotikalapudi</a:t>
            </a:r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, Steffen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Smolka</a:t>
            </a:r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, Jonathan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Dilorenzo</a:t>
            </a:r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, Hari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Thantry</a:t>
            </a:r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, Mihai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Budiu</a:t>
            </a:r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, Andy Fingerhut, Antonin Bas, Anirudh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Sivaraman</a:t>
            </a:r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, Nate Foster,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Aurojit</a:t>
            </a:r>
            <a:r>
              <a:rPr lang="en-US" sz="1800" dirty="0">
                <a:latin typeface="Helvetica" panose="020B0604020202020204" pitchFamily="34" charset="0"/>
                <a:cs typeface="Poppins" pitchFamily="2" charset="77"/>
              </a:rPr>
              <a:t> Panda, Gianni </a:t>
            </a:r>
            <a:r>
              <a:rPr lang="en-US" sz="1800" dirty="0" err="1">
                <a:latin typeface="Helvetica" panose="020B0604020202020204" pitchFamily="34" charset="0"/>
                <a:cs typeface="Poppins" pitchFamily="2" charset="77"/>
              </a:rPr>
              <a:t>Antichi</a:t>
            </a:r>
            <a:endParaRPr lang="en-US" sz="1800" dirty="0">
              <a:latin typeface="Helvetica" panose="020B0604020202020204" pitchFamily="34" charset="0"/>
              <a:cs typeface="Poppins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6D02AF-81D2-73DA-F118-CDFFA810A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175" y="3666197"/>
            <a:ext cx="2239617" cy="9030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4BE7F8-BF9C-6809-D052-6C9A707FC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23" y="3416237"/>
            <a:ext cx="1200329" cy="1200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8AA502-AEA5-5A2C-0E2A-F4CA57DE7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389" y="4808201"/>
            <a:ext cx="2231184" cy="11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Gauntlet’s SMT Model For P4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99B4E7A-EF0D-461D-A4BB-908AF3D8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Designed for fast SMT solving: Quantifier-free fixed-width </a:t>
            </a:r>
            <a:r>
              <a:rPr lang="en-US" sz="2000" dirty="0" err="1"/>
              <a:t>bitvectors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Sources from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Fira Code" panose="020B0809050000020004" pitchFamily="49" charset="0"/>
                <a:cs typeface="Fira Code" panose="020B0809050000020004" pitchFamily="49" charset="0"/>
              </a:rPr>
              <a:t>data plane</a:t>
            </a:r>
            <a:r>
              <a:rPr lang="en-US" sz="2000" dirty="0"/>
              <a:t> (packets) or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Fira Code" panose="020B0809050000020004" pitchFamily="49" charset="0"/>
                <a:cs typeface="Fira Code" panose="020B0809050000020004" pitchFamily="49" charset="0"/>
              </a:rPr>
              <a:t>control plane</a:t>
            </a:r>
            <a:r>
              <a:rPr lang="en-US" sz="2000" dirty="0"/>
              <a:t> (tables, maps) are |symbols|.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At each branch point (e.g., if-</a:t>
            </a:r>
            <a:r>
              <a:rPr lang="en-US" sz="2000" dirty="0" err="1"/>
              <a:t>stmt</a:t>
            </a:r>
            <a:r>
              <a:rPr lang="en-US" sz="2000" dirty="0"/>
              <a:t>) we merge state using ternary condition operators: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E60A6F66-6D41-40B0-59F7-FDEA446C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20</a:t>
            </a:fld>
            <a:endParaRPr lang="en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3D47E2-EB72-23FD-C763-6AB35E18C6C6}"/>
              </a:ext>
            </a:extLst>
          </p:cNvPr>
          <p:cNvGrpSpPr/>
          <p:nvPr/>
        </p:nvGrpSpPr>
        <p:grpSpPr>
          <a:xfrm>
            <a:off x="838200" y="4114255"/>
            <a:ext cx="10515599" cy="1200329"/>
            <a:chOff x="1455629" y="2672247"/>
            <a:chExt cx="10515599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3FE2B1-8096-EE19-3776-DBE435A19D37}"/>
                </a:ext>
              </a:extLst>
            </p:cNvPr>
            <p:cNvSpPr txBox="1"/>
            <p:nvPr/>
          </p:nvSpPr>
          <p:spPr>
            <a:xfrm>
              <a:off x="1455629" y="2672247"/>
              <a:ext cx="4191410" cy="120032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if (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h.eth.type</a:t>
              </a:r>
              <a:r>
                <a:rPr lang="en-US" dirty="0"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 == 0xA)</a:t>
              </a:r>
            </a:p>
            <a:p>
              <a:r>
                <a:rPr lang="en-US" dirty="0"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 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h.</a:t>
              </a:r>
              <a:r>
                <a:rPr lang="en-US" dirty="0" err="1">
                  <a:solidFill>
                    <a:srgbClr val="2F5597"/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eth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_src</a:t>
              </a:r>
              <a:r>
                <a:rPr lang="en-US" dirty="0"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 = 0xB;</a:t>
              </a:r>
            </a:p>
            <a:p>
              <a:r>
                <a:rPr lang="en-US" dirty="0"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else</a:t>
              </a:r>
            </a:p>
            <a:p>
              <a:r>
                <a:rPr lang="en-US" dirty="0"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 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h.eth.src</a:t>
              </a:r>
              <a:r>
                <a:rPr lang="en-US" dirty="0"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 = 0xC;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9F17D6-3B3D-5076-C7CB-B1BB3C6AF205}"/>
                </a:ext>
              </a:extLst>
            </p:cNvPr>
            <p:cNvSpPr txBox="1"/>
            <p:nvPr/>
          </p:nvSpPr>
          <p:spPr>
            <a:xfrm>
              <a:off x="5727165" y="3120357"/>
              <a:ext cx="6244063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h.eth_src</a:t>
              </a:r>
              <a:r>
                <a:rPr lang="en-US" dirty="0"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:=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|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h.eth.type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|</a:t>
              </a:r>
              <a:r>
                <a:rPr lang="en-US" dirty="0"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 == 0xA ? 0xB : 0xC</a:t>
              </a:r>
            </a:p>
          </p:txBody>
        </p:sp>
        <p:sp>
          <p:nvSpPr>
            <p:cNvPr id="6" name="Right Arrow 17">
              <a:extLst>
                <a:ext uri="{FF2B5EF4-FFF2-40B4-BE49-F238E27FC236}">
                  <a16:creationId xmlns:a16="http://schemas.microsoft.com/office/drawing/2014/main" id="{4DAE15B0-B45E-A77B-5B59-D7001D03C2EA}"/>
                </a:ext>
              </a:extLst>
            </p:cNvPr>
            <p:cNvSpPr/>
            <p:nvPr/>
          </p:nvSpPr>
          <p:spPr>
            <a:xfrm>
              <a:off x="4847766" y="3056168"/>
              <a:ext cx="799273" cy="497710"/>
            </a:xfrm>
            <a:prstGeom prst="rightArrow">
              <a:avLst>
                <a:gd name="adj1" fmla="val 50000"/>
                <a:gd name="adj2" fmla="val 54546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B84FBF-686A-DE84-8E1B-EABE7908BB3B}"/>
              </a:ext>
            </a:extLst>
          </p:cNvPr>
          <p:cNvGrpSpPr/>
          <p:nvPr/>
        </p:nvGrpSpPr>
        <p:grpSpPr>
          <a:xfrm>
            <a:off x="10126976" y="320674"/>
            <a:ext cx="1568265" cy="1325561"/>
            <a:chOff x="2809794" y="1690688"/>
            <a:chExt cx="1568265" cy="11446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C5ACAB-699F-D1EA-4233-6D1B5091328E}"/>
                </a:ext>
              </a:extLst>
            </p:cNvPr>
            <p:cNvSpPr/>
            <p:nvPr/>
          </p:nvSpPr>
          <p:spPr>
            <a:xfrm>
              <a:off x="2809794" y="1690688"/>
              <a:ext cx="1568265" cy="114465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Semantics</a:t>
              </a:r>
              <a:endParaRPr lang="en-DE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CC5E402-0853-906A-3AF4-FF51AC303385}"/>
                </a:ext>
              </a:extLst>
            </p:cNvPr>
            <p:cNvGrpSpPr/>
            <p:nvPr/>
          </p:nvGrpSpPr>
          <p:grpSpPr>
            <a:xfrm>
              <a:off x="3254283" y="2007087"/>
              <a:ext cx="590658" cy="766597"/>
              <a:chOff x="3506780" y="3628845"/>
              <a:chExt cx="590658" cy="76659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F7BBD0-D1EE-7A59-28D4-7B88B9270910}"/>
                  </a:ext>
                </a:extLst>
              </p:cNvPr>
              <p:cNvSpPr/>
              <p:nvPr/>
            </p:nvSpPr>
            <p:spPr>
              <a:xfrm>
                <a:off x="3695267" y="3628845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6CE0B53-DB95-9084-417D-E82FA047215D}"/>
                  </a:ext>
                </a:extLst>
              </p:cNvPr>
              <p:cNvSpPr/>
              <p:nvPr/>
            </p:nvSpPr>
            <p:spPr>
              <a:xfrm>
                <a:off x="3896091" y="3810173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DBA6EAE-AFC2-B24B-DBC9-9D5CACE77FE1}"/>
                  </a:ext>
                </a:extLst>
              </p:cNvPr>
              <p:cNvSpPr/>
              <p:nvPr/>
            </p:nvSpPr>
            <p:spPr>
              <a:xfrm>
                <a:off x="3607453" y="4004936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14" name="Google Shape;191;p27">
                <a:extLst>
                  <a:ext uri="{FF2B5EF4-FFF2-40B4-BE49-F238E27FC236}">
                    <a16:creationId xmlns:a16="http://schemas.microsoft.com/office/drawing/2014/main" id="{28B8564A-9780-8D1E-6ADC-642B060CF20A}"/>
                  </a:ext>
                </a:extLst>
              </p:cNvPr>
              <p:cNvCxnSpPr>
                <a:cxnSpLocks/>
                <a:stCxn id="12" idx="1"/>
                <a:endCxn id="11" idx="5"/>
              </p:cNvCxnSpPr>
              <p:nvPr/>
            </p:nvCxnSpPr>
            <p:spPr>
              <a:xfrm flipH="1" flipV="1">
                <a:off x="3845174" y="3777108"/>
                <a:ext cx="76637" cy="58503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91;p27">
                <a:extLst>
                  <a:ext uri="{FF2B5EF4-FFF2-40B4-BE49-F238E27FC236}">
                    <a16:creationId xmlns:a16="http://schemas.microsoft.com/office/drawing/2014/main" id="{8ABC23EC-B3F8-379E-6058-67DE2B6A518F}"/>
                  </a:ext>
                </a:extLst>
              </p:cNvPr>
              <p:cNvCxnSpPr>
                <a:cxnSpLocks/>
                <a:stCxn id="12" idx="4"/>
                <a:endCxn id="18" idx="0"/>
              </p:cNvCxnSpPr>
              <p:nvPr/>
            </p:nvCxnSpPr>
            <p:spPr>
              <a:xfrm>
                <a:off x="3983905" y="3983874"/>
                <a:ext cx="25720" cy="103096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088648B-5483-A4D5-2C9B-984321706F8B}"/>
                  </a:ext>
                </a:extLst>
              </p:cNvPr>
              <p:cNvSpPr/>
              <p:nvPr/>
            </p:nvSpPr>
            <p:spPr>
              <a:xfrm>
                <a:off x="3506780" y="3776781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17" name="Google Shape;191;p27">
                <a:extLst>
                  <a:ext uri="{FF2B5EF4-FFF2-40B4-BE49-F238E27FC236}">
                    <a16:creationId xmlns:a16="http://schemas.microsoft.com/office/drawing/2014/main" id="{E7ECA2D8-C5F7-7755-634E-337FD5983AFF}"/>
                  </a:ext>
                </a:extLst>
              </p:cNvPr>
              <p:cNvCxnSpPr>
                <a:cxnSpLocks/>
                <a:stCxn id="11" idx="3"/>
                <a:endCxn id="16" idx="7"/>
              </p:cNvCxnSpPr>
              <p:nvPr/>
            </p:nvCxnSpPr>
            <p:spPr>
              <a:xfrm flipH="1">
                <a:off x="3656687" y="3777108"/>
                <a:ext cx="64300" cy="25111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D168821-E9A3-80C3-D33D-57B1BD51A074}"/>
                  </a:ext>
                </a:extLst>
              </p:cNvPr>
              <p:cNvSpPr/>
              <p:nvPr/>
            </p:nvSpPr>
            <p:spPr>
              <a:xfrm>
                <a:off x="3921811" y="4086970"/>
                <a:ext cx="175627" cy="16235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CC91A70-0C24-7982-7ADF-4D1875D454E3}"/>
                  </a:ext>
                </a:extLst>
              </p:cNvPr>
              <p:cNvSpPr/>
              <p:nvPr/>
            </p:nvSpPr>
            <p:spPr>
              <a:xfrm>
                <a:off x="3669547" y="4233091"/>
                <a:ext cx="175627" cy="16235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20" name="Google Shape;191;p27">
                <a:extLst>
                  <a:ext uri="{FF2B5EF4-FFF2-40B4-BE49-F238E27FC236}">
                    <a16:creationId xmlns:a16="http://schemas.microsoft.com/office/drawing/2014/main" id="{F7E3C7C7-7F93-0C52-0F5B-5B8CAEDF005B}"/>
                  </a:ext>
                </a:extLst>
              </p:cNvPr>
              <p:cNvCxnSpPr>
                <a:cxnSpLocks/>
                <a:stCxn id="18" idx="4"/>
                <a:endCxn id="19" idx="7"/>
              </p:cNvCxnSpPr>
              <p:nvPr/>
            </p:nvCxnSpPr>
            <p:spPr>
              <a:xfrm flipH="1">
                <a:off x="3819454" y="4249321"/>
                <a:ext cx="190171" cy="7546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191;p27">
                <a:extLst>
                  <a:ext uri="{FF2B5EF4-FFF2-40B4-BE49-F238E27FC236}">
                    <a16:creationId xmlns:a16="http://schemas.microsoft.com/office/drawing/2014/main" id="{22AF0587-97ED-A17D-A4A1-148129946D77}"/>
                  </a:ext>
                </a:extLst>
              </p:cNvPr>
              <p:cNvCxnSpPr>
                <a:cxnSpLocks/>
                <a:stCxn id="13" idx="2"/>
                <a:endCxn id="16" idx="4"/>
              </p:cNvCxnSpPr>
              <p:nvPr/>
            </p:nvCxnSpPr>
            <p:spPr>
              <a:xfrm flipH="1" flipV="1">
                <a:off x="3594594" y="3950482"/>
                <a:ext cx="12859" cy="141305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358E42-D12B-AD34-4D5E-91CC21D5CB90}"/>
              </a:ext>
            </a:extLst>
          </p:cNvPr>
          <p:cNvGrpSpPr/>
          <p:nvPr/>
        </p:nvGrpSpPr>
        <p:grpSpPr>
          <a:xfrm>
            <a:off x="8283253" y="320675"/>
            <a:ext cx="1568265" cy="1325560"/>
            <a:chOff x="1010676" y="1356813"/>
            <a:chExt cx="1568265" cy="13255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CC9333-0BE1-1C61-F553-36F9E9342F05}"/>
                </a:ext>
              </a:extLst>
            </p:cNvPr>
            <p:cNvSpPr/>
            <p:nvPr/>
          </p:nvSpPr>
          <p:spPr>
            <a:xfrm>
              <a:off x="1010676" y="1356813"/>
              <a:ext cx="1568265" cy="132556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Program</a:t>
              </a:r>
              <a:endParaRPr lang="en-DE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6034CC-DE84-9931-798C-0DBF7E716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63" y="1772540"/>
              <a:ext cx="546147" cy="601243"/>
            </a:xfrm>
            <a:prstGeom prst="rect">
              <a:avLst/>
            </a:prstGeom>
          </p:spPr>
        </p:pic>
      </p:grpSp>
      <p:sp>
        <p:nvSpPr>
          <p:cNvPr id="25" name="Arrow: Right 7">
            <a:extLst>
              <a:ext uri="{FF2B5EF4-FFF2-40B4-BE49-F238E27FC236}">
                <a16:creationId xmlns:a16="http://schemas.microsoft.com/office/drawing/2014/main" id="{59D36C55-E322-21F7-1707-DD7FDB84955E}"/>
              </a:ext>
            </a:extLst>
          </p:cNvPr>
          <p:cNvSpPr/>
          <p:nvPr/>
        </p:nvSpPr>
        <p:spPr>
          <a:xfrm>
            <a:off x="9829738" y="761651"/>
            <a:ext cx="329184" cy="43281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F0BCF7-A0E7-D146-B809-EE066DE44BB9}"/>
              </a:ext>
            </a:extLst>
          </p:cNvPr>
          <p:cNvGrpSpPr/>
          <p:nvPr/>
        </p:nvGrpSpPr>
        <p:grpSpPr>
          <a:xfrm>
            <a:off x="3507783" y="2404020"/>
            <a:ext cx="4775470" cy="2220964"/>
            <a:chOff x="1742303" y="4135386"/>
            <a:chExt cx="4775470" cy="222096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9E4655-9BA3-4A46-EFF7-F5567E0DFE2F}"/>
                </a:ext>
              </a:extLst>
            </p:cNvPr>
            <p:cNvSpPr/>
            <p:nvPr/>
          </p:nvSpPr>
          <p:spPr>
            <a:xfrm>
              <a:off x="1742303" y="4151870"/>
              <a:ext cx="4775470" cy="2204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FF0000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</a:rPr>
                <a:t>This only works</a:t>
              </a:r>
            </a:p>
            <a:p>
              <a:r>
                <a:rPr lang="en-US" sz="3200" dirty="0">
                  <a:solidFill>
                    <a:srgbClr val="FF0000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</a:rPr>
                <a:t>because P4 has</a:t>
              </a:r>
            </a:p>
            <a:p>
              <a:r>
                <a:rPr lang="en-US" sz="3200" dirty="0">
                  <a:solidFill>
                    <a:srgbClr val="FF0000"/>
                  </a:solidFill>
                  <a:latin typeface="Helvetica" panose="020B0604020202020204" pitchFamily="34" charset="0"/>
                  <a:ea typeface="Calibri"/>
                  <a:cs typeface="Helvetica" panose="020B0604020202020204" pitchFamily="34" charset="0"/>
                </a:rPr>
                <a:t>a detailed specification.</a:t>
              </a:r>
              <a:endParaRPr lang="en-DE" sz="3200" dirty="0">
                <a:latin typeface="Helvetica" panose="020B0604020202020204" pitchFamily="34" charset="0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C84561D-4495-A38C-FE89-7AC5DABAE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06688" y="4135386"/>
              <a:ext cx="1574828" cy="1574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2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P4’s Restrictions Help Us With Our Model?</a:t>
            </a:r>
          </a:p>
        </p:txBody>
      </p: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E60A6F66-6D41-40B0-59F7-FDEA446C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21</a:t>
            </a:fld>
            <a:endParaRPr lang="en-DE" dirty="0"/>
          </a:p>
        </p:txBody>
      </p:sp>
      <p:graphicFrame>
        <p:nvGraphicFramePr>
          <p:cNvPr id="32" name="Google Shape;430;p37">
            <a:extLst>
              <a:ext uri="{FF2B5EF4-FFF2-40B4-BE49-F238E27FC236}">
                <a16:creationId xmlns:a16="http://schemas.microsoft.com/office/drawing/2014/main" id="{40E1D1DA-AB53-F15F-6D1C-18F3F03DE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540521"/>
              </p:ext>
            </p:extLst>
          </p:nvPr>
        </p:nvGraphicFramePr>
        <p:xfrm>
          <a:off x="494746" y="2213868"/>
          <a:ext cx="11598400" cy="23040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0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0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2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u="none" strike="noStrike" cap="none" dirty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</a:rPr>
                        <a:t>Restriction</a:t>
                      </a:r>
                      <a:endParaRPr sz="1800" b="1" dirty="0">
                        <a:solidFill>
                          <a:srgbClr val="000000"/>
                        </a:solidFill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</a:rPr>
                        <a:t>Benefit</a:t>
                      </a:r>
                      <a:endParaRPr sz="1800" b="1" dirty="0">
                        <a:solidFill>
                          <a:srgbClr val="000000"/>
                        </a:solidFill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dirty="0">
                          <a:latin typeface="Helvetica" panose="020B0604020202020204" pitchFamily="34" charset="0"/>
                        </a:rPr>
                        <a:t>Loops are forbidden.</a:t>
                      </a:r>
                      <a:endParaRPr lang="en-US" sz="1800" dirty="0"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800" b="0" dirty="0">
                          <a:latin typeface="Helvetica" panose="020B0604020202020204" pitchFamily="34" charset="0"/>
                          <a:ea typeface="Twentieth Century"/>
                          <a:cs typeface="Twentieth Century"/>
                          <a:sym typeface="Twentieth Century"/>
                        </a:rPr>
                        <a:t>Amount of branching in the program is manageable.</a:t>
                      </a:r>
                      <a:endParaRPr sz="1800" b="0" dirty="0"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Helvetica" panose="020B0604020202020204" pitchFamily="34" charset="0"/>
                        </a:rPr>
                        <a:t>Functions have no side-effects/no aliasing or pointers.</a:t>
                      </a:r>
                      <a:endParaRPr sz="1800" dirty="0"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latin typeface="Helvetica" panose="020B0604020202020204" pitchFamily="34" charset="0"/>
                        </a:rPr>
                        <a:t>Easy to keep track of changes to state.</a:t>
                      </a:r>
                      <a:endParaRPr sz="1800" b="0" dirty="0"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800" dirty="0">
                          <a:latin typeface="Helvetica" panose="020B0604020202020204" pitchFamily="34" charset="0"/>
                          <a:ea typeface="Twentieth Century"/>
                          <a:cs typeface="Twentieth Century"/>
                          <a:sym typeface="Twentieth Century"/>
                        </a:rPr>
                        <a:t>Every type is a bitvector.</a:t>
                      </a:r>
                      <a:endParaRPr sz="1800" dirty="0"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800" b="0" dirty="0">
                          <a:latin typeface="Helvetica" panose="020B0604020202020204" pitchFamily="34" charset="0"/>
                        </a:rPr>
                        <a:t>Can use fast SMT solving techniques.</a:t>
                      </a:r>
                      <a:endParaRPr sz="1800" b="0" dirty="0">
                        <a:latin typeface="Helvetica" panose="020B0604020202020204" pitchFamily="34" charset="0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Helvetica" panose="020B0604020202020204" pitchFamily="34" charset="0"/>
                        </a:rPr>
                        <a:t>No arbitrary allocation.</a:t>
                      </a:r>
                      <a:endParaRPr sz="1800" dirty="0">
                        <a:latin typeface="Helvetica" panose="020B0604020202020204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latin typeface="Helvetica" panose="020B0604020202020204" pitchFamily="34" charset="0"/>
                        </a:rPr>
                        <a:t>The state we need to track is well defined.</a:t>
                      </a:r>
                      <a:endParaRPr sz="1800" b="0" dirty="0">
                        <a:latin typeface="Helvetica" panose="020B0604020202020204" pitchFamily="34" charset="0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Helvetica" panose="020B0604020202020204" pitchFamily="34" charset="0"/>
                        </a:rPr>
                        <a:t>Very little undefined behavior.</a:t>
                      </a:r>
                      <a:endParaRPr sz="1800" dirty="0">
                        <a:latin typeface="Helvetica" panose="020B0604020202020204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latin typeface="Helvetica" panose="020B0604020202020204" pitchFamily="34" charset="0"/>
                        </a:rPr>
                        <a:t>Reduces false positives.</a:t>
                      </a:r>
                      <a:endParaRPr sz="1800" b="0" dirty="0">
                        <a:latin typeface="Helvetica" panose="020B0604020202020204" pitchFamily="34" charset="0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460726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5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E2DE202-63DB-A0DE-0D6D-A1109D391557}"/>
              </a:ext>
            </a:extLst>
          </p:cNvPr>
          <p:cNvCxnSpPr/>
          <p:nvPr/>
        </p:nvCxnSpPr>
        <p:spPr>
          <a:xfrm>
            <a:off x="3444781" y="3852544"/>
            <a:ext cx="856092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C959FE3-C2FB-AA09-CF8D-5B3FC1750C2C}"/>
              </a:ext>
            </a:extLst>
          </p:cNvPr>
          <p:cNvSpPr txBox="1"/>
          <p:nvPr/>
        </p:nvSpPr>
        <p:spPr>
          <a:xfrm>
            <a:off x="684114" y="4142095"/>
            <a:ext cx="2999004" cy="206210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void</a:t>
            </a: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set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b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it&lt;</a:t>
            </a: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9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</a:t>
            </a: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de-DE" altLang="en-DE" sz="16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</a:t>
            </a:r>
            <a:r>
              <a:rPr lang="en-US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{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if (</a:t>
            </a:r>
            <a:r>
              <a:rPr lang="de-DE" altLang="en-DE" sz="16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== </a:t>
            </a:r>
            <a:r>
              <a:rPr lang="en-US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511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 {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;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return;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} 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de-DE" altLang="en-DE" sz="16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= </a:t>
            </a: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;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Asking An SMT Solver To Find Miscompilations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1401B-2B12-42ED-9BF8-DAE7C46E96D2}"/>
              </a:ext>
            </a:extLst>
          </p:cNvPr>
          <p:cNvSpPr txBox="1"/>
          <p:nvPr/>
        </p:nvSpPr>
        <p:spPr>
          <a:xfrm>
            <a:off x="684164" y="1442470"/>
            <a:ext cx="2996394" cy="206210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void</a:t>
            </a: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de-DE" altLang="en-DE" sz="16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b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it&lt;</a:t>
            </a: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9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</a:t>
            </a: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de-DE" altLang="en-DE" sz="16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</a:t>
            </a:r>
            <a:r>
              <a:rPr lang="en-US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{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if (</a:t>
            </a:r>
            <a:r>
              <a:rPr lang="de-DE" altLang="en-DE" sz="16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== </a:t>
            </a:r>
            <a:r>
              <a:rPr lang="en-US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511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 {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de-DE" altLang="en-DE" sz="16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= </a:t>
            </a: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1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;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return;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} 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de-DE" altLang="en-DE" sz="16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= </a:t>
            </a:r>
            <a:r>
              <a:rPr lang="de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;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DE" altLang="en-DE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}</a:t>
            </a:r>
            <a:endParaRPr lang="de-DE" alt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C355B-0E31-4E18-AB3A-E36511FBAE58}"/>
              </a:ext>
            </a:extLst>
          </p:cNvPr>
          <p:cNvSpPr txBox="1"/>
          <p:nvPr/>
        </p:nvSpPr>
        <p:spPr>
          <a:xfrm>
            <a:off x="1203165" y="6353936"/>
            <a:ext cx="25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</a:rPr>
              <a:t>Assignment removed!</a:t>
            </a:r>
            <a:endParaRPr lang="en-DE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35F2BA-C1F3-12DA-79CF-EB09BC7F1B5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1391761" y="5078916"/>
            <a:ext cx="1107410" cy="1275020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B63625-D1DF-C692-0004-8770AADCEBB5}"/>
              </a:ext>
            </a:extLst>
          </p:cNvPr>
          <p:cNvGrpSpPr/>
          <p:nvPr/>
        </p:nvGrpSpPr>
        <p:grpSpPr>
          <a:xfrm>
            <a:off x="838200" y="3647516"/>
            <a:ext cx="2365442" cy="329184"/>
            <a:chOff x="5757088" y="4370029"/>
            <a:chExt cx="2365442" cy="329184"/>
          </a:xfrm>
        </p:grpSpPr>
        <p:sp>
          <p:nvSpPr>
            <p:cNvPr id="22" name="Arrow: Right 7">
              <a:extLst>
                <a:ext uri="{FF2B5EF4-FFF2-40B4-BE49-F238E27FC236}">
                  <a16:creationId xmlns:a16="http://schemas.microsoft.com/office/drawing/2014/main" id="{7614560F-6C80-D932-9262-89429E159AE5}"/>
                </a:ext>
              </a:extLst>
            </p:cNvPr>
            <p:cNvSpPr/>
            <p:nvPr/>
          </p:nvSpPr>
          <p:spPr>
            <a:xfrm rot="5400000">
              <a:off x="5808904" y="4318213"/>
              <a:ext cx="329184" cy="432816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latin typeface="Helvetica" panose="020B0604020202020204" pitchFamily="34" charset="0"/>
              </a:endParaRPr>
            </a:p>
          </p:txBody>
        </p:sp>
        <p:sp>
          <p:nvSpPr>
            <p:cNvPr id="23" name="Arrow: Right 8">
              <a:extLst>
                <a:ext uri="{FF2B5EF4-FFF2-40B4-BE49-F238E27FC236}">
                  <a16:creationId xmlns:a16="http://schemas.microsoft.com/office/drawing/2014/main" id="{34175CBC-8A01-FF2A-0ABC-B0DB1C8D9782}"/>
                </a:ext>
              </a:extLst>
            </p:cNvPr>
            <p:cNvSpPr/>
            <p:nvPr/>
          </p:nvSpPr>
          <p:spPr>
            <a:xfrm rot="5400000">
              <a:off x="7741530" y="4318213"/>
              <a:ext cx="329184" cy="432816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latin typeface="Helvetica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A3BEA7C-E72C-D521-D46B-0F650F74FBCE}"/>
              </a:ext>
            </a:extLst>
          </p:cNvPr>
          <p:cNvSpPr txBox="1"/>
          <p:nvPr/>
        </p:nvSpPr>
        <p:spPr>
          <a:xfrm>
            <a:off x="3906985" y="1663251"/>
            <a:ext cx="7764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</a:rPr>
              <a:t>Can we find an assignment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|port| </a:t>
            </a:r>
            <a:r>
              <a:rPr lang="en-US" dirty="0">
                <a:latin typeface="Helvetica" panose="020B0604020202020204" pitchFamily="34" charset="0"/>
              </a:rPr>
              <a:t>where these two programs differ?</a:t>
            </a:r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402BEE-B3FD-3E1A-23BA-EAF5901D9CDF}"/>
              </a:ext>
            </a:extLst>
          </p:cNvPr>
          <p:cNvSpPr txBox="1"/>
          <p:nvPr/>
        </p:nvSpPr>
        <p:spPr>
          <a:xfrm>
            <a:off x="1391761" y="3467319"/>
            <a:ext cx="1353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Dead code</a:t>
            </a:r>
          </a:p>
          <a:p>
            <a:r>
              <a:rPr lang="en-US" dirty="0">
                <a:latin typeface="Helvetica" panose="020B0604020202020204" pitchFamily="34" charset="0"/>
              </a:rPr>
              <a:t>elimination</a:t>
            </a:r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8A74164-48A1-FD05-C176-B008D1258863}"/>
              </a:ext>
            </a:extLst>
          </p:cNvPr>
          <p:cNvSpPr/>
          <p:nvPr/>
        </p:nvSpPr>
        <p:spPr>
          <a:xfrm>
            <a:off x="3396096" y="3045513"/>
            <a:ext cx="513004" cy="359199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2667D24F-5B0C-4F66-1ACD-0FC8AF0BF65E}"/>
              </a:ext>
            </a:extLst>
          </p:cNvPr>
          <p:cNvSpPr/>
          <p:nvPr/>
        </p:nvSpPr>
        <p:spPr>
          <a:xfrm>
            <a:off x="3393981" y="5021878"/>
            <a:ext cx="513004" cy="359199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E368B21A-A9EB-FD95-A514-DD20815C643C}"/>
              </a:ext>
            </a:extLst>
          </p:cNvPr>
          <p:cNvSpPr/>
          <p:nvPr/>
        </p:nvSpPr>
        <p:spPr>
          <a:xfrm>
            <a:off x="7099903" y="3045513"/>
            <a:ext cx="513004" cy="359199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B885B1EE-2217-FEE7-9E82-7437737481F4}"/>
              </a:ext>
            </a:extLst>
          </p:cNvPr>
          <p:cNvSpPr/>
          <p:nvPr/>
        </p:nvSpPr>
        <p:spPr>
          <a:xfrm>
            <a:off x="7085863" y="5021878"/>
            <a:ext cx="513004" cy="359199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6C23E18-CB71-BF24-F229-CA1AC145C0D9}"/>
              </a:ext>
            </a:extLst>
          </p:cNvPr>
          <p:cNvSpPr txBox="1"/>
          <p:nvPr/>
        </p:nvSpPr>
        <p:spPr>
          <a:xfrm>
            <a:off x="5218930" y="4007059"/>
            <a:ext cx="121364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vetica" panose="020B0604020202020204" pitchFamily="34" charset="0"/>
              </a:rPr>
              <a:t>=/= ?</a:t>
            </a:r>
            <a:endParaRPr lang="en-DE" sz="32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A4B2C-73D6-D1DB-0E83-E408A3C97023}"/>
              </a:ext>
            </a:extLst>
          </p:cNvPr>
          <p:cNvSpPr txBox="1"/>
          <p:nvPr/>
        </p:nvSpPr>
        <p:spPr>
          <a:xfrm>
            <a:off x="8714861" y="3973513"/>
            <a:ext cx="10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vetica" panose="020B0604020202020204" pitchFamily="34" charset="0"/>
              </a:rPr>
              <a:t>=/= ! </a:t>
            </a:r>
            <a:endParaRPr lang="en-DE" sz="32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79BC0-9D49-735A-6202-CB2AAE177C70}"/>
              </a:ext>
            </a:extLst>
          </p:cNvPr>
          <p:cNvSpPr txBox="1"/>
          <p:nvPr/>
        </p:nvSpPr>
        <p:spPr>
          <a:xfrm>
            <a:off x="4664788" y="2806787"/>
            <a:ext cx="2095770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|port| </a:t>
            </a:r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== </a:t>
            </a:r>
            <a:r>
              <a:rPr lang="en-US" altLang="en-DE" sz="16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511</a:t>
            </a:r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?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7C72F-CDB6-B771-3BC7-542C63461B26}"/>
              </a:ext>
            </a:extLst>
          </p:cNvPr>
          <p:cNvSpPr txBox="1"/>
          <p:nvPr/>
        </p:nvSpPr>
        <p:spPr>
          <a:xfrm>
            <a:off x="6576178" y="3325918"/>
            <a:ext cx="358966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endParaRPr lang="en-DE" sz="1600" b="1" dirty="0">
              <a:latin typeface="Helvetica" panose="020B0604020202020204" pitchFamily="34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2240BEA-20D5-E703-CC9E-15146BA8DA23}"/>
              </a:ext>
            </a:extLst>
          </p:cNvPr>
          <p:cNvCxnSpPr>
            <a:cxnSpLocks/>
            <a:stCxn id="8" idx="2"/>
            <a:endCxn id="11" idx="1"/>
          </p:cNvCxnSpPr>
          <p:nvPr/>
        </p:nvCxnSpPr>
        <p:spPr>
          <a:xfrm rot="16200000" flipH="1">
            <a:off x="5964591" y="2873792"/>
            <a:ext cx="359669" cy="86350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43C086-CF0C-69B6-AFB4-DA5DC07BEC7A}"/>
              </a:ext>
            </a:extLst>
          </p:cNvPr>
          <p:cNvSpPr/>
          <p:nvPr/>
        </p:nvSpPr>
        <p:spPr>
          <a:xfrm>
            <a:off x="5928257" y="3366453"/>
            <a:ext cx="29310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No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301F7F-0F91-8C2A-9C04-139008B4C474}"/>
              </a:ext>
            </a:extLst>
          </p:cNvPr>
          <p:cNvSpPr txBox="1"/>
          <p:nvPr/>
        </p:nvSpPr>
        <p:spPr>
          <a:xfrm>
            <a:off x="4485305" y="3325918"/>
            <a:ext cx="358966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1</a:t>
            </a:r>
            <a:endParaRPr lang="en-DE" sz="1600" b="1" dirty="0">
              <a:latin typeface="Helvetica" panose="020B0604020202020204" pitchFamily="34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05549EC-72B2-AB4C-A7E3-BEC46B7E922A}"/>
              </a:ext>
            </a:extLst>
          </p:cNvPr>
          <p:cNvCxnSpPr>
            <a:cxnSpLocks/>
            <a:stCxn id="8" idx="2"/>
            <a:endCxn id="18" idx="3"/>
          </p:cNvCxnSpPr>
          <p:nvPr/>
        </p:nvCxnSpPr>
        <p:spPr>
          <a:xfrm rot="5400000">
            <a:off x="5098638" y="2871344"/>
            <a:ext cx="359669" cy="86840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E33F604-E19B-EAB8-D8C4-12C97CEED637}"/>
              </a:ext>
            </a:extLst>
          </p:cNvPr>
          <p:cNvSpPr/>
          <p:nvPr/>
        </p:nvSpPr>
        <p:spPr>
          <a:xfrm>
            <a:off x="5133619" y="3362270"/>
            <a:ext cx="40651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Yes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6A89D9-A87D-0E97-8FA2-8109B79D0B4C}"/>
              </a:ext>
            </a:extLst>
          </p:cNvPr>
          <p:cNvSpPr txBox="1"/>
          <p:nvPr/>
        </p:nvSpPr>
        <p:spPr>
          <a:xfrm>
            <a:off x="4737811" y="4769724"/>
            <a:ext cx="2095770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|port| </a:t>
            </a:r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== </a:t>
            </a:r>
            <a:r>
              <a:rPr lang="en-US" altLang="en-DE" sz="16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511</a:t>
            </a:r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?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81A73-D61B-70A1-3AC0-2D3EDD32F920}"/>
              </a:ext>
            </a:extLst>
          </p:cNvPr>
          <p:cNvSpPr txBox="1"/>
          <p:nvPr/>
        </p:nvSpPr>
        <p:spPr>
          <a:xfrm>
            <a:off x="6649201" y="5288855"/>
            <a:ext cx="358966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endParaRPr lang="en-DE" sz="1600" b="1" dirty="0">
              <a:latin typeface="Helvetica" panose="020B0604020202020204" pitchFamily="34" charset="0"/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9F4650F4-5905-7ABE-8259-F5B9EAFB6329}"/>
              </a:ext>
            </a:extLst>
          </p:cNvPr>
          <p:cNvCxnSpPr>
            <a:cxnSpLocks/>
            <a:stCxn id="52" idx="2"/>
            <a:endCxn id="53" idx="1"/>
          </p:cNvCxnSpPr>
          <p:nvPr/>
        </p:nvCxnSpPr>
        <p:spPr>
          <a:xfrm rot="16200000" flipH="1">
            <a:off x="6037614" y="4836729"/>
            <a:ext cx="359669" cy="86350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DA17ADB4-B738-E99E-15C5-DFDB5D2FCC1B}"/>
              </a:ext>
            </a:extLst>
          </p:cNvPr>
          <p:cNvSpPr/>
          <p:nvPr/>
        </p:nvSpPr>
        <p:spPr>
          <a:xfrm>
            <a:off x="6001280" y="5329390"/>
            <a:ext cx="29310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No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9BF70E-E4DB-230B-426D-E83F64F7F3C6}"/>
              </a:ext>
            </a:extLst>
          </p:cNvPr>
          <p:cNvSpPr txBox="1"/>
          <p:nvPr/>
        </p:nvSpPr>
        <p:spPr>
          <a:xfrm>
            <a:off x="4148124" y="5288855"/>
            <a:ext cx="906431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|port|</a:t>
            </a:r>
            <a:endParaRPr lang="en-DE" sz="1600" b="1" dirty="0">
              <a:latin typeface="Helvetica" panose="020B0604020202020204" pitchFamily="34" charset="0"/>
            </a:endParaRP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6036736E-0937-B1FB-F719-810A9C0EF5AB}"/>
              </a:ext>
            </a:extLst>
          </p:cNvPr>
          <p:cNvCxnSpPr>
            <a:cxnSpLocks/>
            <a:stCxn id="52" idx="2"/>
            <a:endCxn id="56" idx="3"/>
          </p:cNvCxnSpPr>
          <p:nvPr/>
        </p:nvCxnSpPr>
        <p:spPr>
          <a:xfrm rot="5400000">
            <a:off x="5240292" y="4902912"/>
            <a:ext cx="359669" cy="73114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B47E7CE-0871-A614-B678-109C00E240E8}"/>
              </a:ext>
            </a:extLst>
          </p:cNvPr>
          <p:cNvSpPr/>
          <p:nvPr/>
        </p:nvSpPr>
        <p:spPr>
          <a:xfrm>
            <a:off x="5206642" y="5325207"/>
            <a:ext cx="40651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Yes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AA2192-D698-C03C-2B8A-10F05C66FE68}"/>
              </a:ext>
            </a:extLst>
          </p:cNvPr>
          <p:cNvSpPr txBox="1"/>
          <p:nvPr/>
        </p:nvSpPr>
        <p:spPr>
          <a:xfrm>
            <a:off x="8043570" y="2759256"/>
            <a:ext cx="2095770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511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== </a:t>
            </a:r>
            <a:r>
              <a:rPr lang="en-US" altLang="en-DE" sz="16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511</a:t>
            </a:r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?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1E1162-6980-31AE-59CC-A09608353EB2}"/>
              </a:ext>
            </a:extLst>
          </p:cNvPr>
          <p:cNvSpPr txBox="1"/>
          <p:nvPr/>
        </p:nvSpPr>
        <p:spPr>
          <a:xfrm>
            <a:off x="9954960" y="3278387"/>
            <a:ext cx="358966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endParaRPr lang="en-DE" sz="1600" b="1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</a:endParaRP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C20EE43A-3F5B-E9FE-300D-A741209D37F6}"/>
              </a:ext>
            </a:extLst>
          </p:cNvPr>
          <p:cNvCxnSpPr>
            <a:cxnSpLocks/>
            <a:stCxn id="65" idx="2"/>
            <a:endCxn id="66" idx="1"/>
          </p:cNvCxnSpPr>
          <p:nvPr/>
        </p:nvCxnSpPr>
        <p:spPr>
          <a:xfrm rot="16200000" flipH="1">
            <a:off x="9343373" y="2826261"/>
            <a:ext cx="359669" cy="863505"/>
          </a:xfrm>
          <a:prstGeom prst="bentConnector2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89D0CD59-194B-AE93-8680-3E17351E29EA}"/>
              </a:ext>
            </a:extLst>
          </p:cNvPr>
          <p:cNvSpPr/>
          <p:nvPr/>
        </p:nvSpPr>
        <p:spPr>
          <a:xfrm>
            <a:off x="9307039" y="3318922"/>
            <a:ext cx="29310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</a:rPr>
              <a:t>No</a:t>
            </a:r>
            <a:r>
              <a:rPr lang="en-DE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45F868-CBDF-C691-117F-F709EDFCF9F8}"/>
              </a:ext>
            </a:extLst>
          </p:cNvPr>
          <p:cNvSpPr txBox="1"/>
          <p:nvPr/>
        </p:nvSpPr>
        <p:spPr>
          <a:xfrm>
            <a:off x="7864087" y="3278387"/>
            <a:ext cx="358966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1</a:t>
            </a:r>
            <a:endParaRPr lang="en-DE" sz="1600" b="1" dirty="0">
              <a:latin typeface="Helvetica" panose="020B0604020202020204" pitchFamily="34" charset="0"/>
            </a:endParaRPr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91311499-61D8-BB07-A182-B0E2BF23B3EC}"/>
              </a:ext>
            </a:extLst>
          </p:cNvPr>
          <p:cNvCxnSpPr>
            <a:cxnSpLocks/>
            <a:stCxn id="65" idx="2"/>
            <a:endCxn id="69" idx="3"/>
          </p:cNvCxnSpPr>
          <p:nvPr/>
        </p:nvCxnSpPr>
        <p:spPr>
          <a:xfrm rot="5400000">
            <a:off x="8477420" y="2823813"/>
            <a:ext cx="359669" cy="86840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744029CA-40F6-E2D7-4462-0B6D17A20236}"/>
              </a:ext>
            </a:extLst>
          </p:cNvPr>
          <p:cNvSpPr/>
          <p:nvPr/>
        </p:nvSpPr>
        <p:spPr>
          <a:xfrm>
            <a:off x="8512401" y="3314739"/>
            <a:ext cx="40651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Yes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60BBF06-9211-131F-5D8C-3992447472D0}"/>
              </a:ext>
            </a:extLst>
          </p:cNvPr>
          <p:cNvSpPr txBox="1"/>
          <p:nvPr/>
        </p:nvSpPr>
        <p:spPr>
          <a:xfrm>
            <a:off x="8243224" y="4761694"/>
            <a:ext cx="2095770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511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== </a:t>
            </a:r>
            <a:r>
              <a:rPr lang="en-US" altLang="en-DE" sz="16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511</a:t>
            </a:r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?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B7AC21-E002-FC52-10BA-F92C36D506A6}"/>
              </a:ext>
            </a:extLst>
          </p:cNvPr>
          <p:cNvSpPr txBox="1"/>
          <p:nvPr/>
        </p:nvSpPr>
        <p:spPr>
          <a:xfrm>
            <a:off x="10154614" y="5280825"/>
            <a:ext cx="358966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endParaRPr lang="en-DE" sz="1600" b="1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</a:endParaRP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3D5A9913-26BA-0349-A855-4BB2023E9933}"/>
              </a:ext>
            </a:extLst>
          </p:cNvPr>
          <p:cNvCxnSpPr>
            <a:cxnSpLocks/>
            <a:stCxn id="72" idx="2"/>
            <a:endCxn id="73" idx="1"/>
          </p:cNvCxnSpPr>
          <p:nvPr/>
        </p:nvCxnSpPr>
        <p:spPr>
          <a:xfrm rot="16200000" flipH="1">
            <a:off x="9543027" y="4828699"/>
            <a:ext cx="359669" cy="863505"/>
          </a:xfrm>
          <a:prstGeom prst="bentConnector2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9DADB441-C1CD-CEF0-7D3D-7A9A2988B65B}"/>
              </a:ext>
            </a:extLst>
          </p:cNvPr>
          <p:cNvSpPr/>
          <p:nvPr/>
        </p:nvSpPr>
        <p:spPr>
          <a:xfrm>
            <a:off x="9506693" y="5321360"/>
            <a:ext cx="29310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</a:rPr>
              <a:t>No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94D0640-8225-38E0-9976-D4AE6DC5EDBA}"/>
              </a:ext>
            </a:extLst>
          </p:cNvPr>
          <p:cNvSpPr txBox="1"/>
          <p:nvPr/>
        </p:nvSpPr>
        <p:spPr>
          <a:xfrm>
            <a:off x="7653537" y="5280825"/>
            <a:ext cx="906431" cy="3189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511</a:t>
            </a:r>
            <a:endParaRPr lang="en-DE" sz="1600" b="1" dirty="0">
              <a:latin typeface="Helvetica" panose="020B0604020202020204" pitchFamily="34" charset="0"/>
            </a:endParaRP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64015C6-50D8-A1B5-F2B6-BBBFCE691A17}"/>
              </a:ext>
            </a:extLst>
          </p:cNvPr>
          <p:cNvCxnSpPr>
            <a:cxnSpLocks/>
            <a:stCxn id="72" idx="2"/>
            <a:endCxn id="76" idx="3"/>
          </p:cNvCxnSpPr>
          <p:nvPr/>
        </p:nvCxnSpPr>
        <p:spPr>
          <a:xfrm rot="5400000">
            <a:off x="8745705" y="4894882"/>
            <a:ext cx="359669" cy="73114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AC7406AA-9A16-6395-9E9D-087DDB9DDD51}"/>
              </a:ext>
            </a:extLst>
          </p:cNvPr>
          <p:cNvSpPr/>
          <p:nvPr/>
        </p:nvSpPr>
        <p:spPr>
          <a:xfrm>
            <a:off x="8712055" y="5317177"/>
            <a:ext cx="40651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Yes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19B2755-5BA2-E0D4-ED05-3FC572C689B5}"/>
              </a:ext>
            </a:extLst>
          </p:cNvPr>
          <p:cNvCxnSpPr>
            <a:cxnSpLocks/>
          </p:cNvCxnSpPr>
          <p:nvPr/>
        </p:nvCxnSpPr>
        <p:spPr>
          <a:xfrm flipH="1">
            <a:off x="7305045" y="2650462"/>
            <a:ext cx="0" cy="319355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8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 animBg="1"/>
      <p:bldP spid="43" grpId="0" animBg="1"/>
      <p:bldP spid="59" grpId="0" animBg="1"/>
      <p:bldP spid="60" grpId="0" animBg="1"/>
      <p:bldP spid="116" grpId="0" animBg="1"/>
      <p:bldP spid="7" grpId="0" animBg="1"/>
      <p:bldP spid="8" grpId="0" animBg="1"/>
      <p:bldP spid="11" grpId="0" animBg="1"/>
      <p:bldP spid="16" grpId="0" animBg="1"/>
      <p:bldP spid="18" grpId="0" animBg="1"/>
      <p:bldP spid="21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2412-FD7E-C2EA-F9BA-7D5C0FE4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E617-3F76-27BD-6711-82874E81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Gauntlet’s Translation Validation Workflow</a:t>
            </a:r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1160756B-1205-7CD2-936E-7D178E19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23</a:t>
            </a:fld>
            <a:endParaRPr lang="en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AF47DA-6F50-411D-8CF2-EDBE4DF872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90" y="3454210"/>
            <a:ext cx="994631" cy="994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51C2AB-DDB5-4539-9B81-78A704D2F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269184" y="2496895"/>
            <a:ext cx="696437" cy="696437"/>
          </a:xfrm>
          <a:prstGeom prst="rect">
            <a:avLst/>
          </a:prstGeom>
        </p:spPr>
      </p:pic>
      <p:sp>
        <p:nvSpPr>
          <p:cNvPr id="13" name="TextBox 168">
            <a:extLst>
              <a:ext uri="{FF2B5EF4-FFF2-40B4-BE49-F238E27FC236}">
                <a16:creationId xmlns:a16="http://schemas.microsoft.com/office/drawing/2014/main" id="{6FE9615C-5065-48A7-86EA-96ACB784D08B}"/>
              </a:ext>
            </a:extLst>
          </p:cNvPr>
          <p:cNvSpPr txBox="1"/>
          <p:nvPr/>
        </p:nvSpPr>
        <p:spPr>
          <a:xfrm>
            <a:off x="9027011" y="264505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B050"/>
                </a:solidFill>
                <a:latin typeface="Helvetica" panose="020B0604020202020204" pitchFamily="34" charset="0"/>
              </a:rPr>
              <a:t>OK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1ED2F0-AB88-4BBA-A33B-FBC263A027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211946" y="4868315"/>
            <a:ext cx="660710" cy="660710"/>
          </a:xfrm>
          <a:prstGeom prst="rect">
            <a:avLst/>
          </a:prstGeom>
        </p:spPr>
      </p:pic>
      <p:sp>
        <p:nvSpPr>
          <p:cNvPr id="15" name="TextBox 170">
            <a:extLst>
              <a:ext uri="{FF2B5EF4-FFF2-40B4-BE49-F238E27FC236}">
                <a16:creationId xmlns:a16="http://schemas.microsoft.com/office/drawing/2014/main" id="{B4454C13-C3CA-4977-BD03-E07DC52E7C0A}"/>
              </a:ext>
            </a:extLst>
          </p:cNvPr>
          <p:cNvSpPr txBox="1"/>
          <p:nvPr/>
        </p:nvSpPr>
        <p:spPr>
          <a:xfrm>
            <a:off x="8066328" y="3793229"/>
            <a:ext cx="1069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Helvetica" panose="020B0604020202020204" pitchFamily="34" charset="0"/>
              </a:rPr>
              <a:t>Equal?</a:t>
            </a:r>
            <a:endParaRPr lang="en-DE" sz="1600" dirty="0">
              <a:latin typeface="Helvetica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CBBEDD-7313-48D1-8A1F-28EE041E69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56" y="3564411"/>
            <a:ext cx="838352" cy="728925"/>
          </a:xfrm>
          <a:prstGeom prst="rect">
            <a:avLst/>
          </a:prstGeom>
        </p:spPr>
      </p:pic>
      <p:sp>
        <p:nvSpPr>
          <p:cNvPr id="17" name="TextBox 218">
            <a:extLst>
              <a:ext uri="{FF2B5EF4-FFF2-40B4-BE49-F238E27FC236}">
                <a16:creationId xmlns:a16="http://schemas.microsoft.com/office/drawing/2014/main" id="{37161580-3B02-4BEE-B992-E9AB3C5FA2DE}"/>
              </a:ext>
            </a:extLst>
          </p:cNvPr>
          <p:cNvSpPr txBox="1"/>
          <p:nvPr/>
        </p:nvSpPr>
        <p:spPr>
          <a:xfrm>
            <a:off x="7875414" y="1760887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Helvetica" panose="020B0604020202020204" pitchFamily="34" charset="0"/>
              </a:rPr>
              <a:t>Check</a:t>
            </a:r>
          </a:p>
          <a:p>
            <a:pPr algn="ctr"/>
            <a:r>
              <a:rPr lang="en-US" sz="1600" b="1" dirty="0">
                <a:latin typeface="Helvetica" panose="020B0604020202020204" pitchFamily="34" charset="0"/>
              </a:rPr>
              <a:t>SMT equality</a:t>
            </a:r>
          </a:p>
        </p:txBody>
      </p:sp>
      <p:sp>
        <p:nvSpPr>
          <p:cNvPr id="18" name="TextBox 260">
            <a:extLst>
              <a:ext uri="{FF2B5EF4-FFF2-40B4-BE49-F238E27FC236}">
                <a16:creationId xmlns:a16="http://schemas.microsoft.com/office/drawing/2014/main" id="{26392830-A793-4DC7-8CD9-CC44DB364228}"/>
              </a:ext>
            </a:extLst>
          </p:cNvPr>
          <p:cNvSpPr txBox="1"/>
          <p:nvPr/>
        </p:nvSpPr>
        <p:spPr>
          <a:xfrm>
            <a:off x="5974360" y="1760887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Helvetica" panose="020B0604020202020204" pitchFamily="34" charset="0"/>
              </a:rPr>
              <a:t>Convert IR Blocks</a:t>
            </a:r>
          </a:p>
          <a:p>
            <a:pPr algn="ctr"/>
            <a:r>
              <a:rPr lang="en-US" sz="1600" b="1" dirty="0">
                <a:latin typeface="Helvetica" panose="020B0604020202020204" pitchFamily="34" charset="0"/>
              </a:rPr>
              <a:t>to SMT</a:t>
            </a:r>
          </a:p>
        </p:txBody>
      </p:sp>
      <p:sp>
        <p:nvSpPr>
          <p:cNvPr id="19" name="TextBox 261">
            <a:extLst>
              <a:ext uri="{FF2B5EF4-FFF2-40B4-BE49-F238E27FC236}">
                <a16:creationId xmlns:a16="http://schemas.microsoft.com/office/drawing/2014/main" id="{D53DAA53-B9E6-4A39-89D0-03FCBC8608C6}"/>
              </a:ext>
            </a:extLst>
          </p:cNvPr>
          <p:cNvSpPr txBox="1"/>
          <p:nvPr/>
        </p:nvSpPr>
        <p:spPr>
          <a:xfrm>
            <a:off x="3656538" y="1760887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Helvetica" panose="020B0604020202020204" pitchFamily="34" charset="0"/>
              </a:rPr>
              <a:t>Record compiler IR </a:t>
            </a:r>
          </a:p>
          <a:p>
            <a:pPr algn="ctr"/>
            <a:r>
              <a:rPr lang="en-US" sz="1600" b="1" dirty="0">
                <a:latin typeface="Helvetica" panose="020B0604020202020204" pitchFamily="34" charset="0"/>
              </a:rPr>
              <a:t>after each pass</a:t>
            </a:r>
          </a:p>
        </p:txBody>
      </p:sp>
      <p:sp>
        <p:nvSpPr>
          <p:cNvPr id="20" name="TextBox 265">
            <a:extLst>
              <a:ext uri="{FF2B5EF4-FFF2-40B4-BE49-F238E27FC236}">
                <a16:creationId xmlns:a16="http://schemas.microsoft.com/office/drawing/2014/main" id="{55130B03-F77F-4A1D-9DC9-6B2FBF369F21}"/>
              </a:ext>
            </a:extLst>
          </p:cNvPr>
          <p:cNvSpPr txBox="1"/>
          <p:nvPr/>
        </p:nvSpPr>
        <p:spPr>
          <a:xfrm>
            <a:off x="1556774" y="1760887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Helvetica" panose="020B0604020202020204" pitchFamily="34" charset="0"/>
              </a:rPr>
              <a:t>Produce random</a:t>
            </a:r>
          </a:p>
          <a:p>
            <a:pPr algn="ctr"/>
            <a:r>
              <a:rPr lang="en-US" sz="1600" b="1" dirty="0">
                <a:latin typeface="Helvetica" panose="020B0604020202020204" pitchFamily="34" charset="0"/>
              </a:rPr>
              <a:t> P4 program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238758-42D2-4D11-B77D-27967ABABD4B}"/>
              </a:ext>
            </a:extLst>
          </p:cNvPr>
          <p:cNvGrpSpPr/>
          <p:nvPr/>
        </p:nvGrpSpPr>
        <p:grpSpPr>
          <a:xfrm>
            <a:off x="6749791" y="2820174"/>
            <a:ext cx="486789" cy="2434522"/>
            <a:chOff x="8202874" y="2889092"/>
            <a:chExt cx="486789" cy="243452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795223A-0680-40C9-B788-8BD5D6264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8202874" y="2889092"/>
              <a:ext cx="486789" cy="486789"/>
            </a:xfrm>
            <a:prstGeom prst="rect">
              <a:avLst/>
            </a:prstGeom>
          </p:spPr>
        </p:pic>
        <p:sp>
          <p:nvSpPr>
            <p:cNvPr id="38" name="Arrow: Left-Right 37">
              <a:extLst>
                <a:ext uri="{FF2B5EF4-FFF2-40B4-BE49-F238E27FC236}">
                  <a16:creationId xmlns:a16="http://schemas.microsoft.com/office/drawing/2014/main" id="{B52F3D02-6FBF-4456-8113-C82E8B9D8DE7}"/>
                </a:ext>
              </a:extLst>
            </p:cNvPr>
            <p:cNvSpPr/>
            <p:nvPr/>
          </p:nvSpPr>
          <p:spPr>
            <a:xfrm rot="5400000">
              <a:off x="8215479" y="3496143"/>
              <a:ext cx="451838" cy="240106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DE" dirty="0">
                <a:latin typeface="Helvetica" panose="020B0604020202020204" pitchFamily="34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BB571D0-8A60-4F96-858C-5DEFBC851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8202874" y="3892412"/>
              <a:ext cx="486789" cy="48678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BFA7677-F515-4331-AF10-8F29650D4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8202874" y="4836825"/>
              <a:ext cx="486789" cy="486789"/>
            </a:xfrm>
            <a:prstGeom prst="rect">
              <a:avLst/>
            </a:prstGeom>
          </p:spPr>
        </p:pic>
        <p:sp>
          <p:nvSpPr>
            <p:cNvPr id="41" name="Arrow: Left-Right 40">
              <a:extLst>
                <a:ext uri="{FF2B5EF4-FFF2-40B4-BE49-F238E27FC236}">
                  <a16:creationId xmlns:a16="http://schemas.microsoft.com/office/drawing/2014/main" id="{2099AF60-6B99-4FB4-B25C-772C174957C8}"/>
                </a:ext>
              </a:extLst>
            </p:cNvPr>
            <p:cNvSpPr/>
            <p:nvPr/>
          </p:nvSpPr>
          <p:spPr>
            <a:xfrm rot="5400000">
              <a:off x="8221158" y="4442021"/>
              <a:ext cx="451838" cy="240106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DE" dirty="0">
                <a:latin typeface="Helvetica" panose="020B0604020202020204" pitchFamily="34" charset="0"/>
              </a:endParaRPr>
            </a:p>
          </p:txBody>
        </p:sp>
      </p:grpSp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F50165B2-4FC5-4DAB-8E55-AFC51E7F8258}"/>
              </a:ext>
            </a:extLst>
          </p:cNvPr>
          <p:cNvSpPr/>
          <p:nvPr/>
        </p:nvSpPr>
        <p:spPr>
          <a:xfrm>
            <a:off x="1800238" y="2395565"/>
            <a:ext cx="1752113" cy="3085865"/>
          </a:xfrm>
          <a:prstGeom prst="rightArrowCallout">
            <a:avLst>
              <a:gd name="adj1" fmla="val 58088"/>
              <a:gd name="adj2" fmla="val 43676"/>
              <a:gd name="adj3" fmla="val 10488"/>
              <a:gd name="adj4" fmla="val 85633"/>
            </a:avLst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3" name="TextBox 287">
            <a:extLst>
              <a:ext uri="{FF2B5EF4-FFF2-40B4-BE49-F238E27FC236}">
                <a16:creationId xmlns:a16="http://schemas.microsoft.com/office/drawing/2014/main" id="{A4E37676-9EBD-4E9F-9205-D3B2C7424676}"/>
              </a:ext>
            </a:extLst>
          </p:cNvPr>
          <p:cNvSpPr txBox="1"/>
          <p:nvPr/>
        </p:nvSpPr>
        <p:spPr>
          <a:xfrm>
            <a:off x="1979523" y="250356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Helvetica" panose="020B0604020202020204" pitchFamily="34" charset="0"/>
              </a:rPr>
              <a:t>Generator</a:t>
            </a:r>
          </a:p>
        </p:txBody>
      </p:sp>
      <p:sp>
        <p:nvSpPr>
          <p:cNvPr id="24" name="TextBox 288">
            <a:extLst>
              <a:ext uri="{FF2B5EF4-FFF2-40B4-BE49-F238E27FC236}">
                <a16:creationId xmlns:a16="http://schemas.microsoft.com/office/drawing/2014/main" id="{6ED4A71C-A26D-4FBD-9B62-68230A6995EA}"/>
              </a:ext>
            </a:extLst>
          </p:cNvPr>
          <p:cNvSpPr txBox="1"/>
          <p:nvPr/>
        </p:nvSpPr>
        <p:spPr>
          <a:xfrm>
            <a:off x="4082253" y="250356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Helvetica" panose="020B0604020202020204" pitchFamily="34" charset="0"/>
              </a:rPr>
              <a:t>P4C</a:t>
            </a:r>
          </a:p>
        </p:txBody>
      </p:sp>
      <p:sp>
        <p:nvSpPr>
          <p:cNvPr id="32" name="Callout: Right Arrow 31">
            <a:extLst>
              <a:ext uri="{FF2B5EF4-FFF2-40B4-BE49-F238E27FC236}">
                <a16:creationId xmlns:a16="http://schemas.microsoft.com/office/drawing/2014/main" id="{F34EFD20-E391-457E-865E-52BC5838D25C}"/>
              </a:ext>
            </a:extLst>
          </p:cNvPr>
          <p:cNvSpPr/>
          <p:nvPr/>
        </p:nvSpPr>
        <p:spPr>
          <a:xfrm>
            <a:off x="3649185" y="2408594"/>
            <a:ext cx="4390307" cy="3085865"/>
          </a:xfrm>
          <a:prstGeom prst="rightArrowCallout">
            <a:avLst>
              <a:gd name="adj1" fmla="val 58088"/>
              <a:gd name="adj2" fmla="val 43676"/>
              <a:gd name="adj3" fmla="val 10488"/>
              <a:gd name="adj4" fmla="val 91316"/>
            </a:avLst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DC92637D-BD07-465F-83D8-694885B085E5}"/>
              </a:ext>
            </a:extLst>
          </p:cNvPr>
          <p:cNvSpPr txBox="1"/>
          <p:nvPr/>
        </p:nvSpPr>
        <p:spPr>
          <a:xfrm>
            <a:off x="8816616" y="4869295"/>
            <a:ext cx="193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solidFill>
                  <a:srgbClr val="FF0000"/>
                </a:solidFill>
                <a:latin typeface="Helvetica" panose="020B0604020202020204" pitchFamily="34" charset="0"/>
              </a:rPr>
              <a:t>Miscompilation</a:t>
            </a:r>
            <a:endParaRPr lang="en-DE" sz="16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AB2AF24D-9498-4D12-B0D9-A14DAC59B5B9}"/>
              </a:ext>
            </a:extLst>
          </p:cNvPr>
          <p:cNvSpPr/>
          <p:nvPr/>
        </p:nvSpPr>
        <p:spPr>
          <a:xfrm>
            <a:off x="8356072" y="3329783"/>
            <a:ext cx="304800" cy="373466"/>
          </a:xfrm>
          <a:prstGeom prst="up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0E804AE8-4D04-456E-9CFC-34F01B7F3F5C}"/>
              </a:ext>
            </a:extLst>
          </p:cNvPr>
          <p:cNvSpPr/>
          <p:nvPr/>
        </p:nvSpPr>
        <p:spPr>
          <a:xfrm rot="10800000">
            <a:off x="8356072" y="4342285"/>
            <a:ext cx="304800" cy="373466"/>
          </a:xfrm>
          <a:prstGeom prst="up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pic>
        <p:nvPicPr>
          <p:cNvPr id="51" name="Picture 59">
            <a:extLst>
              <a:ext uri="{FF2B5EF4-FFF2-40B4-BE49-F238E27FC236}">
                <a16:creationId xmlns:a16="http://schemas.microsoft.com/office/drawing/2014/main" id="{B7836FCF-21E3-CE0B-91F4-27CC485DA8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1681" y="2788599"/>
            <a:ext cx="450986" cy="541184"/>
          </a:xfrm>
          <a:prstGeom prst="rect">
            <a:avLst/>
          </a:prstGeom>
        </p:spPr>
      </p:pic>
      <p:pic>
        <p:nvPicPr>
          <p:cNvPr id="52" name="Picture 59">
            <a:extLst>
              <a:ext uri="{FF2B5EF4-FFF2-40B4-BE49-F238E27FC236}">
                <a16:creationId xmlns:a16="http://schemas.microsoft.com/office/drawing/2014/main" id="{D0B1FA27-5A4B-F5E7-5851-315959892F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1681" y="3741923"/>
            <a:ext cx="450986" cy="541184"/>
          </a:xfrm>
          <a:prstGeom prst="rect">
            <a:avLst/>
          </a:prstGeom>
        </p:spPr>
      </p:pic>
      <p:pic>
        <p:nvPicPr>
          <p:cNvPr id="53" name="Picture 59">
            <a:extLst>
              <a:ext uri="{FF2B5EF4-FFF2-40B4-BE49-F238E27FC236}">
                <a16:creationId xmlns:a16="http://schemas.microsoft.com/office/drawing/2014/main" id="{0D34013F-7030-86FB-F51B-3197A72DD0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1681" y="4644324"/>
            <a:ext cx="450986" cy="541184"/>
          </a:xfrm>
          <a:prstGeom prst="rect">
            <a:avLst/>
          </a:prstGeom>
        </p:spPr>
      </p:pic>
      <p:sp>
        <p:nvSpPr>
          <p:cNvPr id="54" name="Right Arrow 17">
            <a:extLst>
              <a:ext uri="{FF2B5EF4-FFF2-40B4-BE49-F238E27FC236}">
                <a16:creationId xmlns:a16="http://schemas.microsoft.com/office/drawing/2014/main" id="{DB55DA66-7FDB-EE1C-95CB-44EC310E9B90}"/>
              </a:ext>
            </a:extLst>
          </p:cNvPr>
          <p:cNvSpPr/>
          <p:nvPr/>
        </p:nvSpPr>
        <p:spPr>
          <a:xfrm rot="19280014">
            <a:off x="4951691" y="3259836"/>
            <a:ext cx="382853" cy="288636"/>
          </a:xfrm>
          <a:prstGeom prst="rightArrow">
            <a:avLst>
              <a:gd name="adj1" fmla="val 50000"/>
              <a:gd name="adj2" fmla="val 54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Right Arrow 17">
            <a:extLst>
              <a:ext uri="{FF2B5EF4-FFF2-40B4-BE49-F238E27FC236}">
                <a16:creationId xmlns:a16="http://schemas.microsoft.com/office/drawing/2014/main" id="{953D44ED-EB04-3B01-10E9-938876A4D648}"/>
              </a:ext>
            </a:extLst>
          </p:cNvPr>
          <p:cNvSpPr/>
          <p:nvPr/>
        </p:nvSpPr>
        <p:spPr>
          <a:xfrm>
            <a:off x="4970838" y="3883113"/>
            <a:ext cx="382853" cy="288636"/>
          </a:xfrm>
          <a:prstGeom prst="rightArrow">
            <a:avLst>
              <a:gd name="adj1" fmla="val 50000"/>
              <a:gd name="adj2" fmla="val 54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Right Arrow 17">
            <a:extLst>
              <a:ext uri="{FF2B5EF4-FFF2-40B4-BE49-F238E27FC236}">
                <a16:creationId xmlns:a16="http://schemas.microsoft.com/office/drawing/2014/main" id="{63158522-E029-402E-3E77-6A2823E158EC}"/>
              </a:ext>
            </a:extLst>
          </p:cNvPr>
          <p:cNvSpPr/>
          <p:nvPr/>
        </p:nvSpPr>
        <p:spPr>
          <a:xfrm rot="1964215">
            <a:off x="4896411" y="4451397"/>
            <a:ext cx="382853" cy="288636"/>
          </a:xfrm>
          <a:prstGeom prst="rightArrow">
            <a:avLst>
              <a:gd name="adj1" fmla="val 50000"/>
              <a:gd name="adj2" fmla="val 54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Right Arrow 17">
            <a:extLst>
              <a:ext uri="{FF2B5EF4-FFF2-40B4-BE49-F238E27FC236}">
                <a16:creationId xmlns:a16="http://schemas.microsoft.com/office/drawing/2014/main" id="{C06BBD6F-51F4-7180-64B7-33F579C57FE5}"/>
              </a:ext>
            </a:extLst>
          </p:cNvPr>
          <p:cNvSpPr/>
          <p:nvPr/>
        </p:nvSpPr>
        <p:spPr>
          <a:xfrm>
            <a:off x="6195677" y="3887269"/>
            <a:ext cx="382853" cy="288636"/>
          </a:xfrm>
          <a:prstGeom prst="rightArrow">
            <a:avLst>
              <a:gd name="adj1" fmla="val 50000"/>
              <a:gd name="adj2" fmla="val 54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ight Arrow 17">
            <a:extLst>
              <a:ext uri="{FF2B5EF4-FFF2-40B4-BE49-F238E27FC236}">
                <a16:creationId xmlns:a16="http://schemas.microsoft.com/office/drawing/2014/main" id="{C819D521-1207-067D-6C62-562262288AE7}"/>
              </a:ext>
            </a:extLst>
          </p:cNvPr>
          <p:cNvSpPr/>
          <p:nvPr/>
        </p:nvSpPr>
        <p:spPr>
          <a:xfrm>
            <a:off x="6187483" y="4770598"/>
            <a:ext cx="382853" cy="288636"/>
          </a:xfrm>
          <a:prstGeom prst="rightArrow">
            <a:avLst>
              <a:gd name="adj1" fmla="val 50000"/>
              <a:gd name="adj2" fmla="val 54546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Right Arrow 17">
            <a:extLst>
              <a:ext uri="{FF2B5EF4-FFF2-40B4-BE49-F238E27FC236}">
                <a16:creationId xmlns:a16="http://schemas.microsoft.com/office/drawing/2014/main" id="{D7F86284-4694-D9A4-F0F1-DD60C54C5D4E}"/>
              </a:ext>
            </a:extLst>
          </p:cNvPr>
          <p:cNvSpPr/>
          <p:nvPr/>
        </p:nvSpPr>
        <p:spPr>
          <a:xfrm>
            <a:off x="6162254" y="2929703"/>
            <a:ext cx="382853" cy="288636"/>
          </a:xfrm>
          <a:prstGeom prst="rightArrow">
            <a:avLst>
              <a:gd name="adj1" fmla="val 50000"/>
              <a:gd name="adj2" fmla="val 54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94ACD-E862-7855-9339-E7ED14984725}"/>
              </a:ext>
            </a:extLst>
          </p:cNvPr>
          <p:cNvSpPr txBox="1"/>
          <p:nvPr/>
        </p:nvSpPr>
        <p:spPr>
          <a:xfrm>
            <a:off x="420823" y="5784728"/>
            <a:ext cx="3094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IR: Intermediate Representation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EEC89-235B-48A2-2EB2-02FC132AD444}"/>
              </a:ext>
            </a:extLst>
          </p:cNvPr>
          <p:cNvSpPr txBox="1"/>
          <p:nvPr/>
        </p:nvSpPr>
        <p:spPr>
          <a:xfrm>
            <a:off x="420823" y="5743719"/>
            <a:ext cx="11182149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Model is robust enough to run this thousands of times on diverse programs…</a:t>
            </a:r>
          </a:p>
        </p:txBody>
      </p:sp>
    </p:spTree>
    <p:extLst>
      <p:ext uri="{BB962C8B-B14F-4D97-AF65-F5344CB8AC3E}">
        <p14:creationId xmlns:p14="http://schemas.microsoft.com/office/powerpoint/2010/main" val="36026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2" grpId="0" animBg="1"/>
      <p:bldP spid="23" grpId="0"/>
      <p:bldP spid="24" grpId="0"/>
      <p:bldP spid="32" grpId="0" animBg="1"/>
      <p:bldP spid="33" grpId="0"/>
      <p:bldP spid="34" grpId="0" animBg="1"/>
      <p:bldP spid="35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2412-FD7E-C2EA-F9BA-7D5C0FE4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E617-3F76-27BD-6711-82874E81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Effort To Build Gauntlet’s Model Was Non-Trivial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3F67-0AE3-5C09-8148-866E89B86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Implemented the full P4 Specification (~180 pages).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Tested on ~600 reference programs + many auto-generated programs.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took several months to find the first </a:t>
            </a:r>
            <a:r>
              <a:rPr lang="en-US" sz="2400" dirty="0" err="1"/>
              <a:t>miscompilation</a:t>
            </a:r>
            <a:r>
              <a:rPr lang="en-US" sz="2400" dirty="0"/>
              <a:t> with Gauntlet.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1160756B-1205-7CD2-936E-7D178E19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24</a:t>
            </a:fld>
            <a:endParaRPr lang="en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1423E5-68DB-F6F5-7D26-740580D02C28}"/>
              </a:ext>
            </a:extLst>
          </p:cNvPr>
          <p:cNvGrpSpPr/>
          <p:nvPr/>
        </p:nvGrpSpPr>
        <p:grpSpPr>
          <a:xfrm>
            <a:off x="2562225" y="4227512"/>
            <a:ext cx="5753100" cy="2447925"/>
            <a:chOff x="276225" y="4129087"/>
            <a:chExt cx="5753100" cy="24479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949889-86E0-0A48-AFA1-4FE80DC88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25" y="4129087"/>
              <a:ext cx="5753100" cy="24479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C16191-341D-48B5-E77C-23A14838FCB1}"/>
                </a:ext>
              </a:extLst>
            </p:cNvPr>
            <p:cNvSpPr/>
            <p:nvPr/>
          </p:nvSpPr>
          <p:spPr>
            <a:xfrm>
              <a:off x="3471009" y="5213914"/>
              <a:ext cx="2434116" cy="1363097"/>
            </a:xfrm>
            <a:prstGeom prst="rect">
              <a:avLst/>
            </a:prstGeom>
            <a:noFill/>
            <a:ln w="571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noFill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39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2412-FD7E-C2EA-F9BA-7D5C0FE4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E617-3F76-27BD-6711-82874E81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Gauntlet: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3F67-0AE3-5C09-8148-866E89B86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Paying attention to domain restrictions (network programming) pays off.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SMT-based model for packet-processing can apply to other </a:t>
            </a:r>
            <a:r>
              <a:rPr lang="en-US" sz="2400" b="1" dirty="0"/>
              <a:t>well-specified</a:t>
            </a:r>
            <a:r>
              <a:rPr lang="en-US" sz="2400" dirty="0"/>
              <a:t> network programming languages.</a:t>
            </a:r>
          </a:p>
          <a:p>
            <a:pPr>
              <a:buFont typeface="Helvetica" panose="020B0604020202020204" pitchFamily="34" charset="0"/>
              <a:buChar char="►"/>
            </a:pPr>
            <a:r>
              <a:rPr lang="en-US" sz="2400" dirty="0"/>
              <a:t>NPL, </a:t>
            </a:r>
            <a:r>
              <a:rPr lang="en-US" sz="2400" dirty="0" err="1"/>
              <a:t>eBPF</a:t>
            </a:r>
            <a:r>
              <a:rPr lang="en-US" sz="2400" dirty="0"/>
              <a:t>/XDP/DPDK frameworks,…</a:t>
            </a:r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1160756B-1205-7CD2-936E-7D178E19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25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34586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Gauntlet Does Not Check The Whole Software Stack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CED7F9-DD5B-6DCA-65E0-3016900511EE}"/>
              </a:ext>
            </a:extLst>
          </p:cNvPr>
          <p:cNvSpPr txBox="1"/>
          <p:nvPr/>
        </p:nvSpPr>
        <p:spPr>
          <a:xfrm>
            <a:off x="5063157" y="5489950"/>
            <a:ext cx="2563522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</a:rPr>
              <a:t>What happens here?</a:t>
            </a:r>
            <a:endParaRPr lang="en-DE" sz="20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95D3DB-55C5-2C95-3B4C-B05823D7C058}"/>
              </a:ext>
            </a:extLst>
          </p:cNvPr>
          <p:cNvSpPr txBox="1"/>
          <p:nvPr/>
        </p:nvSpPr>
        <p:spPr>
          <a:xfrm>
            <a:off x="4648446" y="1731838"/>
            <a:ext cx="1218954" cy="4001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Helvetica" panose="020B0604020202020204" pitchFamily="34" charset="0"/>
              </a:rPr>
              <a:t>Gauntlet</a:t>
            </a:r>
            <a:endParaRPr lang="en-DE" sz="2000" dirty="0">
              <a:solidFill>
                <a:srgbClr val="00B050"/>
              </a:solidFill>
              <a:latin typeface="Helvetica" panose="020B060402020202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4B7A2FA-C480-9553-44D3-FA5CED4D6C36}"/>
              </a:ext>
            </a:extLst>
          </p:cNvPr>
          <p:cNvCxnSpPr>
            <a:cxnSpLocks/>
            <a:stCxn id="57" idx="2"/>
            <a:endCxn id="106" idx="0"/>
          </p:cNvCxnSpPr>
          <p:nvPr/>
        </p:nvCxnSpPr>
        <p:spPr>
          <a:xfrm flipH="1">
            <a:off x="4335642" y="2131948"/>
            <a:ext cx="922281" cy="543876"/>
          </a:xfrm>
          <a:prstGeom prst="line">
            <a:avLst/>
          </a:prstGeom>
          <a:ln w="38100"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4F835CE-928E-9743-497C-E3BE0523FE03}"/>
              </a:ext>
            </a:extLst>
          </p:cNvPr>
          <p:cNvSpPr/>
          <p:nvPr/>
        </p:nvSpPr>
        <p:spPr>
          <a:xfrm>
            <a:off x="3118584" y="2675824"/>
            <a:ext cx="2434116" cy="747336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noFill/>
              <a:latin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24D638-A58C-56CF-E9DE-545EA4B33B3F}"/>
              </a:ext>
            </a:extLst>
          </p:cNvPr>
          <p:cNvGrpSpPr>
            <a:grpSpLocks noChangeAspect="1"/>
          </p:cNvGrpSpPr>
          <p:nvPr/>
        </p:nvGrpSpPr>
        <p:grpSpPr>
          <a:xfrm>
            <a:off x="3124498" y="2692768"/>
            <a:ext cx="5856315" cy="2103225"/>
            <a:chOff x="1627507" y="3329487"/>
            <a:chExt cx="8808281" cy="316338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18A39FB-C939-802A-507C-0FF9B8BAE10B}"/>
                </a:ext>
              </a:extLst>
            </p:cNvPr>
            <p:cNvSpPr/>
            <p:nvPr/>
          </p:nvSpPr>
          <p:spPr>
            <a:xfrm>
              <a:off x="6572427" y="5173202"/>
              <a:ext cx="2555618" cy="1048026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Control block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2CD220-C649-ED2C-DAAA-0AFAEFE66EB4}"/>
                </a:ext>
              </a:extLst>
            </p:cNvPr>
            <p:cNvSpPr/>
            <p:nvPr/>
          </p:nvSpPr>
          <p:spPr>
            <a:xfrm>
              <a:off x="3644762" y="5186771"/>
              <a:ext cx="2555618" cy="1038023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Parsing block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0AA6C48-1BE3-E074-7655-8538195469FD}"/>
                </a:ext>
              </a:extLst>
            </p:cNvPr>
            <p:cNvSpPr/>
            <p:nvPr/>
          </p:nvSpPr>
          <p:spPr>
            <a:xfrm>
              <a:off x="3175796" y="4502334"/>
              <a:ext cx="6865291" cy="1990541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9EE51F-EDD4-7583-959D-6AC5B5DBB040}"/>
                </a:ext>
              </a:extLst>
            </p:cNvPr>
            <p:cNvSpPr/>
            <p:nvPr/>
          </p:nvSpPr>
          <p:spPr>
            <a:xfrm>
              <a:off x="5478870" y="4124385"/>
              <a:ext cx="2823233" cy="37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Control-plane API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1DCE67-E70E-50A2-A110-17B425DBA35F}"/>
                </a:ext>
              </a:extLst>
            </p:cNvPr>
            <p:cNvSpPr/>
            <p:nvPr/>
          </p:nvSpPr>
          <p:spPr>
            <a:xfrm>
              <a:off x="2321295" y="5411971"/>
              <a:ext cx="990727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D92E3B2-94E2-D857-04CA-C45ADA93BF24}"/>
                </a:ext>
              </a:extLst>
            </p:cNvPr>
            <p:cNvSpPr/>
            <p:nvPr/>
          </p:nvSpPr>
          <p:spPr>
            <a:xfrm>
              <a:off x="9535304" y="5411971"/>
              <a:ext cx="900484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B8EF90B-1482-BA75-408E-8FC0BF551988}"/>
                </a:ext>
              </a:extLst>
            </p:cNvPr>
            <p:cNvGrpSpPr/>
            <p:nvPr/>
          </p:nvGrpSpPr>
          <p:grpSpPr>
            <a:xfrm>
              <a:off x="6096000" y="3329487"/>
              <a:ext cx="3945087" cy="432968"/>
              <a:chOff x="7872722" y="2644828"/>
              <a:chExt cx="4103020" cy="432968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4FAF876-9B3E-655A-52D0-38B4965D7DD5}"/>
                  </a:ext>
                </a:extLst>
              </p:cNvPr>
              <p:cNvSpPr/>
              <p:nvPr/>
            </p:nvSpPr>
            <p:spPr>
              <a:xfrm>
                <a:off x="7872722" y="2647923"/>
                <a:ext cx="4103020" cy="41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Control plane</a:t>
                </a:r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B08EB5FA-84D9-55D0-85B5-EDD5A2AE4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4438" y="2644828"/>
                <a:ext cx="432968" cy="432968"/>
              </a:xfrm>
              <a:prstGeom prst="rect">
                <a:avLst/>
              </a:prstGeom>
            </p:spPr>
          </p:pic>
        </p:grpSp>
        <p:sp>
          <p:nvSpPr>
            <p:cNvPr id="48" name="Right Arrow 17">
              <a:extLst>
                <a:ext uri="{FF2B5EF4-FFF2-40B4-BE49-F238E27FC236}">
                  <a16:creationId xmlns:a16="http://schemas.microsoft.com/office/drawing/2014/main" id="{2411DE1C-140B-7CD1-4F31-C1C715FC3214}"/>
                </a:ext>
              </a:extLst>
            </p:cNvPr>
            <p:cNvSpPr/>
            <p:nvPr/>
          </p:nvSpPr>
          <p:spPr>
            <a:xfrm>
              <a:off x="2430663" y="3672790"/>
              <a:ext cx="278834" cy="353628"/>
            </a:xfrm>
            <a:prstGeom prst="rightArrow">
              <a:avLst>
                <a:gd name="adj1" fmla="val 50000"/>
                <a:gd name="adj2" fmla="val 54546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3FA74625-2A11-8601-1271-C8C699CD8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7507" y="3459699"/>
              <a:ext cx="728873" cy="728873"/>
            </a:xfrm>
            <a:prstGeom prst="rect">
              <a:avLst/>
            </a:prstGeom>
          </p:spPr>
        </p:pic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39B30901-5D4E-D02E-61C1-9795F90A8089}"/>
                </a:ext>
              </a:extLst>
            </p:cNvPr>
            <p:cNvSpPr/>
            <p:nvPr/>
          </p:nvSpPr>
          <p:spPr>
            <a:xfrm>
              <a:off x="6214875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A754F24E-3E70-3B1C-E732-990D70FE6D75}"/>
                </a:ext>
              </a:extLst>
            </p:cNvPr>
            <p:cNvSpPr/>
            <p:nvPr/>
          </p:nvSpPr>
          <p:spPr>
            <a:xfrm>
              <a:off x="9099589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A4EFF7B1-3869-689A-9D6B-7911973324F1}"/>
                </a:ext>
              </a:extLst>
            </p:cNvPr>
            <p:cNvSpPr/>
            <p:nvPr/>
          </p:nvSpPr>
          <p:spPr>
            <a:xfrm>
              <a:off x="3254478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FB6294C-AD31-3598-D225-C1DA3711BC79}"/>
                </a:ext>
              </a:extLst>
            </p:cNvPr>
            <p:cNvGrpSpPr/>
            <p:nvPr/>
          </p:nvGrpSpPr>
          <p:grpSpPr>
            <a:xfrm>
              <a:off x="2520919" y="5537619"/>
              <a:ext cx="565659" cy="336328"/>
              <a:chOff x="2795107" y="5342364"/>
              <a:chExt cx="460737" cy="320635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29DCAAA4-C19A-E80D-0EFA-CEDF204145D5}"/>
                  </a:ext>
                </a:extLst>
              </p:cNvPr>
              <p:cNvSpPr/>
              <p:nvPr/>
            </p:nvSpPr>
            <p:spPr>
              <a:xfrm>
                <a:off x="2795107" y="5342364"/>
                <a:ext cx="460735" cy="2988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8168A9-33D5-1826-2729-0A27E9470A7F}"/>
                  </a:ext>
                </a:extLst>
              </p:cNvPr>
              <p:cNvSpPr/>
              <p:nvPr/>
            </p:nvSpPr>
            <p:spPr>
              <a:xfrm>
                <a:off x="2795109" y="5342364"/>
                <a:ext cx="460735" cy="320635"/>
              </a:xfrm>
              <a:custGeom>
                <a:avLst/>
                <a:gdLst>
                  <a:gd name="connsiteX0" fmla="*/ 2357968 w 2408872"/>
                  <a:gd name="connsiteY0" fmla="*/ 39749 h 1605727"/>
                  <a:gd name="connsiteX1" fmla="*/ 2356362 w 2408872"/>
                  <a:gd name="connsiteY1" fmla="*/ 38277 h 1605727"/>
                  <a:gd name="connsiteX2" fmla="*/ 2255296 w 2408872"/>
                  <a:gd name="connsiteY2" fmla="*/ 83 h 1605727"/>
                  <a:gd name="connsiteX3" fmla="*/ 153742 w 2408872"/>
                  <a:gd name="connsiteY3" fmla="*/ 83 h 1605727"/>
                  <a:gd name="connsiteX4" fmla="*/ 52837 w 2408872"/>
                  <a:gd name="connsiteY4" fmla="*/ 38143 h 1605727"/>
                  <a:gd name="connsiteX5" fmla="*/ 50589 w 2408872"/>
                  <a:gd name="connsiteY5" fmla="*/ 40204 h 1605727"/>
                  <a:gd name="connsiteX6" fmla="*/ 83 w 2408872"/>
                  <a:gd name="connsiteY6" fmla="*/ 153769 h 1605727"/>
                  <a:gd name="connsiteX7" fmla="*/ 83 w 2408872"/>
                  <a:gd name="connsiteY7" fmla="*/ 1452151 h 1605727"/>
                  <a:gd name="connsiteX8" fmla="*/ 153742 w 2408872"/>
                  <a:gd name="connsiteY8" fmla="*/ 1605811 h 1605727"/>
                  <a:gd name="connsiteX9" fmla="*/ 2255296 w 2408872"/>
                  <a:gd name="connsiteY9" fmla="*/ 1605811 h 1605727"/>
                  <a:gd name="connsiteX10" fmla="*/ 2408955 w 2408872"/>
                  <a:gd name="connsiteY10" fmla="*/ 1452151 h 1605727"/>
                  <a:gd name="connsiteX11" fmla="*/ 2408955 w 2408872"/>
                  <a:gd name="connsiteY11" fmla="*/ 153769 h 1605727"/>
                  <a:gd name="connsiteX12" fmla="*/ 2357968 w 2408872"/>
                  <a:gd name="connsiteY12" fmla="*/ 39749 h 1605727"/>
                  <a:gd name="connsiteX13" fmla="*/ 2203318 w 2408872"/>
                  <a:gd name="connsiteY13" fmla="*/ 107144 h 1605727"/>
                  <a:gd name="connsiteX14" fmla="*/ 1255561 w 2408872"/>
                  <a:gd name="connsiteY14" fmla="*/ 868508 h 1605727"/>
                  <a:gd name="connsiteX15" fmla="*/ 1153478 w 2408872"/>
                  <a:gd name="connsiteY15" fmla="*/ 868508 h 1605727"/>
                  <a:gd name="connsiteX16" fmla="*/ 205720 w 2408872"/>
                  <a:gd name="connsiteY16" fmla="*/ 107144 h 1605727"/>
                  <a:gd name="connsiteX17" fmla="*/ 2203318 w 2408872"/>
                  <a:gd name="connsiteY17" fmla="*/ 107144 h 1605727"/>
                  <a:gd name="connsiteX18" fmla="*/ 2255296 w 2408872"/>
                  <a:gd name="connsiteY18" fmla="*/ 1498750 h 1605727"/>
                  <a:gd name="connsiteX19" fmla="*/ 153742 w 2408872"/>
                  <a:gd name="connsiteY19" fmla="*/ 1498750 h 1605727"/>
                  <a:gd name="connsiteX20" fmla="*/ 107144 w 2408872"/>
                  <a:gd name="connsiteY20" fmla="*/ 1452151 h 1605727"/>
                  <a:gd name="connsiteX21" fmla="*/ 107144 w 2408872"/>
                  <a:gd name="connsiteY21" fmla="*/ 165305 h 1605727"/>
                  <a:gd name="connsiteX22" fmla="*/ 1086431 w 2408872"/>
                  <a:gd name="connsiteY22" fmla="*/ 952016 h 1605727"/>
                  <a:gd name="connsiteX23" fmla="*/ 1204519 w 2408872"/>
                  <a:gd name="connsiteY23" fmla="*/ 993877 h 1605727"/>
                  <a:gd name="connsiteX24" fmla="*/ 1322607 w 2408872"/>
                  <a:gd name="connsiteY24" fmla="*/ 952016 h 1605727"/>
                  <a:gd name="connsiteX25" fmla="*/ 2301894 w 2408872"/>
                  <a:gd name="connsiteY25" fmla="*/ 165305 h 1605727"/>
                  <a:gd name="connsiteX26" fmla="*/ 2301894 w 2408872"/>
                  <a:gd name="connsiteY26" fmla="*/ 1452151 h 1605727"/>
                  <a:gd name="connsiteX27" fmla="*/ 2255296 w 2408872"/>
                  <a:gd name="connsiteY27" fmla="*/ 1498750 h 16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08872" h="1605727">
                    <a:moveTo>
                      <a:pt x="2357968" y="39749"/>
                    </a:moveTo>
                    <a:cubicBezTo>
                      <a:pt x="2357432" y="39267"/>
                      <a:pt x="2356924" y="38732"/>
                      <a:pt x="2356362" y="38277"/>
                    </a:cubicBezTo>
                    <a:cubicBezTo>
                      <a:pt x="2329302" y="14563"/>
                      <a:pt x="2293999" y="83"/>
                      <a:pt x="2255296" y="83"/>
                    </a:cubicBezTo>
                    <a:lnTo>
                      <a:pt x="153742" y="83"/>
                    </a:lnTo>
                    <a:cubicBezTo>
                      <a:pt x="115120" y="83"/>
                      <a:pt x="79870" y="14509"/>
                      <a:pt x="52837" y="38143"/>
                    </a:cubicBezTo>
                    <a:cubicBezTo>
                      <a:pt x="52061" y="38785"/>
                      <a:pt x="51338" y="39508"/>
                      <a:pt x="50589" y="40204"/>
                    </a:cubicBezTo>
                    <a:cubicBezTo>
                      <a:pt x="19648" y="68334"/>
                      <a:pt x="83" y="108750"/>
                      <a:pt x="83" y="153769"/>
                    </a:cubicBezTo>
                    <a:lnTo>
                      <a:pt x="83" y="1452151"/>
                    </a:lnTo>
                    <a:cubicBezTo>
                      <a:pt x="83" y="1536890"/>
                      <a:pt x="69030" y="1605811"/>
                      <a:pt x="153742" y="1605811"/>
                    </a:cubicBezTo>
                    <a:lnTo>
                      <a:pt x="2255296" y="1605811"/>
                    </a:lnTo>
                    <a:cubicBezTo>
                      <a:pt x="2340035" y="1605811"/>
                      <a:pt x="2408955" y="1536890"/>
                      <a:pt x="2408955" y="1452151"/>
                    </a:cubicBezTo>
                    <a:lnTo>
                      <a:pt x="2408955" y="153769"/>
                    </a:lnTo>
                    <a:cubicBezTo>
                      <a:pt x="2408955" y="108536"/>
                      <a:pt x="2389176" y="67906"/>
                      <a:pt x="2357968" y="39749"/>
                    </a:cubicBezTo>
                    <a:close/>
                    <a:moveTo>
                      <a:pt x="2203318" y="107144"/>
                    </a:moveTo>
                    <a:lnTo>
                      <a:pt x="1255561" y="868508"/>
                    </a:lnTo>
                    <a:cubicBezTo>
                      <a:pt x="1225503" y="892650"/>
                      <a:pt x="1183482" y="892650"/>
                      <a:pt x="1153478" y="868508"/>
                    </a:cubicBezTo>
                    <a:lnTo>
                      <a:pt x="205720" y="107144"/>
                    </a:lnTo>
                    <a:lnTo>
                      <a:pt x="2203318" y="107144"/>
                    </a:lnTo>
                    <a:close/>
                    <a:moveTo>
                      <a:pt x="2255296" y="1498750"/>
                    </a:moveTo>
                    <a:lnTo>
                      <a:pt x="153742" y="1498750"/>
                    </a:lnTo>
                    <a:cubicBezTo>
                      <a:pt x="128048" y="1498750"/>
                      <a:pt x="107144" y="1477846"/>
                      <a:pt x="107144" y="1452151"/>
                    </a:cubicBezTo>
                    <a:lnTo>
                      <a:pt x="107144" y="165305"/>
                    </a:lnTo>
                    <a:lnTo>
                      <a:pt x="1086431" y="952016"/>
                    </a:lnTo>
                    <a:cubicBezTo>
                      <a:pt x="1121199" y="979932"/>
                      <a:pt x="1162819" y="993877"/>
                      <a:pt x="1204519" y="993877"/>
                    </a:cubicBezTo>
                    <a:cubicBezTo>
                      <a:pt x="1246166" y="993877"/>
                      <a:pt x="1287839" y="979932"/>
                      <a:pt x="1322607" y="952016"/>
                    </a:cubicBezTo>
                    <a:lnTo>
                      <a:pt x="2301894" y="165305"/>
                    </a:lnTo>
                    <a:lnTo>
                      <a:pt x="2301894" y="1452151"/>
                    </a:lnTo>
                    <a:cubicBezTo>
                      <a:pt x="2301894" y="1477846"/>
                      <a:pt x="2280991" y="1498750"/>
                      <a:pt x="2255296" y="1498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1719D58-EEB0-1222-EE76-EE80D795B21D}"/>
                  </a:ext>
                </a:extLst>
              </p:cNvPr>
              <p:cNvSpPr/>
              <p:nvPr/>
            </p:nvSpPr>
            <p:spPr>
              <a:xfrm>
                <a:off x="3015236" y="5589870"/>
                <a:ext cx="117252" cy="21378"/>
              </a:xfrm>
              <a:custGeom>
                <a:avLst/>
                <a:gdLst>
                  <a:gd name="connsiteX0" fmla="*/ 559601 w 613031"/>
                  <a:gd name="connsiteY0" fmla="*/ 107177 h 107061"/>
                  <a:gd name="connsiteX1" fmla="*/ 53630 w 613031"/>
                  <a:gd name="connsiteY1" fmla="*/ 107177 h 107061"/>
                  <a:gd name="connsiteX2" fmla="*/ 100 w 613031"/>
                  <a:gd name="connsiteY2" fmla="*/ 53647 h 107061"/>
                  <a:gd name="connsiteX3" fmla="*/ 53630 w 613031"/>
                  <a:gd name="connsiteY3" fmla="*/ 116 h 107061"/>
                  <a:gd name="connsiteX4" fmla="*/ 559601 w 613031"/>
                  <a:gd name="connsiteY4" fmla="*/ 116 h 107061"/>
                  <a:gd name="connsiteX5" fmla="*/ 613131 w 613031"/>
                  <a:gd name="connsiteY5" fmla="*/ 53647 h 107061"/>
                  <a:gd name="connsiteX6" fmla="*/ 559601 w 613031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3031" h="107061">
                    <a:moveTo>
                      <a:pt x="559601" y="107177"/>
                    </a:moveTo>
                    <a:lnTo>
                      <a:pt x="53630" y="107177"/>
                    </a:lnTo>
                    <a:cubicBezTo>
                      <a:pt x="24082" y="107177"/>
                      <a:pt x="100" y="83195"/>
                      <a:pt x="100" y="53647"/>
                    </a:cubicBezTo>
                    <a:cubicBezTo>
                      <a:pt x="100" y="24098"/>
                      <a:pt x="24082" y="116"/>
                      <a:pt x="53630" y="116"/>
                    </a:cubicBezTo>
                    <a:lnTo>
                      <a:pt x="559601" y="116"/>
                    </a:lnTo>
                    <a:cubicBezTo>
                      <a:pt x="589150" y="116"/>
                      <a:pt x="613131" y="24098"/>
                      <a:pt x="613131" y="53647"/>
                    </a:cubicBezTo>
                    <a:cubicBezTo>
                      <a:pt x="613131" y="83195"/>
                      <a:pt x="589176" y="107177"/>
                      <a:pt x="559601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D29441C-593C-5AAC-0480-F3DDF2015953}"/>
                  </a:ext>
                </a:extLst>
              </p:cNvPr>
              <p:cNvSpPr/>
              <p:nvPr/>
            </p:nvSpPr>
            <p:spPr>
              <a:xfrm>
                <a:off x="3152587" y="5589871"/>
                <a:ext cx="67682" cy="21378"/>
              </a:xfrm>
              <a:custGeom>
                <a:avLst/>
                <a:gdLst>
                  <a:gd name="connsiteX0" fmla="*/ 300473 w 353863"/>
                  <a:gd name="connsiteY0" fmla="*/ 107177 h 107061"/>
                  <a:gd name="connsiteX1" fmla="*/ 53670 w 353863"/>
                  <a:gd name="connsiteY1" fmla="*/ 107177 h 107061"/>
                  <a:gd name="connsiteX2" fmla="*/ 140 w 353863"/>
                  <a:gd name="connsiteY2" fmla="*/ 53647 h 107061"/>
                  <a:gd name="connsiteX3" fmla="*/ 53670 w 353863"/>
                  <a:gd name="connsiteY3" fmla="*/ 116 h 107061"/>
                  <a:gd name="connsiteX4" fmla="*/ 300473 w 353863"/>
                  <a:gd name="connsiteY4" fmla="*/ 116 h 107061"/>
                  <a:gd name="connsiteX5" fmla="*/ 354003 w 353863"/>
                  <a:gd name="connsiteY5" fmla="*/ 53647 h 107061"/>
                  <a:gd name="connsiteX6" fmla="*/ 300473 w 353863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863" h="107061">
                    <a:moveTo>
                      <a:pt x="300473" y="107177"/>
                    </a:moveTo>
                    <a:lnTo>
                      <a:pt x="53670" y="107177"/>
                    </a:lnTo>
                    <a:cubicBezTo>
                      <a:pt x="24121" y="107177"/>
                      <a:pt x="140" y="83195"/>
                      <a:pt x="140" y="53647"/>
                    </a:cubicBezTo>
                    <a:cubicBezTo>
                      <a:pt x="140" y="24098"/>
                      <a:pt x="24121" y="116"/>
                      <a:pt x="53670" y="116"/>
                    </a:cubicBezTo>
                    <a:lnTo>
                      <a:pt x="300473" y="116"/>
                    </a:lnTo>
                    <a:cubicBezTo>
                      <a:pt x="330021" y="116"/>
                      <a:pt x="354003" y="24098"/>
                      <a:pt x="354003" y="53647"/>
                    </a:cubicBezTo>
                    <a:cubicBezTo>
                      <a:pt x="354003" y="83195"/>
                      <a:pt x="330021" y="107177"/>
                      <a:pt x="300473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3458E35-B69C-9258-D02C-428436772596}"/>
                </a:ext>
              </a:extLst>
            </p:cNvPr>
            <p:cNvSpPr/>
            <p:nvPr/>
          </p:nvSpPr>
          <p:spPr>
            <a:xfrm>
              <a:off x="8302103" y="4124385"/>
              <a:ext cx="1738984" cy="377200"/>
            </a:xfrm>
            <a:custGeom>
              <a:avLst/>
              <a:gdLst>
                <a:gd name="connsiteX0" fmla="*/ 0 w 2615190"/>
                <a:gd name="connsiteY0" fmla="*/ 0 h 560397"/>
                <a:gd name="connsiteX1" fmla="*/ 2615190 w 2615190"/>
                <a:gd name="connsiteY1" fmla="*/ 0 h 560397"/>
                <a:gd name="connsiteX2" fmla="*/ 2615190 w 2615190"/>
                <a:gd name="connsiteY2" fmla="*/ 560398 h 560397"/>
                <a:gd name="connsiteX3" fmla="*/ 0 w 2615190"/>
                <a:gd name="connsiteY3" fmla="*/ 560398 h 5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190" h="560397">
                  <a:moveTo>
                    <a:pt x="0" y="0"/>
                  </a:moveTo>
                  <a:lnTo>
                    <a:pt x="2615190" y="0"/>
                  </a:lnTo>
                  <a:lnTo>
                    <a:pt x="2615190" y="560398"/>
                  </a:lnTo>
                  <a:lnTo>
                    <a:pt x="0" y="560398"/>
                  </a:lnTo>
                  <a:close/>
                </a:path>
              </a:pathLst>
            </a:custGeom>
            <a:solidFill>
              <a:srgbClr val="F5F5F5"/>
            </a:solidFill>
            <a:ln w="3735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1050" dirty="0">
                  <a:latin typeface="Helvetica" panose="020B0604020202020204" pitchFamily="34" charset="0"/>
                </a:rPr>
                <a:t>Device software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43BED4F-93F7-1B62-7B7A-E12BF8CFD7A7}"/>
                </a:ext>
              </a:extLst>
            </p:cNvPr>
            <p:cNvGrpSpPr/>
            <p:nvPr/>
          </p:nvGrpSpPr>
          <p:grpSpPr>
            <a:xfrm>
              <a:off x="2909056" y="3443417"/>
              <a:ext cx="2205347" cy="842097"/>
              <a:chOff x="3275533" y="2803011"/>
              <a:chExt cx="2205347" cy="84209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FB708DA-FD5F-F6FB-A6C7-118B0481A138}"/>
                  </a:ext>
                </a:extLst>
              </p:cNvPr>
              <p:cNvSpPr/>
              <p:nvPr/>
            </p:nvSpPr>
            <p:spPr>
              <a:xfrm>
                <a:off x="3275533" y="2803011"/>
                <a:ext cx="2205347" cy="84209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Compiler</a:t>
                </a:r>
              </a:p>
            </p:txBody>
          </p:sp>
          <p:pic>
            <p:nvPicPr>
              <p:cNvPr id="62" name="Picture 51">
                <a:extLst>
                  <a:ext uri="{FF2B5EF4-FFF2-40B4-BE49-F238E27FC236}">
                    <a16:creationId xmlns:a16="http://schemas.microsoft.com/office/drawing/2014/main" id="{53A342BE-E7CD-04B1-90DE-965D46E4B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8647" y="3157727"/>
                <a:ext cx="434583" cy="381453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</p:pic>
        </p:grpSp>
        <p:sp>
          <p:nvSpPr>
            <p:cNvPr id="56" name="Shape 2244">
              <a:extLst>
                <a:ext uri="{FF2B5EF4-FFF2-40B4-BE49-F238E27FC236}">
                  <a16:creationId xmlns:a16="http://schemas.microsoft.com/office/drawing/2014/main" id="{AAC1F6BE-4EC1-6464-DCE3-5712E367FCC1}"/>
                </a:ext>
              </a:extLst>
            </p:cNvPr>
            <p:cNvSpPr/>
            <p:nvPr/>
          </p:nvSpPr>
          <p:spPr>
            <a:xfrm>
              <a:off x="900730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59" name="Shape 2244">
              <a:extLst>
                <a:ext uri="{FF2B5EF4-FFF2-40B4-BE49-F238E27FC236}">
                  <a16:creationId xmlns:a16="http://schemas.microsoft.com/office/drawing/2014/main" id="{500FBC12-9B50-3A87-3B0D-788724E7C1F8}"/>
                </a:ext>
              </a:extLst>
            </p:cNvPr>
            <p:cNvSpPr/>
            <p:nvPr/>
          </p:nvSpPr>
          <p:spPr>
            <a:xfrm>
              <a:off x="736641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8DE035-A8AE-231F-D805-F57A04D642F9}"/>
              </a:ext>
            </a:extLst>
          </p:cNvPr>
          <p:cNvCxnSpPr>
            <a:cxnSpLocks/>
            <a:stCxn id="37" idx="0"/>
            <a:endCxn id="52" idx="1"/>
          </p:cNvCxnSpPr>
          <p:nvPr/>
        </p:nvCxnSpPr>
        <p:spPr>
          <a:xfrm flipH="1" flipV="1">
            <a:off x="4206214" y="4275066"/>
            <a:ext cx="2138704" cy="1214884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D428C0B-1A86-FFAD-4DC2-36A8118E29F1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6344918" y="3625289"/>
            <a:ext cx="1617717" cy="1864661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E30581C-CDC1-FE51-D178-3A603BB7ECC7}"/>
              </a:ext>
            </a:extLst>
          </p:cNvPr>
          <p:cNvCxnSpPr>
            <a:cxnSpLocks/>
            <a:stCxn id="37" idx="0"/>
            <a:endCxn id="46" idx="2"/>
          </p:cNvCxnSpPr>
          <p:nvPr/>
        </p:nvCxnSpPr>
        <p:spPr>
          <a:xfrm flipV="1">
            <a:off x="6344918" y="4472792"/>
            <a:ext cx="2336545" cy="1017158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7EC55E-0EB3-DE0C-DFD0-22FDC75CC811}"/>
              </a:ext>
            </a:extLst>
          </p:cNvPr>
          <p:cNvCxnSpPr>
            <a:cxnSpLocks/>
            <a:stCxn id="37" idx="0"/>
            <a:endCxn id="50" idx="1"/>
          </p:cNvCxnSpPr>
          <p:nvPr/>
        </p:nvCxnSpPr>
        <p:spPr>
          <a:xfrm flipH="1" flipV="1">
            <a:off x="6174477" y="4275066"/>
            <a:ext cx="170441" cy="1214884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AD8B7B3-2050-FD8C-7E3A-4259E57C04DF}"/>
              </a:ext>
            </a:extLst>
          </p:cNvPr>
          <p:cNvCxnSpPr>
            <a:cxnSpLocks/>
            <a:stCxn id="37" idx="0"/>
            <a:endCxn id="43" idx="2"/>
          </p:cNvCxnSpPr>
          <p:nvPr/>
        </p:nvCxnSpPr>
        <p:spPr>
          <a:xfrm flipV="1">
            <a:off x="6344918" y="3472055"/>
            <a:ext cx="278749" cy="2017895"/>
          </a:xfrm>
          <a:prstGeom prst="line">
            <a:avLst/>
          </a:prstGeom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A405-EE8E-A225-187A-A28C350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P4Testgen</a:t>
            </a:r>
            <a:endParaRPr lang="en-DE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E6F88-EEA3-D96F-CB09-D81C749E2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SIGCOMM 2023</a:t>
            </a:r>
            <a:endParaRPr lang="en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B703E7-0E0E-FCAE-65AC-8E8E618DD000}"/>
              </a:ext>
            </a:extLst>
          </p:cNvPr>
          <p:cNvGrpSpPr>
            <a:grpSpLocks noChangeAspect="1"/>
          </p:cNvGrpSpPr>
          <p:nvPr/>
        </p:nvGrpSpPr>
        <p:grpSpPr>
          <a:xfrm>
            <a:off x="5184339" y="1473632"/>
            <a:ext cx="6125045" cy="2135043"/>
            <a:chOff x="1223318" y="3281630"/>
            <a:chExt cx="9212470" cy="321124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63C82E4-F656-651D-334E-736A9092C8C2}"/>
                </a:ext>
              </a:extLst>
            </p:cNvPr>
            <p:cNvSpPr/>
            <p:nvPr/>
          </p:nvSpPr>
          <p:spPr>
            <a:xfrm>
              <a:off x="6572427" y="5173202"/>
              <a:ext cx="2555618" cy="1048026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Control block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E404D-93AB-D415-5B9A-3EA741C4ED86}"/>
                </a:ext>
              </a:extLst>
            </p:cNvPr>
            <p:cNvSpPr/>
            <p:nvPr/>
          </p:nvSpPr>
          <p:spPr>
            <a:xfrm>
              <a:off x="3644762" y="5186771"/>
              <a:ext cx="2555618" cy="1038023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Parsing block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E07E52-C380-652F-A999-DC78D1DFA091}"/>
                </a:ext>
              </a:extLst>
            </p:cNvPr>
            <p:cNvSpPr/>
            <p:nvPr/>
          </p:nvSpPr>
          <p:spPr>
            <a:xfrm>
              <a:off x="3175796" y="4502334"/>
              <a:ext cx="6865291" cy="1990541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363DA4-BDB1-519E-DC02-1893DF32A990}"/>
                </a:ext>
              </a:extLst>
            </p:cNvPr>
            <p:cNvSpPr/>
            <p:nvPr/>
          </p:nvSpPr>
          <p:spPr>
            <a:xfrm>
              <a:off x="5478870" y="4124385"/>
              <a:ext cx="2823233" cy="37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Control-plane API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4454C3-7EA0-0FC7-35DC-B6B9F48F3E79}"/>
                </a:ext>
              </a:extLst>
            </p:cNvPr>
            <p:cNvSpPr/>
            <p:nvPr/>
          </p:nvSpPr>
          <p:spPr>
            <a:xfrm>
              <a:off x="2321295" y="5411971"/>
              <a:ext cx="990727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16044B-A70F-4A1D-8F51-771D8473AD3B}"/>
                </a:ext>
              </a:extLst>
            </p:cNvPr>
            <p:cNvSpPr/>
            <p:nvPr/>
          </p:nvSpPr>
          <p:spPr>
            <a:xfrm>
              <a:off x="9535304" y="5411971"/>
              <a:ext cx="900484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DD7DAAB-1EBC-C95D-3D88-8793D441FDFB}"/>
                </a:ext>
              </a:extLst>
            </p:cNvPr>
            <p:cNvGrpSpPr/>
            <p:nvPr/>
          </p:nvGrpSpPr>
          <p:grpSpPr>
            <a:xfrm>
              <a:off x="6096000" y="3329487"/>
              <a:ext cx="3945087" cy="432968"/>
              <a:chOff x="7872722" y="2644828"/>
              <a:chExt cx="4103020" cy="4329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579E7B1-8C34-F396-078E-374EE6D81100}"/>
                  </a:ext>
                </a:extLst>
              </p:cNvPr>
              <p:cNvSpPr/>
              <p:nvPr/>
            </p:nvSpPr>
            <p:spPr>
              <a:xfrm>
                <a:off x="7872722" y="2647923"/>
                <a:ext cx="4103020" cy="41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Control plane</a:t>
                </a:r>
              </a:p>
            </p:txBody>
          </p:sp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69DE57F3-CCB8-0169-2D86-64D89D32F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4438" y="2644828"/>
                <a:ext cx="432968" cy="432968"/>
              </a:xfrm>
              <a:prstGeom prst="rect">
                <a:avLst/>
              </a:prstGeom>
            </p:spPr>
          </p:pic>
        </p:grp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BBAB7A95-B0E6-41C2-BA68-A327EC0E7949}"/>
                </a:ext>
              </a:extLst>
            </p:cNvPr>
            <p:cNvSpPr/>
            <p:nvPr/>
          </p:nvSpPr>
          <p:spPr>
            <a:xfrm>
              <a:off x="2430663" y="3672790"/>
              <a:ext cx="278834" cy="353628"/>
            </a:xfrm>
            <a:prstGeom prst="rightArrow">
              <a:avLst>
                <a:gd name="adj1" fmla="val 50000"/>
                <a:gd name="adj2" fmla="val 54546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1E82426-93A7-0E6F-D7E4-5EB5FFFBC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7507" y="3459699"/>
              <a:ext cx="728873" cy="728873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7824BE03-341E-2B7E-3F9B-3159FD986A90}"/>
                </a:ext>
              </a:extLst>
            </p:cNvPr>
            <p:cNvSpPr/>
            <p:nvPr/>
          </p:nvSpPr>
          <p:spPr>
            <a:xfrm>
              <a:off x="6214875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F3FC8F5D-9487-689B-13B8-A890E375A346}"/>
                </a:ext>
              </a:extLst>
            </p:cNvPr>
            <p:cNvSpPr/>
            <p:nvPr/>
          </p:nvSpPr>
          <p:spPr>
            <a:xfrm>
              <a:off x="9099589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02098C4-1EB0-0C90-170D-0763B7EB1F40}"/>
                </a:ext>
              </a:extLst>
            </p:cNvPr>
            <p:cNvSpPr/>
            <p:nvPr/>
          </p:nvSpPr>
          <p:spPr>
            <a:xfrm>
              <a:off x="3254478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D090E2E-0D2A-6CF5-DCB7-C11B9EBEC2D0}"/>
                </a:ext>
              </a:extLst>
            </p:cNvPr>
            <p:cNvGrpSpPr/>
            <p:nvPr/>
          </p:nvGrpSpPr>
          <p:grpSpPr>
            <a:xfrm>
              <a:off x="2520919" y="5537619"/>
              <a:ext cx="565659" cy="336328"/>
              <a:chOff x="2795107" y="5342364"/>
              <a:chExt cx="460737" cy="32063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DDEFBBC2-3816-361B-9425-4FA68D10BE68}"/>
                  </a:ext>
                </a:extLst>
              </p:cNvPr>
              <p:cNvSpPr/>
              <p:nvPr/>
            </p:nvSpPr>
            <p:spPr>
              <a:xfrm>
                <a:off x="2795107" y="5342364"/>
                <a:ext cx="460735" cy="2988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001840-28C8-D89C-1DB2-A0C7C5D74864}"/>
                  </a:ext>
                </a:extLst>
              </p:cNvPr>
              <p:cNvSpPr/>
              <p:nvPr/>
            </p:nvSpPr>
            <p:spPr>
              <a:xfrm>
                <a:off x="2795109" y="5342364"/>
                <a:ext cx="460735" cy="320635"/>
              </a:xfrm>
              <a:custGeom>
                <a:avLst/>
                <a:gdLst>
                  <a:gd name="connsiteX0" fmla="*/ 2357968 w 2408872"/>
                  <a:gd name="connsiteY0" fmla="*/ 39749 h 1605727"/>
                  <a:gd name="connsiteX1" fmla="*/ 2356362 w 2408872"/>
                  <a:gd name="connsiteY1" fmla="*/ 38277 h 1605727"/>
                  <a:gd name="connsiteX2" fmla="*/ 2255296 w 2408872"/>
                  <a:gd name="connsiteY2" fmla="*/ 83 h 1605727"/>
                  <a:gd name="connsiteX3" fmla="*/ 153742 w 2408872"/>
                  <a:gd name="connsiteY3" fmla="*/ 83 h 1605727"/>
                  <a:gd name="connsiteX4" fmla="*/ 52837 w 2408872"/>
                  <a:gd name="connsiteY4" fmla="*/ 38143 h 1605727"/>
                  <a:gd name="connsiteX5" fmla="*/ 50589 w 2408872"/>
                  <a:gd name="connsiteY5" fmla="*/ 40204 h 1605727"/>
                  <a:gd name="connsiteX6" fmla="*/ 83 w 2408872"/>
                  <a:gd name="connsiteY6" fmla="*/ 153769 h 1605727"/>
                  <a:gd name="connsiteX7" fmla="*/ 83 w 2408872"/>
                  <a:gd name="connsiteY7" fmla="*/ 1452151 h 1605727"/>
                  <a:gd name="connsiteX8" fmla="*/ 153742 w 2408872"/>
                  <a:gd name="connsiteY8" fmla="*/ 1605811 h 1605727"/>
                  <a:gd name="connsiteX9" fmla="*/ 2255296 w 2408872"/>
                  <a:gd name="connsiteY9" fmla="*/ 1605811 h 1605727"/>
                  <a:gd name="connsiteX10" fmla="*/ 2408955 w 2408872"/>
                  <a:gd name="connsiteY10" fmla="*/ 1452151 h 1605727"/>
                  <a:gd name="connsiteX11" fmla="*/ 2408955 w 2408872"/>
                  <a:gd name="connsiteY11" fmla="*/ 153769 h 1605727"/>
                  <a:gd name="connsiteX12" fmla="*/ 2357968 w 2408872"/>
                  <a:gd name="connsiteY12" fmla="*/ 39749 h 1605727"/>
                  <a:gd name="connsiteX13" fmla="*/ 2203318 w 2408872"/>
                  <a:gd name="connsiteY13" fmla="*/ 107144 h 1605727"/>
                  <a:gd name="connsiteX14" fmla="*/ 1255561 w 2408872"/>
                  <a:gd name="connsiteY14" fmla="*/ 868508 h 1605727"/>
                  <a:gd name="connsiteX15" fmla="*/ 1153478 w 2408872"/>
                  <a:gd name="connsiteY15" fmla="*/ 868508 h 1605727"/>
                  <a:gd name="connsiteX16" fmla="*/ 205720 w 2408872"/>
                  <a:gd name="connsiteY16" fmla="*/ 107144 h 1605727"/>
                  <a:gd name="connsiteX17" fmla="*/ 2203318 w 2408872"/>
                  <a:gd name="connsiteY17" fmla="*/ 107144 h 1605727"/>
                  <a:gd name="connsiteX18" fmla="*/ 2255296 w 2408872"/>
                  <a:gd name="connsiteY18" fmla="*/ 1498750 h 1605727"/>
                  <a:gd name="connsiteX19" fmla="*/ 153742 w 2408872"/>
                  <a:gd name="connsiteY19" fmla="*/ 1498750 h 1605727"/>
                  <a:gd name="connsiteX20" fmla="*/ 107144 w 2408872"/>
                  <a:gd name="connsiteY20" fmla="*/ 1452151 h 1605727"/>
                  <a:gd name="connsiteX21" fmla="*/ 107144 w 2408872"/>
                  <a:gd name="connsiteY21" fmla="*/ 165305 h 1605727"/>
                  <a:gd name="connsiteX22" fmla="*/ 1086431 w 2408872"/>
                  <a:gd name="connsiteY22" fmla="*/ 952016 h 1605727"/>
                  <a:gd name="connsiteX23" fmla="*/ 1204519 w 2408872"/>
                  <a:gd name="connsiteY23" fmla="*/ 993877 h 1605727"/>
                  <a:gd name="connsiteX24" fmla="*/ 1322607 w 2408872"/>
                  <a:gd name="connsiteY24" fmla="*/ 952016 h 1605727"/>
                  <a:gd name="connsiteX25" fmla="*/ 2301894 w 2408872"/>
                  <a:gd name="connsiteY25" fmla="*/ 165305 h 1605727"/>
                  <a:gd name="connsiteX26" fmla="*/ 2301894 w 2408872"/>
                  <a:gd name="connsiteY26" fmla="*/ 1452151 h 1605727"/>
                  <a:gd name="connsiteX27" fmla="*/ 2255296 w 2408872"/>
                  <a:gd name="connsiteY27" fmla="*/ 1498750 h 16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08872" h="1605727">
                    <a:moveTo>
                      <a:pt x="2357968" y="39749"/>
                    </a:moveTo>
                    <a:cubicBezTo>
                      <a:pt x="2357432" y="39267"/>
                      <a:pt x="2356924" y="38732"/>
                      <a:pt x="2356362" y="38277"/>
                    </a:cubicBezTo>
                    <a:cubicBezTo>
                      <a:pt x="2329302" y="14563"/>
                      <a:pt x="2293999" y="83"/>
                      <a:pt x="2255296" y="83"/>
                    </a:cubicBezTo>
                    <a:lnTo>
                      <a:pt x="153742" y="83"/>
                    </a:lnTo>
                    <a:cubicBezTo>
                      <a:pt x="115120" y="83"/>
                      <a:pt x="79870" y="14509"/>
                      <a:pt x="52837" y="38143"/>
                    </a:cubicBezTo>
                    <a:cubicBezTo>
                      <a:pt x="52061" y="38785"/>
                      <a:pt x="51338" y="39508"/>
                      <a:pt x="50589" y="40204"/>
                    </a:cubicBezTo>
                    <a:cubicBezTo>
                      <a:pt x="19648" y="68334"/>
                      <a:pt x="83" y="108750"/>
                      <a:pt x="83" y="153769"/>
                    </a:cubicBezTo>
                    <a:lnTo>
                      <a:pt x="83" y="1452151"/>
                    </a:lnTo>
                    <a:cubicBezTo>
                      <a:pt x="83" y="1536890"/>
                      <a:pt x="69030" y="1605811"/>
                      <a:pt x="153742" y="1605811"/>
                    </a:cubicBezTo>
                    <a:lnTo>
                      <a:pt x="2255296" y="1605811"/>
                    </a:lnTo>
                    <a:cubicBezTo>
                      <a:pt x="2340035" y="1605811"/>
                      <a:pt x="2408955" y="1536890"/>
                      <a:pt x="2408955" y="1452151"/>
                    </a:cubicBezTo>
                    <a:lnTo>
                      <a:pt x="2408955" y="153769"/>
                    </a:lnTo>
                    <a:cubicBezTo>
                      <a:pt x="2408955" y="108536"/>
                      <a:pt x="2389176" y="67906"/>
                      <a:pt x="2357968" y="39749"/>
                    </a:cubicBezTo>
                    <a:close/>
                    <a:moveTo>
                      <a:pt x="2203318" y="107144"/>
                    </a:moveTo>
                    <a:lnTo>
                      <a:pt x="1255561" y="868508"/>
                    </a:lnTo>
                    <a:cubicBezTo>
                      <a:pt x="1225503" y="892650"/>
                      <a:pt x="1183482" y="892650"/>
                      <a:pt x="1153478" y="868508"/>
                    </a:cubicBezTo>
                    <a:lnTo>
                      <a:pt x="205720" y="107144"/>
                    </a:lnTo>
                    <a:lnTo>
                      <a:pt x="2203318" y="107144"/>
                    </a:lnTo>
                    <a:close/>
                    <a:moveTo>
                      <a:pt x="2255296" y="1498750"/>
                    </a:moveTo>
                    <a:lnTo>
                      <a:pt x="153742" y="1498750"/>
                    </a:lnTo>
                    <a:cubicBezTo>
                      <a:pt x="128048" y="1498750"/>
                      <a:pt x="107144" y="1477846"/>
                      <a:pt x="107144" y="1452151"/>
                    </a:cubicBezTo>
                    <a:lnTo>
                      <a:pt x="107144" y="165305"/>
                    </a:lnTo>
                    <a:lnTo>
                      <a:pt x="1086431" y="952016"/>
                    </a:lnTo>
                    <a:cubicBezTo>
                      <a:pt x="1121199" y="979932"/>
                      <a:pt x="1162819" y="993877"/>
                      <a:pt x="1204519" y="993877"/>
                    </a:cubicBezTo>
                    <a:cubicBezTo>
                      <a:pt x="1246166" y="993877"/>
                      <a:pt x="1287839" y="979932"/>
                      <a:pt x="1322607" y="952016"/>
                    </a:cubicBezTo>
                    <a:lnTo>
                      <a:pt x="2301894" y="165305"/>
                    </a:lnTo>
                    <a:lnTo>
                      <a:pt x="2301894" y="1452151"/>
                    </a:lnTo>
                    <a:cubicBezTo>
                      <a:pt x="2301894" y="1477846"/>
                      <a:pt x="2280991" y="1498750"/>
                      <a:pt x="2255296" y="1498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988BD10-E88B-ABBA-AD97-D6DB27F4C866}"/>
                  </a:ext>
                </a:extLst>
              </p:cNvPr>
              <p:cNvSpPr/>
              <p:nvPr/>
            </p:nvSpPr>
            <p:spPr>
              <a:xfrm>
                <a:off x="3015236" y="5589870"/>
                <a:ext cx="117252" cy="21378"/>
              </a:xfrm>
              <a:custGeom>
                <a:avLst/>
                <a:gdLst>
                  <a:gd name="connsiteX0" fmla="*/ 559601 w 613031"/>
                  <a:gd name="connsiteY0" fmla="*/ 107177 h 107061"/>
                  <a:gd name="connsiteX1" fmla="*/ 53630 w 613031"/>
                  <a:gd name="connsiteY1" fmla="*/ 107177 h 107061"/>
                  <a:gd name="connsiteX2" fmla="*/ 100 w 613031"/>
                  <a:gd name="connsiteY2" fmla="*/ 53647 h 107061"/>
                  <a:gd name="connsiteX3" fmla="*/ 53630 w 613031"/>
                  <a:gd name="connsiteY3" fmla="*/ 116 h 107061"/>
                  <a:gd name="connsiteX4" fmla="*/ 559601 w 613031"/>
                  <a:gd name="connsiteY4" fmla="*/ 116 h 107061"/>
                  <a:gd name="connsiteX5" fmla="*/ 613131 w 613031"/>
                  <a:gd name="connsiteY5" fmla="*/ 53647 h 107061"/>
                  <a:gd name="connsiteX6" fmla="*/ 559601 w 613031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3031" h="107061">
                    <a:moveTo>
                      <a:pt x="559601" y="107177"/>
                    </a:moveTo>
                    <a:lnTo>
                      <a:pt x="53630" y="107177"/>
                    </a:lnTo>
                    <a:cubicBezTo>
                      <a:pt x="24082" y="107177"/>
                      <a:pt x="100" y="83195"/>
                      <a:pt x="100" y="53647"/>
                    </a:cubicBezTo>
                    <a:cubicBezTo>
                      <a:pt x="100" y="24098"/>
                      <a:pt x="24082" y="116"/>
                      <a:pt x="53630" y="116"/>
                    </a:cubicBezTo>
                    <a:lnTo>
                      <a:pt x="559601" y="116"/>
                    </a:lnTo>
                    <a:cubicBezTo>
                      <a:pt x="589150" y="116"/>
                      <a:pt x="613131" y="24098"/>
                      <a:pt x="613131" y="53647"/>
                    </a:cubicBezTo>
                    <a:cubicBezTo>
                      <a:pt x="613131" y="83195"/>
                      <a:pt x="589176" y="107177"/>
                      <a:pt x="559601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BB51C1E-B4B7-62F0-1DF5-28150C9014A6}"/>
                  </a:ext>
                </a:extLst>
              </p:cNvPr>
              <p:cNvSpPr/>
              <p:nvPr/>
            </p:nvSpPr>
            <p:spPr>
              <a:xfrm>
                <a:off x="3152587" y="5589871"/>
                <a:ext cx="67682" cy="21378"/>
              </a:xfrm>
              <a:custGeom>
                <a:avLst/>
                <a:gdLst>
                  <a:gd name="connsiteX0" fmla="*/ 300473 w 353863"/>
                  <a:gd name="connsiteY0" fmla="*/ 107177 h 107061"/>
                  <a:gd name="connsiteX1" fmla="*/ 53670 w 353863"/>
                  <a:gd name="connsiteY1" fmla="*/ 107177 h 107061"/>
                  <a:gd name="connsiteX2" fmla="*/ 140 w 353863"/>
                  <a:gd name="connsiteY2" fmla="*/ 53647 h 107061"/>
                  <a:gd name="connsiteX3" fmla="*/ 53670 w 353863"/>
                  <a:gd name="connsiteY3" fmla="*/ 116 h 107061"/>
                  <a:gd name="connsiteX4" fmla="*/ 300473 w 353863"/>
                  <a:gd name="connsiteY4" fmla="*/ 116 h 107061"/>
                  <a:gd name="connsiteX5" fmla="*/ 354003 w 353863"/>
                  <a:gd name="connsiteY5" fmla="*/ 53647 h 107061"/>
                  <a:gd name="connsiteX6" fmla="*/ 300473 w 353863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863" h="107061">
                    <a:moveTo>
                      <a:pt x="300473" y="107177"/>
                    </a:moveTo>
                    <a:lnTo>
                      <a:pt x="53670" y="107177"/>
                    </a:lnTo>
                    <a:cubicBezTo>
                      <a:pt x="24121" y="107177"/>
                      <a:pt x="140" y="83195"/>
                      <a:pt x="140" y="53647"/>
                    </a:cubicBezTo>
                    <a:cubicBezTo>
                      <a:pt x="140" y="24098"/>
                      <a:pt x="24121" y="116"/>
                      <a:pt x="53670" y="116"/>
                    </a:cubicBezTo>
                    <a:lnTo>
                      <a:pt x="300473" y="116"/>
                    </a:lnTo>
                    <a:cubicBezTo>
                      <a:pt x="330021" y="116"/>
                      <a:pt x="354003" y="24098"/>
                      <a:pt x="354003" y="53647"/>
                    </a:cubicBezTo>
                    <a:cubicBezTo>
                      <a:pt x="354003" y="83195"/>
                      <a:pt x="330021" y="107177"/>
                      <a:pt x="300473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27F52C-C648-929A-4546-20AA802BDAD5}"/>
                </a:ext>
              </a:extLst>
            </p:cNvPr>
            <p:cNvSpPr/>
            <p:nvPr/>
          </p:nvSpPr>
          <p:spPr>
            <a:xfrm>
              <a:off x="8302103" y="4124385"/>
              <a:ext cx="1738984" cy="377200"/>
            </a:xfrm>
            <a:custGeom>
              <a:avLst/>
              <a:gdLst>
                <a:gd name="connsiteX0" fmla="*/ 0 w 2615190"/>
                <a:gd name="connsiteY0" fmla="*/ 0 h 560397"/>
                <a:gd name="connsiteX1" fmla="*/ 2615190 w 2615190"/>
                <a:gd name="connsiteY1" fmla="*/ 0 h 560397"/>
                <a:gd name="connsiteX2" fmla="*/ 2615190 w 2615190"/>
                <a:gd name="connsiteY2" fmla="*/ 560398 h 560397"/>
                <a:gd name="connsiteX3" fmla="*/ 0 w 2615190"/>
                <a:gd name="connsiteY3" fmla="*/ 560398 h 5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190" h="560397">
                  <a:moveTo>
                    <a:pt x="0" y="0"/>
                  </a:moveTo>
                  <a:lnTo>
                    <a:pt x="2615190" y="0"/>
                  </a:lnTo>
                  <a:lnTo>
                    <a:pt x="2615190" y="560398"/>
                  </a:lnTo>
                  <a:lnTo>
                    <a:pt x="0" y="560398"/>
                  </a:lnTo>
                  <a:close/>
                </a:path>
              </a:pathLst>
            </a:custGeom>
            <a:solidFill>
              <a:srgbClr val="F5F5F5"/>
            </a:solidFill>
            <a:ln w="3735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1050" dirty="0">
                  <a:latin typeface="Helvetica" panose="020B0604020202020204" pitchFamily="34" charset="0"/>
                </a:rPr>
                <a:t>Device software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B9AEB1A-D889-35D3-F225-E176273146E2}"/>
                </a:ext>
              </a:extLst>
            </p:cNvPr>
            <p:cNvGrpSpPr/>
            <p:nvPr/>
          </p:nvGrpSpPr>
          <p:grpSpPr>
            <a:xfrm>
              <a:off x="2909056" y="3443417"/>
              <a:ext cx="2205347" cy="842097"/>
              <a:chOff x="3275533" y="2803011"/>
              <a:chExt cx="2205347" cy="84209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03244FA-5B75-87BC-2024-46D020740127}"/>
                  </a:ext>
                </a:extLst>
              </p:cNvPr>
              <p:cNvSpPr/>
              <p:nvPr/>
            </p:nvSpPr>
            <p:spPr>
              <a:xfrm>
                <a:off x="3275533" y="2803011"/>
                <a:ext cx="2205347" cy="84209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Compiler</a:t>
                </a:r>
              </a:p>
            </p:txBody>
          </p:sp>
          <p:pic>
            <p:nvPicPr>
              <p:cNvPr id="26" name="Picture 51">
                <a:extLst>
                  <a:ext uri="{FF2B5EF4-FFF2-40B4-BE49-F238E27FC236}">
                    <a16:creationId xmlns:a16="http://schemas.microsoft.com/office/drawing/2014/main" id="{70D29E01-19E9-7F14-2AAE-2CB4426A8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8647" y="3157727"/>
                <a:ext cx="434583" cy="381453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</p:pic>
        </p:grpSp>
        <p:sp>
          <p:nvSpPr>
            <p:cNvPr id="20" name="Shape 2244">
              <a:extLst>
                <a:ext uri="{FF2B5EF4-FFF2-40B4-BE49-F238E27FC236}">
                  <a16:creationId xmlns:a16="http://schemas.microsoft.com/office/drawing/2014/main" id="{C5D33F72-FB72-2452-5E8B-EA2CFB547F74}"/>
                </a:ext>
              </a:extLst>
            </p:cNvPr>
            <p:cNvSpPr/>
            <p:nvPr/>
          </p:nvSpPr>
          <p:spPr>
            <a:xfrm>
              <a:off x="900730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21" name="Shape 2244">
              <a:extLst>
                <a:ext uri="{FF2B5EF4-FFF2-40B4-BE49-F238E27FC236}">
                  <a16:creationId xmlns:a16="http://schemas.microsoft.com/office/drawing/2014/main" id="{36387CB7-DA25-26E0-C362-5875ABA20F56}"/>
                </a:ext>
              </a:extLst>
            </p:cNvPr>
            <p:cNvSpPr/>
            <p:nvPr/>
          </p:nvSpPr>
          <p:spPr>
            <a:xfrm>
              <a:off x="736641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23" name="L-Shape 22">
              <a:extLst>
                <a:ext uri="{FF2B5EF4-FFF2-40B4-BE49-F238E27FC236}">
                  <a16:creationId xmlns:a16="http://schemas.microsoft.com/office/drawing/2014/main" id="{473D7AC2-33B2-CCCB-5813-6202D16E8A27}"/>
                </a:ext>
              </a:extLst>
            </p:cNvPr>
            <p:cNvSpPr/>
            <p:nvPr/>
          </p:nvSpPr>
          <p:spPr>
            <a:xfrm rot="5400000" flipH="1">
              <a:off x="4097021" y="407927"/>
              <a:ext cx="3211243" cy="8958650"/>
            </a:xfrm>
            <a:prstGeom prst="corner">
              <a:avLst>
                <a:gd name="adj1" fmla="val 141453"/>
                <a:gd name="adj2" fmla="val 79250"/>
              </a:avLst>
            </a:prstGeom>
            <a:noFill/>
            <a:ln w="5715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Helvetica" panose="020B0604020202020204" pitchFamily="34" charset="0"/>
              </a:endParaRPr>
            </a:p>
          </p:txBody>
        </p:sp>
      </p:grpSp>
      <p:sp>
        <p:nvSpPr>
          <p:cNvPr id="22" name="Google Shape;208;p28">
            <a:extLst>
              <a:ext uri="{FF2B5EF4-FFF2-40B4-BE49-F238E27FC236}">
                <a16:creationId xmlns:a16="http://schemas.microsoft.com/office/drawing/2014/main" id="{52E31187-68EE-D5B3-52CE-79798F1E7E76}"/>
              </a:ext>
            </a:extLst>
          </p:cNvPr>
          <p:cNvSpPr/>
          <p:nvPr/>
        </p:nvSpPr>
        <p:spPr>
          <a:xfrm>
            <a:off x="6794271" y="4589462"/>
            <a:ext cx="1440400" cy="104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Device specification</a:t>
            </a:r>
            <a:endParaRPr sz="1600" dirty="0">
              <a:solidFill>
                <a:schemeClr val="dk1"/>
              </a:solidFill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1FC7DD-82F4-0D7D-1E3F-0608D1A68651}"/>
              </a:ext>
            </a:extLst>
          </p:cNvPr>
          <p:cNvGrpSpPr/>
          <p:nvPr/>
        </p:nvGrpSpPr>
        <p:grpSpPr>
          <a:xfrm>
            <a:off x="7252137" y="4680189"/>
            <a:ext cx="516655" cy="389877"/>
            <a:chOff x="7186190" y="4018806"/>
            <a:chExt cx="516655" cy="38987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D8247D-0E5E-EF97-A58E-0266208ED7C5}"/>
                </a:ext>
              </a:extLst>
            </p:cNvPr>
            <p:cNvSpPr/>
            <p:nvPr/>
          </p:nvSpPr>
          <p:spPr>
            <a:xfrm>
              <a:off x="7186190" y="4018806"/>
              <a:ext cx="516655" cy="389877"/>
            </a:xfrm>
            <a:custGeom>
              <a:avLst/>
              <a:gdLst>
                <a:gd name="connsiteX0" fmla="*/ 515202 w 516655"/>
                <a:gd name="connsiteY0" fmla="*/ 203268 h 389877"/>
                <a:gd name="connsiteX1" fmla="*/ 464667 w 516655"/>
                <a:gd name="connsiteY1" fmla="*/ 24988 h 389877"/>
                <a:gd name="connsiteX2" fmla="*/ 433829 w 516655"/>
                <a:gd name="connsiteY2" fmla="*/ 0 h 389877"/>
                <a:gd name="connsiteX3" fmla="*/ 82826 w 516655"/>
                <a:gd name="connsiteY3" fmla="*/ 0 h 389877"/>
                <a:gd name="connsiteX4" fmla="*/ 51988 w 516655"/>
                <a:gd name="connsiteY4" fmla="*/ 24988 h 389877"/>
                <a:gd name="connsiteX5" fmla="*/ 1453 w 516655"/>
                <a:gd name="connsiteY5" fmla="*/ 203445 h 389877"/>
                <a:gd name="connsiteX6" fmla="*/ 0 w 516655"/>
                <a:gd name="connsiteY6" fmla="*/ 213901 h 389877"/>
                <a:gd name="connsiteX7" fmla="*/ 0 w 516655"/>
                <a:gd name="connsiteY7" fmla="*/ 354434 h 389877"/>
                <a:gd name="connsiteX8" fmla="*/ 32291 w 516655"/>
                <a:gd name="connsiteY8" fmla="*/ 389877 h 389877"/>
                <a:gd name="connsiteX9" fmla="*/ 484364 w 516655"/>
                <a:gd name="connsiteY9" fmla="*/ 389877 h 389877"/>
                <a:gd name="connsiteX10" fmla="*/ 516655 w 516655"/>
                <a:gd name="connsiteY10" fmla="*/ 354434 h 389877"/>
                <a:gd name="connsiteX11" fmla="*/ 516655 w 516655"/>
                <a:gd name="connsiteY11" fmla="*/ 213724 h 389877"/>
                <a:gd name="connsiteX12" fmla="*/ 515202 w 516655"/>
                <a:gd name="connsiteY12" fmla="*/ 203268 h 389877"/>
                <a:gd name="connsiteX13" fmla="*/ 484364 w 516655"/>
                <a:gd name="connsiteY13" fmla="*/ 354434 h 389877"/>
                <a:gd name="connsiteX14" fmla="*/ 32291 w 516655"/>
                <a:gd name="connsiteY14" fmla="*/ 354434 h 389877"/>
                <a:gd name="connsiteX15" fmla="*/ 32291 w 516655"/>
                <a:gd name="connsiteY15" fmla="*/ 213724 h 389877"/>
                <a:gd name="connsiteX16" fmla="*/ 82826 w 516655"/>
                <a:gd name="connsiteY16" fmla="*/ 35443 h 389877"/>
                <a:gd name="connsiteX17" fmla="*/ 433829 w 516655"/>
                <a:gd name="connsiteY17" fmla="*/ 35443 h 389877"/>
                <a:gd name="connsiteX18" fmla="*/ 484364 w 516655"/>
                <a:gd name="connsiteY18" fmla="*/ 213724 h 38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655" h="389877">
                  <a:moveTo>
                    <a:pt x="515202" y="203268"/>
                  </a:moveTo>
                  <a:lnTo>
                    <a:pt x="464667" y="24988"/>
                  </a:lnTo>
                  <a:cubicBezTo>
                    <a:pt x="460490" y="10138"/>
                    <a:pt x="447987" y="8"/>
                    <a:pt x="433829" y="0"/>
                  </a:cubicBezTo>
                  <a:lnTo>
                    <a:pt x="82826" y="0"/>
                  </a:lnTo>
                  <a:cubicBezTo>
                    <a:pt x="68668" y="8"/>
                    <a:pt x="56165" y="10138"/>
                    <a:pt x="51988" y="24988"/>
                  </a:cubicBezTo>
                  <a:lnTo>
                    <a:pt x="1453" y="203445"/>
                  </a:lnTo>
                  <a:cubicBezTo>
                    <a:pt x="495" y="206832"/>
                    <a:pt x="5" y="210355"/>
                    <a:pt x="0" y="213901"/>
                  </a:cubicBezTo>
                  <a:lnTo>
                    <a:pt x="0" y="354434"/>
                  </a:lnTo>
                  <a:cubicBezTo>
                    <a:pt x="0" y="374009"/>
                    <a:pt x="14457" y="389877"/>
                    <a:pt x="32291" y="389877"/>
                  </a:cubicBezTo>
                  <a:lnTo>
                    <a:pt x="484364" y="389877"/>
                  </a:lnTo>
                  <a:cubicBezTo>
                    <a:pt x="502198" y="389877"/>
                    <a:pt x="516655" y="374009"/>
                    <a:pt x="516655" y="354434"/>
                  </a:cubicBezTo>
                  <a:lnTo>
                    <a:pt x="516655" y="213724"/>
                  </a:lnTo>
                  <a:cubicBezTo>
                    <a:pt x="516650" y="210178"/>
                    <a:pt x="516159" y="206654"/>
                    <a:pt x="515202" y="203268"/>
                  </a:cubicBezTo>
                  <a:close/>
                  <a:moveTo>
                    <a:pt x="484364" y="354434"/>
                  </a:moveTo>
                  <a:lnTo>
                    <a:pt x="32291" y="354434"/>
                  </a:lnTo>
                  <a:lnTo>
                    <a:pt x="32291" y="213724"/>
                  </a:lnTo>
                  <a:lnTo>
                    <a:pt x="82826" y="35443"/>
                  </a:lnTo>
                  <a:lnTo>
                    <a:pt x="433829" y="35443"/>
                  </a:lnTo>
                  <a:lnTo>
                    <a:pt x="484364" y="213724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8DBAEC-0087-FB8A-0DB5-D6BAF6FE8AD6}"/>
                </a:ext>
              </a:extLst>
            </p:cNvPr>
            <p:cNvSpPr/>
            <p:nvPr/>
          </p:nvSpPr>
          <p:spPr>
            <a:xfrm>
              <a:off x="7268855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F8811C8-8D28-97AD-46FD-8F0E0FF4B4EF}"/>
                </a:ext>
              </a:extLst>
            </p:cNvPr>
            <p:cNvSpPr/>
            <p:nvPr/>
          </p:nvSpPr>
          <p:spPr>
            <a:xfrm>
              <a:off x="7349583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E130AE9-6A7C-9134-9157-4C9A6F984896}"/>
                </a:ext>
              </a:extLst>
            </p:cNvPr>
            <p:cNvSpPr/>
            <p:nvPr/>
          </p:nvSpPr>
          <p:spPr>
            <a:xfrm>
              <a:off x="7430149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156B3E1-1E14-AF73-171B-A0B53C3A9D75}"/>
                </a:ext>
              </a:extLst>
            </p:cNvPr>
            <p:cNvSpPr/>
            <p:nvPr/>
          </p:nvSpPr>
          <p:spPr>
            <a:xfrm>
              <a:off x="7510714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A9AD10-23C8-61EA-29F7-9DB69D0A2291}"/>
                </a:ext>
              </a:extLst>
            </p:cNvPr>
            <p:cNvSpPr/>
            <p:nvPr/>
          </p:nvSpPr>
          <p:spPr>
            <a:xfrm>
              <a:off x="7591442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ABAE08-EC3D-D44B-C2F1-D0C4FA300F39}"/>
                </a:ext>
              </a:extLst>
            </p:cNvPr>
            <p:cNvSpPr/>
            <p:nvPr/>
          </p:nvSpPr>
          <p:spPr>
            <a:xfrm>
              <a:off x="7254486" y="4213745"/>
              <a:ext cx="382486" cy="24810"/>
            </a:xfrm>
            <a:custGeom>
              <a:avLst/>
              <a:gdLst>
                <a:gd name="connsiteX0" fmla="*/ 0 w 382486"/>
                <a:gd name="connsiteY0" fmla="*/ 0 h 24810"/>
                <a:gd name="connsiteX1" fmla="*/ 382486 w 382486"/>
                <a:gd name="connsiteY1" fmla="*/ 0 h 24810"/>
                <a:gd name="connsiteX2" fmla="*/ 382486 w 382486"/>
                <a:gd name="connsiteY2" fmla="*/ 24810 h 24810"/>
                <a:gd name="connsiteX3" fmla="*/ 0 w 382486"/>
                <a:gd name="connsiteY3" fmla="*/ 24810 h 2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486" h="24810">
                  <a:moveTo>
                    <a:pt x="0" y="0"/>
                  </a:moveTo>
                  <a:lnTo>
                    <a:pt x="382486" y="0"/>
                  </a:lnTo>
                  <a:lnTo>
                    <a:pt x="382486" y="24810"/>
                  </a:lnTo>
                  <a:lnTo>
                    <a:pt x="0" y="24810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7224D4-5C62-E28F-23B2-C2602ABDD7FF}"/>
              </a:ext>
            </a:extLst>
          </p:cNvPr>
          <p:cNvGrpSpPr/>
          <p:nvPr/>
        </p:nvGrpSpPr>
        <p:grpSpPr>
          <a:xfrm>
            <a:off x="4924836" y="4589462"/>
            <a:ext cx="1440400" cy="1044000"/>
            <a:chOff x="6591411" y="332690"/>
            <a:chExt cx="1080300" cy="796342"/>
          </a:xfrm>
        </p:grpSpPr>
        <p:sp>
          <p:nvSpPr>
            <p:cNvPr id="41" name="Google Shape;208;p28">
              <a:extLst>
                <a:ext uri="{FF2B5EF4-FFF2-40B4-BE49-F238E27FC236}">
                  <a16:creationId xmlns:a16="http://schemas.microsoft.com/office/drawing/2014/main" id="{5B992CE8-A6CE-EFE7-BED2-EA4342FAB8E7}"/>
                </a:ext>
              </a:extLst>
            </p:cNvPr>
            <p:cNvSpPr/>
            <p:nvPr/>
          </p:nvSpPr>
          <p:spPr>
            <a:xfrm>
              <a:off x="6591411" y="332690"/>
              <a:ext cx="1080300" cy="7963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program</a:t>
              </a:r>
              <a:endParaRPr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42" name="Google Shape;466;p40">
              <a:extLst>
                <a:ext uri="{FF2B5EF4-FFF2-40B4-BE49-F238E27FC236}">
                  <a16:creationId xmlns:a16="http://schemas.microsoft.com/office/drawing/2014/main" id="{C18BF23F-3318-70D6-BF64-7BFF38343FFA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38893" y="378268"/>
              <a:ext cx="405519" cy="3935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0246FF4-FFD6-F20B-3B73-8B0BFAB4BF6D}"/>
              </a:ext>
            </a:extLst>
          </p:cNvPr>
          <p:cNvSpPr txBox="1"/>
          <p:nvPr/>
        </p:nvSpPr>
        <p:spPr>
          <a:xfrm>
            <a:off x="6413700" y="4804903"/>
            <a:ext cx="33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C5FBE5-179F-2782-FE13-E8DB49372858}"/>
              </a:ext>
            </a:extLst>
          </p:cNvPr>
          <p:cNvSpPr txBox="1"/>
          <p:nvPr/>
        </p:nvSpPr>
        <p:spPr>
          <a:xfrm>
            <a:off x="4089527" y="4021970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inputs: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9EA257-66A1-3BBD-84FD-AE9221D4D084}"/>
              </a:ext>
            </a:extLst>
          </p:cNvPr>
          <p:cNvSpPr txBox="1"/>
          <p:nvPr/>
        </p:nvSpPr>
        <p:spPr>
          <a:xfrm>
            <a:off x="4089527" y="768350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coverage:</a:t>
            </a:r>
          </a:p>
        </p:txBody>
      </p:sp>
    </p:spTree>
    <p:extLst>
      <p:ext uri="{BB962C8B-B14F-4D97-AF65-F5344CB8AC3E}">
        <p14:creationId xmlns:p14="http://schemas.microsoft.com/office/powerpoint/2010/main" val="16632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A405-EE8E-A225-187A-A28C350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Reminder: We Want To Improve Our Devices</a:t>
            </a:r>
            <a:endParaRPr lang="en-DE" sz="3200" dirty="0"/>
          </a:p>
        </p:txBody>
      </p:sp>
      <p:sp>
        <p:nvSpPr>
          <p:cNvPr id="43" name="Foliennummernplatzhalter 9">
            <a:extLst>
              <a:ext uri="{FF2B5EF4-FFF2-40B4-BE49-F238E27FC236}">
                <a16:creationId xmlns:a16="http://schemas.microsoft.com/office/drawing/2014/main" id="{42A59ABF-79F7-2CD9-22D9-4010A196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28</a:t>
            </a:fld>
            <a:endParaRPr lang="en-DE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077504-A17E-D57C-B321-52EBC16373C8}"/>
              </a:ext>
            </a:extLst>
          </p:cNvPr>
          <p:cNvGrpSpPr/>
          <p:nvPr/>
        </p:nvGrpSpPr>
        <p:grpSpPr>
          <a:xfrm>
            <a:off x="89342" y="3450609"/>
            <a:ext cx="11620004" cy="2833942"/>
            <a:chOff x="153258" y="2405716"/>
            <a:chExt cx="11620004" cy="283394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90AE9F-47FF-D95A-2A73-7CD9A050F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05" y="2405716"/>
              <a:ext cx="11049990" cy="2833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3A9617-F518-3083-6378-D4E0A488283D}"/>
                </a:ext>
              </a:extLst>
            </p:cNvPr>
            <p:cNvSpPr txBox="1"/>
            <p:nvPr/>
          </p:nvSpPr>
          <p:spPr>
            <a:xfrm rot="16200000">
              <a:off x="-779099" y="3356704"/>
              <a:ext cx="2264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" panose="020B0604020202020204" pitchFamily="34" charset="0"/>
                </a:rPr>
                <a:t>number of bugs</a:t>
              </a:r>
              <a:endParaRPr lang="en-DE" sz="2000" dirty="0">
                <a:latin typeface="Helvetica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FC4B22-AFAD-9D8B-1448-E8D5940D72A9}"/>
                </a:ext>
              </a:extLst>
            </p:cNvPr>
            <p:cNvSpPr txBox="1"/>
            <p:nvPr/>
          </p:nvSpPr>
          <p:spPr>
            <a:xfrm>
              <a:off x="10934337" y="2653491"/>
              <a:ext cx="838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</a:rPr>
                <a:t>filed</a:t>
              </a:r>
              <a:endParaRPr lang="en-DE" sz="1400" dirty="0">
                <a:latin typeface="Helvetica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FCFA6F-E431-5FAC-C451-3A0D2F5B148B}"/>
                </a:ext>
              </a:extLst>
            </p:cNvPr>
            <p:cNvSpPr txBox="1"/>
            <p:nvPr/>
          </p:nvSpPr>
          <p:spPr>
            <a:xfrm>
              <a:off x="10661771" y="3248982"/>
              <a:ext cx="954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</a:rPr>
                <a:t>resolved</a:t>
              </a:r>
              <a:endParaRPr lang="en-DE" sz="1400" dirty="0">
                <a:latin typeface="Helvetica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8D799A-8DE3-A77D-C7F3-7A88382A5D20}"/>
              </a:ext>
            </a:extLst>
          </p:cNvPr>
          <p:cNvSpPr txBox="1"/>
          <p:nvPr/>
        </p:nvSpPr>
        <p:spPr>
          <a:xfrm>
            <a:off x="1776207" y="6356179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</a:rPr>
              <a:t>Bugs found in Google PINS during development (</a:t>
            </a:r>
            <a:r>
              <a:rPr lang="en-US" sz="2000" dirty="0" err="1">
                <a:latin typeface="Helvetica" panose="020B0604020202020204" pitchFamily="34" charset="0"/>
              </a:rPr>
              <a:t>SwitchV</a:t>
            </a:r>
            <a:r>
              <a:rPr lang="en-US" sz="2000" dirty="0">
                <a:latin typeface="Helvetica" panose="020B0604020202020204" pitchFamily="34" charset="0"/>
              </a:rPr>
              <a:t>, SIGCOMM 22)</a:t>
            </a:r>
            <a:endParaRPr lang="en-DE" sz="20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8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7BA0E-E118-EDDE-F3FF-25D52FAE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678C-C375-A6DD-6976-B3684BAC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Testing Your Network-Device Software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83257E8-70D2-222D-19AB-12F6B9A5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514E5-B277-850D-1FCC-E42445433FBF}"/>
              </a:ext>
            </a:extLst>
          </p:cNvPr>
          <p:cNvSpPr txBox="1"/>
          <p:nvPr/>
        </p:nvSpPr>
        <p:spPr>
          <a:xfrm>
            <a:off x="971275" y="5913671"/>
            <a:ext cx="9698152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Helvetica" panose="020B0604020202020204" pitchFamily="34" charset="0"/>
                <a:cs typeface="Helvetica"/>
              </a:rPr>
              <a:t>Bonus: We can also do this for fixed network devices!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01A309-3E90-3EA9-E8A2-7BEDA6CB50DC}"/>
              </a:ext>
            </a:extLst>
          </p:cNvPr>
          <p:cNvSpPr/>
          <p:nvPr/>
        </p:nvSpPr>
        <p:spPr>
          <a:xfrm>
            <a:off x="5917930" y="4083772"/>
            <a:ext cx="1699140" cy="696795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000" dirty="0">
                <a:latin typeface="Helvetica" panose="020B0604020202020204" pitchFamily="34" charset="0"/>
              </a:rPr>
              <a:t>Control block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BBDA87-A6A5-DE04-7DEF-3E75753CE5FB}"/>
              </a:ext>
            </a:extLst>
          </p:cNvPr>
          <p:cNvSpPr/>
          <p:nvPr/>
        </p:nvSpPr>
        <p:spPr>
          <a:xfrm>
            <a:off x="3971428" y="4092794"/>
            <a:ext cx="1699140" cy="690145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000" dirty="0">
                <a:latin typeface="Helvetica" panose="020B0604020202020204" pitchFamily="34" charset="0"/>
              </a:rPr>
              <a:t>Parsing block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405A3-095F-A08D-5A88-CB52E4664C81}"/>
              </a:ext>
            </a:extLst>
          </p:cNvPr>
          <p:cNvSpPr/>
          <p:nvPr/>
        </p:nvSpPr>
        <p:spPr>
          <a:xfrm>
            <a:off x="3659629" y="3637736"/>
            <a:ext cx="4564490" cy="132344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9E2D29-D959-35C7-8B5E-0EE520C52D45}"/>
              </a:ext>
            </a:extLst>
          </p:cNvPr>
          <p:cNvSpPr/>
          <p:nvPr/>
        </p:nvSpPr>
        <p:spPr>
          <a:xfrm>
            <a:off x="5190862" y="3386451"/>
            <a:ext cx="1877068" cy="250787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Control-plane API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17BF6-AD48-716A-5311-750411053998}"/>
              </a:ext>
            </a:extLst>
          </p:cNvPr>
          <p:cNvSpPr/>
          <p:nvPr/>
        </p:nvSpPr>
        <p:spPr>
          <a:xfrm>
            <a:off x="3091502" y="4242521"/>
            <a:ext cx="658699" cy="39545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5AA63-A912-179E-0E74-D887ACCF9571}"/>
              </a:ext>
            </a:extLst>
          </p:cNvPr>
          <p:cNvSpPr/>
          <p:nvPr/>
        </p:nvSpPr>
        <p:spPr>
          <a:xfrm>
            <a:off x="7887842" y="4242521"/>
            <a:ext cx="598700" cy="395454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BE316DB-251E-C8E5-ECB7-ED4C30848F31}"/>
              </a:ext>
            </a:extLst>
          </p:cNvPr>
          <p:cNvSpPr/>
          <p:nvPr/>
        </p:nvSpPr>
        <p:spPr>
          <a:xfrm>
            <a:off x="5680206" y="4205460"/>
            <a:ext cx="237724" cy="46957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100" dirty="0">
              <a:latin typeface="Helvetica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2E7DF94-1BC1-214F-BD3C-E85BEE2CDABE}"/>
              </a:ext>
            </a:extLst>
          </p:cNvPr>
          <p:cNvSpPr/>
          <p:nvPr/>
        </p:nvSpPr>
        <p:spPr>
          <a:xfrm>
            <a:off x="7598150" y="4205460"/>
            <a:ext cx="237724" cy="46957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100" dirty="0">
              <a:latin typeface="Helvetica" panose="020B060402020202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FC37D7B-2F3E-A3C5-628D-08B84B8BCDB8}"/>
              </a:ext>
            </a:extLst>
          </p:cNvPr>
          <p:cNvSpPr/>
          <p:nvPr/>
        </p:nvSpPr>
        <p:spPr>
          <a:xfrm>
            <a:off x="3711942" y="4205460"/>
            <a:ext cx="237724" cy="46957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100" dirty="0">
              <a:latin typeface="Helvetica" panose="020B060402020202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8EBC0C3-AE01-1528-3547-6706B7EB3A72}"/>
              </a:ext>
            </a:extLst>
          </p:cNvPr>
          <p:cNvSpPr/>
          <p:nvPr/>
        </p:nvSpPr>
        <p:spPr>
          <a:xfrm>
            <a:off x="7067930" y="3386451"/>
            <a:ext cx="1156189" cy="250787"/>
          </a:xfrm>
          <a:custGeom>
            <a:avLst/>
            <a:gdLst>
              <a:gd name="connsiteX0" fmla="*/ 0 w 2615190"/>
              <a:gd name="connsiteY0" fmla="*/ 0 h 560397"/>
              <a:gd name="connsiteX1" fmla="*/ 2615190 w 2615190"/>
              <a:gd name="connsiteY1" fmla="*/ 0 h 560397"/>
              <a:gd name="connsiteX2" fmla="*/ 2615190 w 2615190"/>
              <a:gd name="connsiteY2" fmla="*/ 560398 h 560397"/>
              <a:gd name="connsiteX3" fmla="*/ 0 w 2615190"/>
              <a:gd name="connsiteY3" fmla="*/ 560398 h 5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190" h="560397">
                <a:moveTo>
                  <a:pt x="0" y="0"/>
                </a:moveTo>
                <a:lnTo>
                  <a:pt x="2615190" y="0"/>
                </a:lnTo>
                <a:lnTo>
                  <a:pt x="2615190" y="560398"/>
                </a:lnTo>
                <a:lnTo>
                  <a:pt x="0" y="560398"/>
                </a:lnTo>
                <a:close/>
              </a:path>
            </a:pathLst>
          </a:custGeom>
          <a:solidFill>
            <a:srgbClr val="F5F5F5"/>
          </a:solidFill>
          <a:ln w="373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 sz="1050" dirty="0">
                <a:latin typeface="Helvetica" panose="020B0604020202020204" pitchFamily="34" charset="0"/>
              </a:rPr>
              <a:t>Device software</a:t>
            </a:r>
          </a:p>
        </p:txBody>
      </p:sp>
      <p:sp>
        <p:nvSpPr>
          <p:cNvPr id="23" name="Shape 2244">
            <a:extLst>
              <a:ext uri="{FF2B5EF4-FFF2-40B4-BE49-F238E27FC236}">
                <a16:creationId xmlns:a16="http://schemas.microsoft.com/office/drawing/2014/main" id="{92623651-4F98-8124-B7DB-D91A48CD700F}"/>
              </a:ext>
            </a:extLst>
          </p:cNvPr>
          <p:cNvSpPr/>
          <p:nvPr/>
        </p:nvSpPr>
        <p:spPr>
          <a:xfrm>
            <a:off x="7536793" y="3151351"/>
            <a:ext cx="167380" cy="23123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05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4" name="Shape 2244">
            <a:extLst>
              <a:ext uri="{FF2B5EF4-FFF2-40B4-BE49-F238E27FC236}">
                <a16:creationId xmlns:a16="http://schemas.microsoft.com/office/drawing/2014/main" id="{528F119C-3E1C-C607-DE00-71591D578096}"/>
              </a:ext>
            </a:extLst>
          </p:cNvPr>
          <p:cNvSpPr/>
          <p:nvPr/>
        </p:nvSpPr>
        <p:spPr>
          <a:xfrm>
            <a:off x="6445823" y="3151351"/>
            <a:ext cx="167380" cy="23123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05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DA7B34-AC34-DB76-30F8-696B4648B3DF}"/>
              </a:ext>
            </a:extLst>
          </p:cNvPr>
          <p:cNvSpPr txBox="1"/>
          <p:nvPr/>
        </p:nvSpPr>
        <p:spPr>
          <a:xfrm>
            <a:off x="3659629" y="5045153"/>
            <a:ext cx="26991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Programmable network device</a:t>
            </a:r>
          </a:p>
        </p:txBody>
      </p:sp>
      <p:cxnSp>
        <p:nvCxnSpPr>
          <p:cNvPr id="48" name="Elbow Connector 34">
            <a:extLst>
              <a:ext uri="{FF2B5EF4-FFF2-40B4-BE49-F238E27FC236}">
                <a16:creationId xmlns:a16="http://schemas.microsoft.com/office/drawing/2014/main" id="{2D377FBD-3C1A-7AC4-A272-613F2294C2A0}"/>
              </a:ext>
            </a:extLst>
          </p:cNvPr>
          <p:cNvCxnSpPr>
            <a:cxnSpLocks/>
            <a:stCxn id="62" idx="1"/>
            <a:endCxn id="76" idx="0"/>
          </p:cNvCxnSpPr>
          <p:nvPr/>
        </p:nvCxnSpPr>
        <p:spPr>
          <a:xfrm rot="10800000" flipV="1">
            <a:off x="2833258" y="2559348"/>
            <a:ext cx="1122450" cy="155398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3">
            <a:extLst>
              <a:ext uri="{FF2B5EF4-FFF2-40B4-BE49-F238E27FC236}">
                <a16:creationId xmlns:a16="http://schemas.microsoft.com/office/drawing/2014/main" id="{B6D78132-BE86-8305-75E1-9C6E09B6DCCE}"/>
              </a:ext>
            </a:extLst>
          </p:cNvPr>
          <p:cNvCxnSpPr>
            <a:cxnSpLocks/>
            <a:stCxn id="62" idx="3"/>
            <a:endCxn id="61" idx="0"/>
          </p:cNvCxnSpPr>
          <p:nvPr/>
        </p:nvCxnSpPr>
        <p:spPr>
          <a:xfrm>
            <a:off x="4641474" y="2559349"/>
            <a:ext cx="4151590" cy="70629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e 49">
            <a:extLst>
              <a:ext uri="{FF2B5EF4-FFF2-40B4-BE49-F238E27FC236}">
                <a16:creationId xmlns:a16="http://schemas.microsoft.com/office/drawing/2014/main" id="{B6C8AC8B-B513-7059-2B2F-65DB29AEA847}"/>
              </a:ext>
            </a:extLst>
          </p:cNvPr>
          <p:cNvSpPr/>
          <p:nvPr/>
        </p:nvSpPr>
        <p:spPr>
          <a:xfrm>
            <a:off x="9190945" y="3140916"/>
            <a:ext cx="423812" cy="1704558"/>
          </a:xfrm>
          <a:prstGeom prst="rightBrace">
            <a:avLst>
              <a:gd name="adj1" fmla="val 4341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83007C-6ED4-E33B-8C2A-BF649B77CE8B}"/>
              </a:ext>
            </a:extLst>
          </p:cNvPr>
          <p:cNvSpPr txBox="1"/>
          <p:nvPr/>
        </p:nvSpPr>
        <p:spPr>
          <a:xfrm>
            <a:off x="3670049" y="1502708"/>
            <a:ext cx="1311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Test </a:t>
            </a:r>
          </a:p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specification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ACA1C0C-2A35-F28D-A9FF-CD95BC4B8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54" y="4170176"/>
            <a:ext cx="559709" cy="559709"/>
          </a:xfrm>
          <a:prstGeom prst="rect">
            <a:avLst/>
          </a:prstGeom>
          <a:ln w="28575">
            <a:noFill/>
          </a:ln>
        </p:spPr>
      </p:pic>
      <p:pic>
        <p:nvPicPr>
          <p:cNvPr id="54" name="Picture 166">
            <a:extLst>
              <a:ext uri="{FF2B5EF4-FFF2-40B4-BE49-F238E27FC236}">
                <a16:creationId xmlns:a16="http://schemas.microsoft.com/office/drawing/2014/main" id="{D9F85930-66C1-7142-A9FB-D1F27DA66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84845" y="2514454"/>
            <a:ext cx="696437" cy="696437"/>
          </a:xfrm>
          <a:prstGeom prst="rect">
            <a:avLst/>
          </a:prstGeom>
        </p:spPr>
      </p:pic>
      <p:sp>
        <p:nvSpPr>
          <p:cNvPr id="55" name="TextBox 168">
            <a:extLst>
              <a:ext uri="{FF2B5EF4-FFF2-40B4-BE49-F238E27FC236}">
                <a16:creationId xmlns:a16="http://schemas.microsoft.com/office/drawing/2014/main" id="{1D49E924-FD3F-A50E-5A92-A5CB1C3243DB}"/>
              </a:ext>
            </a:extLst>
          </p:cNvPr>
          <p:cNvSpPr txBox="1"/>
          <p:nvPr/>
        </p:nvSpPr>
        <p:spPr>
          <a:xfrm>
            <a:off x="10674778" y="2713871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OK</a:t>
            </a:r>
          </a:p>
        </p:txBody>
      </p:sp>
      <p:pic>
        <p:nvPicPr>
          <p:cNvPr id="56" name="Picture 169">
            <a:extLst>
              <a:ext uri="{FF2B5EF4-FFF2-40B4-BE49-F238E27FC236}">
                <a16:creationId xmlns:a16="http://schemas.microsoft.com/office/drawing/2014/main" id="{17DD449A-A9F3-3704-CFAD-EF2C9551B2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827607" y="4885874"/>
            <a:ext cx="660710" cy="660710"/>
          </a:xfrm>
          <a:prstGeom prst="rect">
            <a:avLst/>
          </a:prstGeom>
        </p:spPr>
      </p:pic>
      <p:sp>
        <p:nvSpPr>
          <p:cNvPr id="57" name="TextBox 170">
            <a:extLst>
              <a:ext uri="{FF2B5EF4-FFF2-40B4-BE49-F238E27FC236}">
                <a16:creationId xmlns:a16="http://schemas.microsoft.com/office/drawing/2014/main" id="{7FC7F441-B79E-8275-7526-7FE8322F0EEC}"/>
              </a:ext>
            </a:extLst>
          </p:cNvPr>
          <p:cNvSpPr txBox="1"/>
          <p:nvPr/>
        </p:nvSpPr>
        <p:spPr>
          <a:xfrm>
            <a:off x="9646982" y="3812948"/>
            <a:ext cx="123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Correct?</a:t>
            </a:r>
            <a:endParaRPr lang="en-D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6">
            <a:extLst>
              <a:ext uri="{FF2B5EF4-FFF2-40B4-BE49-F238E27FC236}">
                <a16:creationId xmlns:a16="http://schemas.microsoft.com/office/drawing/2014/main" id="{E6AFB3B6-B40A-A039-3BBD-D2105D1C3E7C}"/>
              </a:ext>
            </a:extLst>
          </p:cNvPr>
          <p:cNvSpPr txBox="1"/>
          <p:nvPr/>
        </p:nvSpPr>
        <p:spPr>
          <a:xfrm>
            <a:off x="10327789" y="5039829"/>
            <a:ext cx="124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Bug</a:t>
            </a:r>
            <a:endParaRPr lang="en-DE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Arrow: Up 7">
            <a:extLst>
              <a:ext uri="{FF2B5EF4-FFF2-40B4-BE49-F238E27FC236}">
                <a16:creationId xmlns:a16="http://schemas.microsoft.com/office/drawing/2014/main" id="{C61FF388-5069-AB44-47E8-A3BA816CC3BE}"/>
              </a:ext>
            </a:extLst>
          </p:cNvPr>
          <p:cNvSpPr/>
          <p:nvPr/>
        </p:nvSpPr>
        <p:spPr>
          <a:xfrm>
            <a:off x="9971733" y="3347342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189C812-49BC-FE97-0E47-85C6A7E0B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86" y="3265639"/>
            <a:ext cx="616555" cy="6165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</p:pic>
      <p:pic>
        <p:nvPicPr>
          <p:cNvPr id="62" name="Picture 59">
            <a:extLst>
              <a:ext uri="{FF2B5EF4-FFF2-40B4-BE49-F238E27FC236}">
                <a16:creationId xmlns:a16="http://schemas.microsoft.com/office/drawing/2014/main" id="{410D3AA1-EA87-434C-6AD6-D9E4FBF60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708" y="2147889"/>
            <a:ext cx="685766" cy="82292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402A755C-8BF0-0CCF-4F6A-AAF62EBBD07A}"/>
              </a:ext>
            </a:extLst>
          </p:cNvPr>
          <p:cNvGrpSpPr/>
          <p:nvPr/>
        </p:nvGrpSpPr>
        <p:grpSpPr>
          <a:xfrm>
            <a:off x="5511268" y="1678155"/>
            <a:ext cx="991705" cy="684000"/>
            <a:chOff x="6593665" y="1356370"/>
            <a:chExt cx="991705" cy="684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530BC71-DE97-EC56-E213-CD23D50BC9DB}"/>
                </a:ext>
              </a:extLst>
            </p:cNvPr>
            <p:cNvSpPr/>
            <p:nvPr/>
          </p:nvSpPr>
          <p:spPr>
            <a:xfrm>
              <a:off x="6593665" y="1356370"/>
              <a:ext cx="991705" cy="68400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Program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4ED023B-4527-22F0-ECE9-A0439D713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748" y="1606157"/>
              <a:ext cx="397244" cy="397244"/>
            </a:xfrm>
            <a:prstGeom prst="rect">
              <a:avLst/>
            </a:prstGeom>
          </p:spPr>
        </p:pic>
      </p:grpSp>
      <p:sp>
        <p:nvSpPr>
          <p:cNvPr id="68" name="Shape 2244">
            <a:extLst>
              <a:ext uri="{FF2B5EF4-FFF2-40B4-BE49-F238E27FC236}">
                <a16:creationId xmlns:a16="http://schemas.microsoft.com/office/drawing/2014/main" id="{581B9E01-8047-977C-F1B0-1941F6E373CE}"/>
              </a:ext>
            </a:extLst>
          </p:cNvPr>
          <p:cNvSpPr/>
          <p:nvPr/>
        </p:nvSpPr>
        <p:spPr>
          <a:xfrm rot="3655571">
            <a:off x="4796620" y="2032456"/>
            <a:ext cx="251751" cy="442752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7DF7AA-2EE7-4501-AA30-10C07F2509F1}"/>
              </a:ext>
            </a:extLst>
          </p:cNvPr>
          <p:cNvSpPr txBox="1"/>
          <p:nvPr/>
        </p:nvSpPr>
        <p:spPr>
          <a:xfrm>
            <a:off x="2418390" y="4811780"/>
            <a:ext cx="78401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Helvetica" panose="020B0604020202020204" pitchFamily="34" charset="0"/>
                <a:cs typeface="Helvetica" panose="020B0604020202020204" pitchFamily="34" charset="0"/>
              </a:rPr>
              <a:t>Packet input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FFFF85-A764-DC8F-AFE9-0211A8F88CCD}"/>
              </a:ext>
            </a:extLst>
          </p:cNvPr>
          <p:cNvSpPr txBox="1"/>
          <p:nvPr/>
        </p:nvSpPr>
        <p:spPr>
          <a:xfrm>
            <a:off x="8441963" y="4834689"/>
            <a:ext cx="78401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Helvetica" panose="020B0604020202020204" pitchFamily="34" charset="0"/>
                <a:cs typeface="Helvetica" panose="020B0604020202020204" pitchFamily="34" charset="0"/>
              </a:rPr>
              <a:t>Packet output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C8D5239-A62F-0F30-4665-E24F1F162F83}"/>
              </a:ext>
            </a:extLst>
          </p:cNvPr>
          <p:cNvSpPr txBox="1"/>
          <p:nvPr/>
        </p:nvSpPr>
        <p:spPr>
          <a:xfrm>
            <a:off x="8965797" y="2141769"/>
            <a:ext cx="919048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Helvetica" panose="020B0604020202020204" pitchFamily="34" charset="0"/>
                <a:cs typeface="Helvetica" panose="020B0604020202020204" pitchFamily="34" charset="0"/>
              </a:rPr>
              <a:t>Expected output</a:t>
            </a:r>
          </a:p>
        </p:txBody>
      </p:sp>
      <p:cxnSp>
        <p:nvCxnSpPr>
          <p:cNvPr id="75" name="Elbow Connector 34">
            <a:extLst>
              <a:ext uri="{FF2B5EF4-FFF2-40B4-BE49-F238E27FC236}">
                <a16:creationId xmlns:a16="http://schemas.microsoft.com/office/drawing/2014/main" id="{CBDDDB65-F4BD-33F4-7F3C-E2F554908ABE}"/>
              </a:ext>
            </a:extLst>
          </p:cNvPr>
          <p:cNvCxnSpPr>
            <a:cxnSpLocks/>
            <a:stCxn id="62" idx="3"/>
            <a:endCxn id="80" idx="1"/>
          </p:cNvCxnSpPr>
          <p:nvPr/>
        </p:nvCxnSpPr>
        <p:spPr>
          <a:xfrm>
            <a:off x="4641474" y="2559349"/>
            <a:ext cx="1150195" cy="38059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1741EA04-209D-BA9D-895D-A92017144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80" y="4113330"/>
            <a:ext cx="616555" cy="616555"/>
          </a:xfrm>
          <a:prstGeom prst="rect">
            <a:avLst/>
          </a:prstGeom>
          <a:noFill/>
          <a:ln w="28575">
            <a:noFill/>
          </a:ln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C7FC565F-A678-FBE8-5314-6F0120B4A47C}"/>
              </a:ext>
            </a:extLst>
          </p:cNvPr>
          <p:cNvGrpSpPr/>
          <p:nvPr/>
        </p:nvGrpSpPr>
        <p:grpSpPr>
          <a:xfrm>
            <a:off x="5791669" y="2740997"/>
            <a:ext cx="2434117" cy="397886"/>
            <a:chOff x="5791669" y="2740997"/>
            <a:chExt cx="2434117" cy="397886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1334D5-0FD0-88E1-A34D-32D2BB1BD262}"/>
                </a:ext>
              </a:extLst>
            </p:cNvPr>
            <p:cNvSpPr/>
            <p:nvPr/>
          </p:nvSpPr>
          <p:spPr>
            <a:xfrm>
              <a:off x="5791669" y="2740997"/>
              <a:ext cx="2434117" cy="39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 plane configuration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2419D33-F0E7-C183-FF3A-CCF25C0B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47334" y="2805624"/>
              <a:ext cx="276785" cy="287865"/>
            </a:xfrm>
            <a:prstGeom prst="rect">
              <a:avLst/>
            </a:prstGeom>
          </p:spPr>
        </p:pic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721EC378-6EC6-D8DB-FBEE-72E6B428F44A}"/>
              </a:ext>
            </a:extLst>
          </p:cNvPr>
          <p:cNvSpPr txBox="1"/>
          <p:nvPr/>
        </p:nvSpPr>
        <p:spPr>
          <a:xfrm>
            <a:off x="3732151" y="5054645"/>
            <a:ext cx="254672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Fixed network device</a:t>
            </a:r>
          </a:p>
        </p:txBody>
      </p:sp>
      <p:sp>
        <p:nvSpPr>
          <p:cNvPr id="3" name="Arrow: Up 7">
            <a:extLst>
              <a:ext uri="{FF2B5EF4-FFF2-40B4-BE49-F238E27FC236}">
                <a16:creationId xmlns:a16="http://schemas.microsoft.com/office/drawing/2014/main" id="{B501754E-55ED-3121-DE38-01E2022B7D01}"/>
              </a:ext>
            </a:extLst>
          </p:cNvPr>
          <p:cNvSpPr/>
          <p:nvPr/>
        </p:nvSpPr>
        <p:spPr>
          <a:xfrm flipV="1">
            <a:off x="9971733" y="4263297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9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50" grpId="0" animBg="1"/>
      <p:bldP spid="52" grpId="0"/>
      <p:bldP spid="55" grpId="0"/>
      <p:bldP spid="57" grpId="0"/>
      <p:bldP spid="58" grpId="0"/>
      <p:bldP spid="59" grpId="0" animBg="1"/>
      <p:bldP spid="68" grpId="0" animBg="1"/>
      <p:bldP spid="69" grpId="0"/>
      <p:bldP spid="70" grpId="0"/>
      <p:bldP spid="71" grpId="0" animBg="1"/>
      <p:bldP spid="10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TextBox 1069">
            <a:extLst>
              <a:ext uri="{FF2B5EF4-FFF2-40B4-BE49-F238E27FC236}">
                <a16:creationId xmlns:a16="http://schemas.microsoft.com/office/drawing/2014/main" id="{617811D4-BB0B-4E72-86FE-BF9B8E0B1820}"/>
              </a:ext>
            </a:extLst>
          </p:cNvPr>
          <p:cNvSpPr txBox="1"/>
          <p:nvPr/>
        </p:nvSpPr>
        <p:spPr>
          <a:xfrm>
            <a:off x="7794478" y="2279910"/>
            <a:ext cx="27350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</a:rPr>
              <a:t>This talk:</a:t>
            </a:r>
            <a:br>
              <a:rPr lang="en-US" sz="2000" dirty="0">
                <a:latin typeface="Helvetica" panose="020B0604020202020204" pitchFamily="34" charset="0"/>
              </a:rPr>
            </a:br>
            <a:r>
              <a:rPr lang="en-US" sz="2000" dirty="0">
                <a:latin typeface="Helvetica" panose="020B0604020202020204" pitchFamily="34" charset="0"/>
              </a:rPr>
              <a:t>Are network devices </a:t>
            </a:r>
          </a:p>
          <a:p>
            <a:r>
              <a:rPr lang="en-US" sz="2000" dirty="0">
                <a:latin typeface="Helvetica" panose="020B0604020202020204" pitchFamily="34" charset="0"/>
              </a:rPr>
              <a:t>working as expected? </a:t>
            </a:r>
            <a:endParaRPr lang="en-DE" sz="2000" dirty="0">
              <a:latin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5A405-EE8E-A225-187A-A28C350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 Your Network Forwarding Packets Correctly?</a:t>
            </a:r>
            <a:endParaRPr lang="en-DE" sz="3200" dirty="0"/>
          </a:p>
        </p:txBody>
      </p:sp>
      <p:sp>
        <p:nvSpPr>
          <p:cNvPr id="3" name="Google Shape;150;p16">
            <a:extLst>
              <a:ext uri="{FF2B5EF4-FFF2-40B4-BE49-F238E27FC236}">
                <a16:creationId xmlns:a16="http://schemas.microsoft.com/office/drawing/2014/main" id="{6F06B185-A504-2C97-4581-0290622463D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fld id="{00000000-1234-1234-1234-123412341234}" type="slidenum">
              <a:rPr lang="en" sz="1467"/>
              <a:pPr/>
              <a:t>3</a:t>
            </a:fld>
            <a:endParaRPr sz="1467" dirty="0"/>
          </a:p>
        </p:txBody>
      </p:sp>
      <p:cxnSp>
        <p:nvCxnSpPr>
          <p:cNvPr id="52" name="Google Shape;193;p27">
            <a:extLst>
              <a:ext uri="{FF2B5EF4-FFF2-40B4-BE49-F238E27FC236}">
                <a16:creationId xmlns:a16="http://schemas.microsoft.com/office/drawing/2014/main" id="{596AA93E-F318-4EE1-1B89-F3B4DF6E9C74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2652351" y="2661882"/>
            <a:ext cx="614037" cy="1186913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034" name="Google Shape;193;p27">
            <a:extLst>
              <a:ext uri="{FF2B5EF4-FFF2-40B4-BE49-F238E27FC236}">
                <a16:creationId xmlns:a16="http://schemas.microsoft.com/office/drawing/2014/main" id="{A4412D03-0851-DDBA-94FA-87B837DBD34F}"/>
              </a:ext>
            </a:extLst>
          </p:cNvPr>
          <p:cNvCxnSpPr>
            <a:cxnSpLocks/>
            <a:endCxn id="44" idx="2"/>
          </p:cNvCxnSpPr>
          <p:nvPr/>
        </p:nvCxnSpPr>
        <p:spPr>
          <a:xfrm flipH="1" flipV="1">
            <a:off x="3266388" y="2661882"/>
            <a:ext cx="658181" cy="2464565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037" name="Google Shape;193;p27">
            <a:extLst>
              <a:ext uri="{FF2B5EF4-FFF2-40B4-BE49-F238E27FC236}">
                <a16:creationId xmlns:a16="http://schemas.microsoft.com/office/drawing/2014/main" id="{EEB6FACF-F06F-43D1-193D-1B8ABFEFD776}"/>
              </a:ext>
            </a:extLst>
          </p:cNvPr>
          <p:cNvCxnSpPr>
            <a:cxnSpLocks/>
            <a:endCxn id="44" idx="2"/>
          </p:cNvCxnSpPr>
          <p:nvPr/>
        </p:nvCxnSpPr>
        <p:spPr>
          <a:xfrm flipH="1" flipV="1">
            <a:off x="3266388" y="2661882"/>
            <a:ext cx="2760239" cy="1317227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046" name="Google Shape;193;p27">
            <a:extLst>
              <a:ext uri="{FF2B5EF4-FFF2-40B4-BE49-F238E27FC236}">
                <a16:creationId xmlns:a16="http://schemas.microsoft.com/office/drawing/2014/main" id="{CC520243-8AAE-227F-4E02-49BB2F790F2C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1261731" y="2661882"/>
            <a:ext cx="2004657" cy="1414993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056" name="Google Shape;193;p27">
            <a:extLst>
              <a:ext uri="{FF2B5EF4-FFF2-40B4-BE49-F238E27FC236}">
                <a16:creationId xmlns:a16="http://schemas.microsoft.com/office/drawing/2014/main" id="{AF18FF61-86E7-2BE3-FE03-CF4E2A1FC2EF}"/>
              </a:ext>
            </a:extLst>
          </p:cNvPr>
          <p:cNvCxnSpPr>
            <a:cxnSpLocks/>
          </p:cNvCxnSpPr>
          <p:nvPr/>
        </p:nvCxnSpPr>
        <p:spPr>
          <a:xfrm>
            <a:off x="1368297" y="2818353"/>
            <a:ext cx="5035561" cy="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5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781D70D-989B-4E2A-FD2B-9DD6F68CBD16}"/>
              </a:ext>
            </a:extLst>
          </p:cNvPr>
          <p:cNvSpPr/>
          <p:nvPr/>
        </p:nvSpPr>
        <p:spPr>
          <a:xfrm>
            <a:off x="1442301" y="1690688"/>
            <a:ext cx="3648173" cy="9711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Control plane</a:t>
            </a:r>
            <a:endParaRPr lang="en-D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A27167-B535-E8FE-3355-F92E8838A488}"/>
              </a:ext>
            </a:extLst>
          </p:cNvPr>
          <p:cNvGrpSpPr/>
          <p:nvPr/>
        </p:nvGrpSpPr>
        <p:grpSpPr>
          <a:xfrm>
            <a:off x="2501556" y="2063756"/>
            <a:ext cx="1394536" cy="480097"/>
            <a:chOff x="2205612" y="2064533"/>
            <a:chExt cx="1394536" cy="48009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1135C47-99C6-2FB2-E6DA-754D6107DCE7}"/>
                </a:ext>
              </a:extLst>
            </p:cNvPr>
            <p:cNvSpPr/>
            <p:nvPr/>
          </p:nvSpPr>
          <p:spPr>
            <a:xfrm>
              <a:off x="2702056" y="2118336"/>
              <a:ext cx="175627" cy="16235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400" dirty="0">
                <a:latin typeface="Helvetica" panose="020B06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7AFD59F-7CE3-D13C-781E-9D074AF22C6B}"/>
                </a:ext>
              </a:extLst>
            </p:cNvPr>
            <p:cNvSpPr/>
            <p:nvPr/>
          </p:nvSpPr>
          <p:spPr>
            <a:xfrm>
              <a:off x="3093764" y="2382279"/>
              <a:ext cx="175627" cy="16235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400" dirty="0">
                <a:latin typeface="Helvetica" panose="020B06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0273BA4-8065-C97C-D0EB-CC91244AD4DC}"/>
                </a:ext>
              </a:extLst>
            </p:cNvPr>
            <p:cNvSpPr/>
            <p:nvPr/>
          </p:nvSpPr>
          <p:spPr>
            <a:xfrm>
              <a:off x="3424521" y="2064533"/>
              <a:ext cx="175627" cy="16235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400" dirty="0">
                <a:latin typeface="Helvetica" panose="020B0604020202020204" pitchFamily="34" charset="0"/>
              </a:endParaRPr>
            </a:p>
          </p:txBody>
        </p:sp>
        <p:cxnSp>
          <p:nvCxnSpPr>
            <p:cNvPr id="54" name="Google Shape;191;p27">
              <a:extLst>
                <a:ext uri="{FF2B5EF4-FFF2-40B4-BE49-F238E27FC236}">
                  <a16:creationId xmlns:a16="http://schemas.microsoft.com/office/drawing/2014/main" id="{E4F93B72-1D3B-33FE-B33F-87016ED92CA7}"/>
                </a:ext>
              </a:extLst>
            </p:cNvPr>
            <p:cNvCxnSpPr>
              <a:cxnSpLocks/>
              <a:stCxn id="50" idx="1"/>
              <a:endCxn id="49" idx="5"/>
            </p:cNvCxnSpPr>
            <p:nvPr/>
          </p:nvCxnSpPr>
          <p:spPr>
            <a:xfrm flipH="1" flipV="1">
              <a:off x="2851963" y="2256911"/>
              <a:ext cx="267521" cy="149144"/>
            </a:xfrm>
            <a:prstGeom prst="straightConnector1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191;p27">
              <a:extLst>
                <a:ext uri="{FF2B5EF4-FFF2-40B4-BE49-F238E27FC236}">
                  <a16:creationId xmlns:a16="http://schemas.microsoft.com/office/drawing/2014/main" id="{F038781D-62BD-9831-79F9-A7373778C253}"/>
                </a:ext>
              </a:extLst>
            </p:cNvPr>
            <p:cNvCxnSpPr>
              <a:cxnSpLocks/>
              <a:stCxn id="50" idx="7"/>
              <a:endCxn id="51" idx="3"/>
            </p:cNvCxnSpPr>
            <p:nvPr/>
          </p:nvCxnSpPr>
          <p:spPr>
            <a:xfrm flipV="1">
              <a:off x="3243671" y="2203108"/>
              <a:ext cx="206569" cy="202947"/>
            </a:xfrm>
            <a:prstGeom prst="straightConnector1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FF5FB07-7E94-4DD3-CD1E-5D62DE44F247}"/>
                </a:ext>
              </a:extLst>
            </p:cNvPr>
            <p:cNvSpPr/>
            <p:nvPr/>
          </p:nvSpPr>
          <p:spPr>
            <a:xfrm>
              <a:off x="2205612" y="2368991"/>
              <a:ext cx="175627" cy="16235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400" dirty="0">
                <a:latin typeface="Helvetica" panose="020B0604020202020204" pitchFamily="34" charset="0"/>
              </a:endParaRPr>
            </a:p>
          </p:txBody>
        </p:sp>
        <p:cxnSp>
          <p:nvCxnSpPr>
            <p:cNvPr id="57" name="Google Shape;191;p27">
              <a:extLst>
                <a:ext uri="{FF2B5EF4-FFF2-40B4-BE49-F238E27FC236}">
                  <a16:creationId xmlns:a16="http://schemas.microsoft.com/office/drawing/2014/main" id="{78B66EA4-73A3-D4D3-A14B-8873DEC074A4}"/>
                </a:ext>
              </a:extLst>
            </p:cNvPr>
            <p:cNvCxnSpPr>
              <a:cxnSpLocks/>
              <a:stCxn id="49" idx="3"/>
              <a:endCxn id="56" idx="6"/>
            </p:cNvCxnSpPr>
            <p:nvPr/>
          </p:nvCxnSpPr>
          <p:spPr>
            <a:xfrm flipH="1">
              <a:off x="2381239" y="2256911"/>
              <a:ext cx="346537" cy="193256"/>
            </a:xfrm>
            <a:prstGeom prst="straightConnector1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66" name="TextBox 1065">
            <a:extLst>
              <a:ext uri="{FF2B5EF4-FFF2-40B4-BE49-F238E27FC236}">
                <a16:creationId xmlns:a16="http://schemas.microsoft.com/office/drawing/2014/main" id="{17397463-A2B5-CB70-B90C-FA64DA1AE285}"/>
              </a:ext>
            </a:extLst>
          </p:cNvPr>
          <p:cNvSpPr txBox="1"/>
          <p:nvPr/>
        </p:nvSpPr>
        <p:spPr>
          <a:xfrm>
            <a:off x="6048523" y="4687702"/>
            <a:ext cx="662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?</a:t>
            </a:r>
          </a:p>
        </p:txBody>
      </p:sp>
      <p:pic>
        <p:nvPicPr>
          <p:cNvPr id="1068" name="Picture 166">
            <a:extLst>
              <a:ext uri="{FF2B5EF4-FFF2-40B4-BE49-F238E27FC236}">
                <a16:creationId xmlns:a16="http://schemas.microsoft.com/office/drawing/2014/main" id="{A536E7E4-A2ED-8A2E-C4DF-BF349BB57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71300" y="4928549"/>
            <a:ext cx="442295" cy="442295"/>
          </a:xfrm>
          <a:prstGeom prst="rect">
            <a:avLst/>
          </a:prstGeom>
        </p:spPr>
      </p:pic>
      <p:sp>
        <p:nvSpPr>
          <p:cNvPr id="1076" name="TextBox 1075">
            <a:extLst>
              <a:ext uri="{FF2B5EF4-FFF2-40B4-BE49-F238E27FC236}">
                <a16:creationId xmlns:a16="http://schemas.microsoft.com/office/drawing/2014/main" id="{323951C3-AA89-0A21-03FD-BA3572E4E8EF}"/>
              </a:ext>
            </a:extLst>
          </p:cNvPr>
          <p:cNvSpPr txBox="1"/>
          <p:nvPr/>
        </p:nvSpPr>
        <p:spPr>
          <a:xfrm>
            <a:off x="4670719" y="5657682"/>
            <a:ext cx="662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?</a:t>
            </a:r>
          </a:p>
        </p:txBody>
      </p:sp>
      <p:pic>
        <p:nvPicPr>
          <p:cNvPr id="1077" name="Picture 166">
            <a:extLst>
              <a:ext uri="{FF2B5EF4-FFF2-40B4-BE49-F238E27FC236}">
                <a16:creationId xmlns:a16="http://schemas.microsoft.com/office/drawing/2014/main" id="{83F113D9-44D8-66C1-4EA2-31F812CC7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93496" y="5898529"/>
            <a:ext cx="442295" cy="442295"/>
          </a:xfrm>
          <a:prstGeom prst="rect">
            <a:avLst/>
          </a:prstGeom>
        </p:spPr>
      </p:pic>
      <p:sp>
        <p:nvSpPr>
          <p:cNvPr id="1078" name="TextBox 1077">
            <a:extLst>
              <a:ext uri="{FF2B5EF4-FFF2-40B4-BE49-F238E27FC236}">
                <a16:creationId xmlns:a16="http://schemas.microsoft.com/office/drawing/2014/main" id="{0FC488D9-E9C1-F6E3-36E9-83EB52EF01C0}"/>
              </a:ext>
            </a:extLst>
          </p:cNvPr>
          <p:cNvSpPr txBox="1"/>
          <p:nvPr/>
        </p:nvSpPr>
        <p:spPr>
          <a:xfrm>
            <a:off x="2541131" y="4652242"/>
            <a:ext cx="662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?</a:t>
            </a:r>
          </a:p>
        </p:txBody>
      </p:sp>
      <p:pic>
        <p:nvPicPr>
          <p:cNvPr id="1079" name="Picture 166">
            <a:extLst>
              <a:ext uri="{FF2B5EF4-FFF2-40B4-BE49-F238E27FC236}">
                <a16:creationId xmlns:a16="http://schemas.microsoft.com/office/drawing/2014/main" id="{7521D329-F564-153D-3E5B-4F2097F43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63908" y="4893089"/>
            <a:ext cx="442295" cy="442295"/>
          </a:xfrm>
          <a:prstGeom prst="rect">
            <a:avLst/>
          </a:prstGeom>
        </p:spPr>
      </p:pic>
      <p:sp>
        <p:nvSpPr>
          <p:cNvPr id="1082" name="TextBox 1081">
            <a:extLst>
              <a:ext uri="{FF2B5EF4-FFF2-40B4-BE49-F238E27FC236}">
                <a16:creationId xmlns:a16="http://schemas.microsoft.com/office/drawing/2014/main" id="{2D38F37D-2EBE-8AF5-E712-E60D1862DAB2}"/>
              </a:ext>
            </a:extLst>
          </p:cNvPr>
          <p:cNvSpPr txBox="1"/>
          <p:nvPr/>
        </p:nvSpPr>
        <p:spPr>
          <a:xfrm>
            <a:off x="1226358" y="4725098"/>
            <a:ext cx="662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?</a:t>
            </a:r>
          </a:p>
        </p:txBody>
      </p:sp>
      <p:pic>
        <p:nvPicPr>
          <p:cNvPr id="1083" name="Picture 166">
            <a:extLst>
              <a:ext uri="{FF2B5EF4-FFF2-40B4-BE49-F238E27FC236}">
                <a16:creationId xmlns:a16="http://schemas.microsoft.com/office/drawing/2014/main" id="{877967DB-CB62-5150-A7E2-071BB2AE0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9135" y="4965945"/>
            <a:ext cx="442295" cy="442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A8479-A721-1ED3-2A91-AE94BDB157EF}"/>
              </a:ext>
            </a:extLst>
          </p:cNvPr>
          <p:cNvSpPr txBox="1"/>
          <p:nvPr/>
        </p:nvSpPr>
        <p:spPr>
          <a:xfrm>
            <a:off x="-2302521" y="3021646"/>
            <a:ext cx="6115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Data </a:t>
            </a:r>
            <a:r>
              <a:rPr lang="en-US" dirty="0">
                <a:latin typeface="Helvetica" panose="020B0604020202020204" pitchFamily="34" charset="0"/>
              </a:rPr>
              <a:t>pl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ane</a:t>
            </a:r>
            <a:endParaRPr lang="en-D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cxnSp>
        <p:nvCxnSpPr>
          <p:cNvPr id="43" name="Google Shape;193;p27">
            <a:extLst>
              <a:ext uri="{FF2B5EF4-FFF2-40B4-BE49-F238E27FC236}">
                <a16:creationId xmlns:a16="http://schemas.microsoft.com/office/drawing/2014/main" id="{C901B665-5D09-490E-F137-DDB6111818AD}"/>
              </a:ext>
            </a:extLst>
          </p:cNvPr>
          <p:cNvCxnSpPr>
            <a:cxnSpLocks/>
            <a:stCxn id="42" idx="0"/>
            <a:endCxn id="44" idx="2"/>
          </p:cNvCxnSpPr>
          <p:nvPr/>
        </p:nvCxnSpPr>
        <p:spPr>
          <a:xfrm flipH="1" flipV="1">
            <a:off x="3266388" y="2661882"/>
            <a:ext cx="937609" cy="1083172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91889E91-9DCF-5942-0BE4-0AFD7F294741}"/>
              </a:ext>
            </a:extLst>
          </p:cNvPr>
          <p:cNvSpPr/>
          <p:nvPr/>
        </p:nvSpPr>
        <p:spPr>
          <a:xfrm>
            <a:off x="3378263" y="2069919"/>
            <a:ext cx="175627" cy="1623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400" dirty="0">
              <a:latin typeface="Helvetica" panose="020B0604020202020204" pitchFamily="34" charset="0"/>
            </a:endParaRPr>
          </a:p>
        </p:txBody>
      </p:sp>
      <p:cxnSp>
        <p:nvCxnSpPr>
          <p:cNvPr id="53" name="Google Shape;191;p27">
            <a:extLst>
              <a:ext uri="{FF2B5EF4-FFF2-40B4-BE49-F238E27FC236}">
                <a16:creationId xmlns:a16="http://schemas.microsoft.com/office/drawing/2014/main" id="{724CD155-9A5B-59B6-9B56-5B0E0BF91ACD}"/>
              </a:ext>
            </a:extLst>
          </p:cNvPr>
          <p:cNvCxnSpPr>
            <a:cxnSpLocks/>
            <a:stCxn id="48" idx="2"/>
            <a:endCxn id="49" idx="6"/>
          </p:cNvCxnSpPr>
          <p:nvPr/>
        </p:nvCxnSpPr>
        <p:spPr>
          <a:xfrm flipH="1">
            <a:off x="3173627" y="2151095"/>
            <a:ext cx="204636" cy="4764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191;p27">
            <a:extLst>
              <a:ext uri="{FF2B5EF4-FFF2-40B4-BE49-F238E27FC236}">
                <a16:creationId xmlns:a16="http://schemas.microsoft.com/office/drawing/2014/main" id="{AC9206A3-D1C4-A149-16DA-F0CB17D10F0B}"/>
              </a:ext>
            </a:extLst>
          </p:cNvPr>
          <p:cNvCxnSpPr>
            <a:cxnSpLocks/>
            <a:stCxn id="51" idx="2"/>
            <a:endCxn id="48" idx="6"/>
          </p:cNvCxnSpPr>
          <p:nvPr/>
        </p:nvCxnSpPr>
        <p:spPr>
          <a:xfrm flipH="1">
            <a:off x="3553890" y="2144932"/>
            <a:ext cx="166575" cy="6163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6" name="Straight Connector 1025">
            <a:extLst>
              <a:ext uri="{FF2B5EF4-FFF2-40B4-BE49-F238E27FC236}">
                <a16:creationId xmlns:a16="http://schemas.microsoft.com/office/drawing/2014/main" id="{99AE4522-A2EB-BB36-CBB4-FCB63727DFDA}"/>
              </a:ext>
            </a:extLst>
          </p:cNvPr>
          <p:cNvCxnSpPr>
            <a:cxnSpLocks/>
            <a:stCxn id="27" idx="6"/>
            <a:endCxn id="28" idx="1"/>
          </p:cNvCxnSpPr>
          <p:nvPr/>
        </p:nvCxnSpPr>
        <p:spPr>
          <a:xfrm flipV="1">
            <a:off x="1352782" y="4103790"/>
            <a:ext cx="838805" cy="41283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118F8BCD-84E8-9114-E674-8830FB269B43}"/>
              </a:ext>
            </a:extLst>
          </p:cNvPr>
          <p:cNvCxnSpPr>
            <a:cxnSpLocks/>
            <a:stCxn id="28" idx="3"/>
            <a:endCxn id="40" idx="1"/>
          </p:cNvCxnSpPr>
          <p:nvPr/>
        </p:nvCxnSpPr>
        <p:spPr>
          <a:xfrm flipV="1">
            <a:off x="3023721" y="4077507"/>
            <a:ext cx="787909" cy="262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BD26B806-92AA-6852-7B3F-2A44D1E3D1AF}"/>
              </a:ext>
            </a:extLst>
          </p:cNvPr>
          <p:cNvCxnSpPr>
            <a:cxnSpLocks/>
            <a:stCxn id="40" idx="3"/>
            <a:endCxn id="21" idx="3"/>
          </p:cNvCxnSpPr>
          <p:nvPr/>
        </p:nvCxnSpPr>
        <p:spPr>
          <a:xfrm>
            <a:off x="4549341" y="4077507"/>
            <a:ext cx="1272690" cy="43685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511A8F3F-F49E-0418-7B79-F521206DABA1}"/>
              </a:ext>
            </a:extLst>
          </p:cNvPr>
          <p:cNvCxnSpPr>
            <a:cxnSpLocks/>
            <a:stCxn id="41" idx="3"/>
            <a:endCxn id="21" idx="9"/>
          </p:cNvCxnSpPr>
          <p:nvPr/>
        </p:nvCxnSpPr>
        <p:spPr>
          <a:xfrm flipV="1">
            <a:off x="4281373" y="4506456"/>
            <a:ext cx="1570186" cy="86325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F768A07B-1071-AF11-01AD-87BD2B4AD12C}"/>
              </a:ext>
            </a:extLst>
          </p:cNvPr>
          <p:cNvCxnSpPr>
            <a:cxnSpLocks/>
            <a:stCxn id="41" idx="1"/>
            <a:endCxn id="28" idx="3"/>
          </p:cNvCxnSpPr>
          <p:nvPr/>
        </p:nvCxnSpPr>
        <p:spPr>
          <a:xfrm flipH="1" flipV="1">
            <a:off x="3023721" y="4103790"/>
            <a:ext cx="519941" cy="126592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ECF566B-EB60-7775-CD1C-C493AFC95206}"/>
              </a:ext>
            </a:extLst>
          </p:cNvPr>
          <p:cNvSpPr/>
          <p:nvPr/>
        </p:nvSpPr>
        <p:spPr>
          <a:xfrm>
            <a:off x="5624143" y="3802136"/>
            <a:ext cx="772681" cy="8501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597293-E84B-112C-6350-D526C2926267}"/>
              </a:ext>
            </a:extLst>
          </p:cNvPr>
          <p:cNvSpPr/>
          <p:nvPr/>
        </p:nvSpPr>
        <p:spPr>
          <a:xfrm>
            <a:off x="3469328" y="5025878"/>
            <a:ext cx="916158" cy="6607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528308-6DF8-ED4A-C2E2-3CA7C4F1B4B0}"/>
              </a:ext>
            </a:extLst>
          </p:cNvPr>
          <p:cNvSpPr/>
          <p:nvPr/>
        </p:nvSpPr>
        <p:spPr>
          <a:xfrm>
            <a:off x="787088" y="3848795"/>
            <a:ext cx="757355" cy="728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39D30A-3D0D-77E3-16E2-46B25B36B63A}"/>
              </a:ext>
            </a:extLst>
          </p:cNvPr>
          <p:cNvSpPr/>
          <p:nvPr/>
        </p:nvSpPr>
        <p:spPr>
          <a:xfrm>
            <a:off x="2191587" y="3809220"/>
            <a:ext cx="832134" cy="5891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28252A-CE84-B26C-080D-5AE360F7E2A8}"/>
              </a:ext>
            </a:extLst>
          </p:cNvPr>
          <p:cNvSpPr/>
          <p:nvPr/>
        </p:nvSpPr>
        <p:spPr>
          <a:xfrm>
            <a:off x="3745918" y="3745054"/>
            <a:ext cx="916158" cy="6607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228A71-B25C-2A2C-2806-2E7CA4F4ECB6}"/>
              </a:ext>
            </a:extLst>
          </p:cNvPr>
          <p:cNvSpPr/>
          <p:nvPr/>
        </p:nvSpPr>
        <p:spPr>
          <a:xfrm>
            <a:off x="2282154" y="3867274"/>
            <a:ext cx="666750" cy="476250"/>
          </a:xfrm>
          <a:custGeom>
            <a:avLst/>
            <a:gdLst>
              <a:gd name="connsiteX0" fmla="*/ 0 w 666750"/>
              <a:gd name="connsiteY0" fmla="*/ 0 h 476250"/>
              <a:gd name="connsiteX1" fmla="*/ 666750 w 666750"/>
              <a:gd name="connsiteY1" fmla="*/ 0 h 476250"/>
              <a:gd name="connsiteX2" fmla="*/ 666750 w 666750"/>
              <a:gd name="connsiteY2" fmla="*/ 476250 h 476250"/>
              <a:gd name="connsiteX3" fmla="*/ 0 w 666750"/>
              <a:gd name="connsiteY3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" h="476250">
                <a:moveTo>
                  <a:pt x="0" y="0"/>
                </a:moveTo>
                <a:lnTo>
                  <a:pt x="666750" y="0"/>
                </a:lnTo>
                <a:lnTo>
                  <a:pt x="666750" y="476250"/>
                </a:lnTo>
                <a:lnTo>
                  <a:pt x="0" y="4762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704B8B-8D57-CDF3-843F-29FB0C66C3A8}"/>
              </a:ext>
            </a:extLst>
          </p:cNvPr>
          <p:cNvSpPr/>
          <p:nvPr/>
        </p:nvSpPr>
        <p:spPr>
          <a:xfrm>
            <a:off x="2247363" y="3848795"/>
            <a:ext cx="701541" cy="494729"/>
          </a:xfrm>
          <a:custGeom>
            <a:avLst/>
            <a:gdLst>
              <a:gd name="connsiteX0" fmla="*/ 114014 w 666750"/>
              <a:gd name="connsiteY0" fmla="*/ 429578 h 476250"/>
              <a:gd name="connsiteX1" fmla="*/ 114014 w 666750"/>
              <a:gd name="connsiteY1" fmla="*/ 298799 h 476250"/>
              <a:gd name="connsiteX2" fmla="*/ 350901 w 666750"/>
              <a:gd name="connsiteY2" fmla="*/ 298799 h 476250"/>
              <a:gd name="connsiteX3" fmla="*/ 350901 w 666750"/>
              <a:gd name="connsiteY3" fmla="*/ 364236 h 476250"/>
              <a:gd name="connsiteX4" fmla="*/ 473773 w 666750"/>
              <a:gd name="connsiteY4" fmla="*/ 364236 h 476250"/>
              <a:gd name="connsiteX5" fmla="*/ 473773 w 666750"/>
              <a:gd name="connsiteY5" fmla="*/ 382905 h 476250"/>
              <a:gd name="connsiteX6" fmla="*/ 605314 w 666750"/>
              <a:gd name="connsiteY6" fmla="*/ 382905 h 476250"/>
              <a:gd name="connsiteX7" fmla="*/ 605314 w 666750"/>
              <a:gd name="connsiteY7" fmla="*/ 326803 h 476250"/>
              <a:gd name="connsiteX8" fmla="*/ 473773 w 666750"/>
              <a:gd name="connsiteY8" fmla="*/ 326803 h 476250"/>
              <a:gd name="connsiteX9" fmla="*/ 473773 w 666750"/>
              <a:gd name="connsiteY9" fmla="*/ 345472 h 476250"/>
              <a:gd name="connsiteX10" fmla="*/ 368427 w 666750"/>
              <a:gd name="connsiteY10" fmla="*/ 345472 h 476250"/>
              <a:gd name="connsiteX11" fmla="*/ 368427 w 666750"/>
              <a:gd name="connsiteY11" fmla="*/ 252127 h 476250"/>
              <a:gd name="connsiteX12" fmla="*/ 535114 w 666750"/>
              <a:gd name="connsiteY12" fmla="*/ 252127 h 476250"/>
              <a:gd name="connsiteX13" fmla="*/ 535114 w 666750"/>
              <a:gd name="connsiteY13" fmla="*/ 270796 h 476250"/>
              <a:gd name="connsiteX14" fmla="*/ 640461 w 666750"/>
              <a:gd name="connsiteY14" fmla="*/ 270796 h 476250"/>
              <a:gd name="connsiteX15" fmla="*/ 640461 w 666750"/>
              <a:gd name="connsiteY15" fmla="*/ 214789 h 476250"/>
              <a:gd name="connsiteX16" fmla="*/ 535114 w 666750"/>
              <a:gd name="connsiteY16" fmla="*/ 214789 h 476250"/>
              <a:gd name="connsiteX17" fmla="*/ 535114 w 666750"/>
              <a:gd name="connsiteY17" fmla="*/ 233458 h 476250"/>
              <a:gd name="connsiteX18" fmla="*/ 350901 w 666750"/>
              <a:gd name="connsiteY18" fmla="*/ 233458 h 476250"/>
              <a:gd name="connsiteX19" fmla="*/ 350901 w 666750"/>
              <a:gd name="connsiteY19" fmla="*/ 280130 h 476250"/>
              <a:gd name="connsiteX20" fmla="*/ 114014 w 666750"/>
              <a:gd name="connsiteY20" fmla="*/ 280130 h 476250"/>
              <a:gd name="connsiteX21" fmla="*/ 114014 w 666750"/>
              <a:gd name="connsiteY21" fmla="*/ 205454 h 476250"/>
              <a:gd name="connsiteX22" fmla="*/ 280702 w 666750"/>
              <a:gd name="connsiteY22" fmla="*/ 205454 h 476250"/>
              <a:gd name="connsiteX23" fmla="*/ 280702 w 666750"/>
              <a:gd name="connsiteY23" fmla="*/ 140113 h 476250"/>
              <a:gd name="connsiteX24" fmla="*/ 368427 w 666750"/>
              <a:gd name="connsiteY24" fmla="*/ 140113 h 476250"/>
              <a:gd name="connsiteX25" fmla="*/ 368427 w 666750"/>
              <a:gd name="connsiteY25" fmla="*/ 168116 h 476250"/>
              <a:gd name="connsiteX26" fmla="*/ 500063 w 666750"/>
              <a:gd name="connsiteY26" fmla="*/ 168116 h 476250"/>
              <a:gd name="connsiteX27" fmla="*/ 500063 w 666750"/>
              <a:gd name="connsiteY27" fmla="*/ 93345 h 476250"/>
              <a:gd name="connsiteX28" fmla="*/ 368427 w 666750"/>
              <a:gd name="connsiteY28" fmla="*/ 93345 h 476250"/>
              <a:gd name="connsiteX29" fmla="*/ 368427 w 666750"/>
              <a:gd name="connsiteY29" fmla="*/ 121444 h 476250"/>
              <a:gd name="connsiteX30" fmla="*/ 263176 w 666750"/>
              <a:gd name="connsiteY30" fmla="*/ 121444 h 476250"/>
              <a:gd name="connsiteX31" fmla="*/ 263176 w 666750"/>
              <a:gd name="connsiteY31" fmla="*/ 186595 h 476250"/>
              <a:gd name="connsiteX32" fmla="*/ 114014 w 666750"/>
              <a:gd name="connsiteY32" fmla="*/ 186595 h 476250"/>
              <a:gd name="connsiteX33" fmla="*/ 114014 w 666750"/>
              <a:gd name="connsiteY33" fmla="*/ 55912 h 476250"/>
              <a:gd name="connsiteX34" fmla="*/ 666750 w 666750"/>
              <a:gd name="connsiteY34" fmla="*/ 55912 h 476250"/>
              <a:gd name="connsiteX35" fmla="*/ 666750 w 666750"/>
              <a:gd name="connsiteY35" fmla="*/ 429578 h 476250"/>
              <a:gd name="connsiteX36" fmla="*/ 438626 w 666750"/>
              <a:gd name="connsiteY36" fmla="*/ 429578 h 476250"/>
              <a:gd name="connsiteX37" fmla="*/ 438626 w 666750"/>
              <a:gd name="connsiteY37" fmla="*/ 476250 h 476250"/>
              <a:gd name="connsiteX38" fmla="*/ 421100 w 666750"/>
              <a:gd name="connsiteY38" fmla="*/ 476250 h 476250"/>
              <a:gd name="connsiteX39" fmla="*/ 421100 w 666750"/>
              <a:gd name="connsiteY39" fmla="*/ 429578 h 476250"/>
              <a:gd name="connsiteX40" fmla="*/ 403574 w 666750"/>
              <a:gd name="connsiteY40" fmla="*/ 429578 h 476250"/>
              <a:gd name="connsiteX41" fmla="*/ 403574 w 666750"/>
              <a:gd name="connsiteY41" fmla="*/ 476250 h 476250"/>
              <a:gd name="connsiteX42" fmla="*/ 386048 w 666750"/>
              <a:gd name="connsiteY42" fmla="*/ 476250 h 476250"/>
              <a:gd name="connsiteX43" fmla="*/ 386048 w 666750"/>
              <a:gd name="connsiteY43" fmla="*/ 429578 h 476250"/>
              <a:gd name="connsiteX44" fmla="*/ 368427 w 666750"/>
              <a:gd name="connsiteY44" fmla="*/ 429578 h 476250"/>
              <a:gd name="connsiteX45" fmla="*/ 368427 w 666750"/>
              <a:gd name="connsiteY45" fmla="*/ 476250 h 476250"/>
              <a:gd name="connsiteX46" fmla="*/ 350901 w 666750"/>
              <a:gd name="connsiteY46" fmla="*/ 476250 h 476250"/>
              <a:gd name="connsiteX47" fmla="*/ 350901 w 666750"/>
              <a:gd name="connsiteY47" fmla="*/ 429578 h 476250"/>
              <a:gd name="connsiteX48" fmla="*/ 333375 w 666750"/>
              <a:gd name="connsiteY48" fmla="*/ 429578 h 476250"/>
              <a:gd name="connsiteX49" fmla="*/ 333375 w 666750"/>
              <a:gd name="connsiteY49" fmla="*/ 476250 h 476250"/>
              <a:gd name="connsiteX50" fmla="*/ 315849 w 666750"/>
              <a:gd name="connsiteY50" fmla="*/ 476250 h 476250"/>
              <a:gd name="connsiteX51" fmla="*/ 315849 w 666750"/>
              <a:gd name="connsiteY51" fmla="*/ 429578 h 476250"/>
              <a:gd name="connsiteX52" fmla="*/ 298323 w 666750"/>
              <a:gd name="connsiteY52" fmla="*/ 429578 h 476250"/>
              <a:gd name="connsiteX53" fmla="*/ 298323 w 666750"/>
              <a:gd name="connsiteY53" fmla="*/ 476250 h 476250"/>
              <a:gd name="connsiteX54" fmla="*/ 280702 w 666750"/>
              <a:gd name="connsiteY54" fmla="*/ 476250 h 476250"/>
              <a:gd name="connsiteX55" fmla="*/ 280702 w 666750"/>
              <a:gd name="connsiteY55" fmla="*/ 429578 h 476250"/>
              <a:gd name="connsiteX56" fmla="*/ 263176 w 666750"/>
              <a:gd name="connsiteY56" fmla="*/ 429578 h 476250"/>
              <a:gd name="connsiteX57" fmla="*/ 263176 w 666750"/>
              <a:gd name="connsiteY57" fmla="*/ 476250 h 476250"/>
              <a:gd name="connsiteX58" fmla="*/ 245650 w 666750"/>
              <a:gd name="connsiteY58" fmla="*/ 476250 h 476250"/>
              <a:gd name="connsiteX59" fmla="*/ 245650 w 666750"/>
              <a:gd name="connsiteY59" fmla="*/ 429578 h 476250"/>
              <a:gd name="connsiteX60" fmla="*/ 228124 w 666750"/>
              <a:gd name="connsiteY60" fmla="*/ 429578 h 476250"/>
              <a:gd name="connsiteX61" fmla="*/ 228124 w 666750"/>
              <a:gd name="connsiteY61" fmla="*/ 476250 h 476250"/>
              <a:gd name="connsiteX62" fmla="*/ 210598 w 666750"/>
              <a:gd name="connsiteY62" fmla="*/ 476250 h 476250"/>
              <a:gd name="connsiteX63" fmla="*/ 210598 w 666750"/>
              <a:gd name="connsiteY63" fmla="*/ 429578 h 476250"/>
              <a:gd name="connsiteX64" fmla="*/ 192977 w 666750"/>
              <a:gd name="connsiteY64" fmla="*/ 429578 h 476250"/>
              <a:gd name="connsiteX65" fmla="*/ 192977 w 666750"/>
              <a:gd name="connsiteY65" fmla="*/ 476250 h 476250"/>
              <a:gd name="connsiteX66" fmla="*/ 175450 w 666750"/>
              <a:gd name="connsiteY66" fmla="*/ 476250 h 476250"/>
              <a:gd name="connsiteX67" fmla="*/ 175450 w 666750"/>
              <a:gd name="connsiteY67" fmla="*/ 429578 h 476250"/>
              <a:gd name="connsiteX68" fmla="*/ 61436 w 666750"/>
              <a:gd name="connsiteY68" fmla="*/ 476250 h 476250"/>
              <a:gd name="connsiteX69" fmla="*/ 61436 w 666750"/>
              <a:gd name="connsiteY69" fmla="*/ 28003 h 476250"/>
              <a:gd name="connsiteX70" fmla="*/ 0 w 666750"/>
              <a:gd name="connsiteY70" fmla="*/ 28003 h 476250"/>
              <a:gd name="connsiteX71" fmla="*/ 0 w 666750"/>
              <a:gd name="connsiteY71" fmla="*/ 0 h 476250"/>
              <a:gd name="connsiteX72" fmla="*/ 87725 w 666750"/>
              <a:gd name="connsiteY72" fmla="*/ 0 h 476250"/>
              <a:gd name="connsiteX73" fmla="*/ 87725 w 666750"/>
              <a:gd name="connsiteY73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66750" h="476250">
                <a:moveTo>
                  <a:pt x="114014" y="429578"/>
                </a:moveTo>
                <a:lnTo>
                  <a:pt x="114014" y="298799"/>
                </a:lnTo>
                <a:lnTo>
                  <a:pt x="350901" y="298799"/>
                </a:lnTo>
                <a:lnTo>
                  <a:pt x="350901" y="364236"/>
                </a:lnTo>
                <a:lnTo>
                  <a:pt x="473773" y="364236"/>
                </a:lnTo>
                <a:lnTo>
                  <a:pt x="473773" y="382905"/>
                </a:lnTo>
                <a:lnTo>
                  <a:pt x="605314" y="382905"/>
                </a:lnTo>
                <a:lnTo>
                  <a:pt x="605314" y="326803"/>
                </a:lnTo>
                <a:lnTo>
                  <a:pt x="473773" y="326803"/>
                </a:lnTo>
                <a:lnTo>
                  <a:pt x="473773" y="345472"/>
                </a:lnTo>
                <a:lnTo>
                  <a:pt x="368427" y="345472"/>
                </a:lnTo>
                <a:lnTo>
                  <a:pt x="368427" y="252127"/>
                </a:lnTo>
                <a:lnTo>
                  <a:pt x="535114" y="252127"/>
                </a:lnTo>
                <a:lnTo>
                  <a:pt x="535114" y="270796"/>
                </a:lnTo>
                <a:lnTo>
                  <a:pt x="640461" y="270796"/>
                </a:lnTo>
                <a:lnTo>
                  <a:pt x="640461" y="214789"/>
                </a:lnTo>
                <a:lnTo>
                  <a:pt x="535114" y="214789"/>
                </a:lnTo>
                <a:lnTo>
                  <a:pt x="535114" y="233458"/>
                </a:lnTo>
                <a:lnTo>
                  <a:pt x="350901" y="233458"/>
                </a:lnTo>
                <a:lnTo>
                  <a:pt x="350901" y="280130"/>
                </a:lnTo>
                <a:lnTo>
                  <a:pt x="114014" y="280130"/>
                </a:lnTo>
                <a:lnTo>
                  <a:pt x="114014" y="205454"/>
                </a:lnTo>
                <a:lnTo>
                  <a:pt x="280702" y="205454"/>
                </a:lnTo>
                <a:lnTo>
                  <a:pt x="280702" y="140113"/>
                </a:lnTo>
                <a:lnTo>
                  <a:pt x="368427" y="140113"/>
                </a:lnTo>
                <a:lnTo>
                  <a:pt x="368427" y="168116"/>
                </a:lnTo>
                <a:lnTo>
                  <a:pt x="500063" y="168116"/>
                </a:lnTo>
                <a:lnTo>
                  <a:pt x="500063" y="93345"/>
                </a:lnTo>
                <a:lnTo>
                  <a:pt x="368427" y="93345"/>
                </a:lnTo>
                <a:lnTo>
                  <a:pt x="368427" y="121444"/>
                </a:lnTo>
                <a:lnTo>
                  <a:pt x="263176" y="121444"/>
                </a:lnTo>
                <a:lnTo>
                  <a:pt x="263176" y="186595"/>
                </a:lnTo>
                <a:lnTo>
                  <a:pt x="114014" y="186595"/>
                </a:lnTo>
                <a:lnTo>
                  <a:pt x="114014" y="55912"/>
                </a:lnTo>
                <a:lnTo>
                  <a:pt x="666750" y="55912"/>
                </a:lnTo>
                <a:lnTo>
                  <a:pt x="666750" y="429578"/>
                </a:lnTo>
                <a:lnTo>
                  <a:pt x="438626" y="429578"/>
                </a:lnTo>
                <a:lnTo>
                  <a:pt x="438626" y="476250"/>
                </a:lnTo>
                <a:lnTo>
                  <a:pt x="421100" y="476250"/>
                </a:lnTo>
                <a:lnTo>
                  <a:pt x="421100" y="429578"/>
                </a:lnTo>
                <a:lnTo>
                  <a:pt x="403574" y="429578"/>
                </a:lnTo>
                <a:lnTo>
                  <a:pt x="403574" y="476250"/>
                </a:lnTo>
                <a:lnTo>
                  <a:pt x="386048" y="476250"/>
                </a:lnTo>
                <a:lnTo>
                  <a:pt x="386048" y="429578"/>
                </a:lnTo>
                <a:lnTo>
                  <a:pt x="368427" y="429578"/>
                </a:lnTo>
                <a:lnTo>
                  <a:pt x="368427" y="476250"/>
                </a:lnTo>
                <a:lnTo>
                  <a:pt x="350901" y="476250"/>
                </a:lnTo>
                <a:lnTo>
                  <a:pt x="350901" y="429578"/>
                </a:lnTo>
                <a:lnTo>
                  <a:pt x="333375" y="429578"/>
                </a:lnTo>
                <a:lnTo>
                  <a:pt x="333375" y="476250"/>
                </a:lnTo>
                <a:lnTo>
                  <a:pt x="315849" y="476250"/>
                </a:lnTo>
                <a:lnTo>
                  <a:pt x="315849" y="429578"/>
                </a:lnTo>
                <a:lnTo>
                  <a:pt x="298323" y="429578"/>
                </a:lnTo>
                <a:lnTo>
                  <a:pt x="298323" y="476250"/>
                </a:lnTo>
                <a:lnTo>
                  <a:pt x="280702" y="476250"/>
                </a:lnTo>
                <a:lnTo>
                  <a:pt x="280702" y="429578"/>
                </a:lnTo>
                <a:lnTo>
                  <a:pt x="263176" y="429578"/>
                </a:lnTo>
                <a:lnTo>
                  <a:pt x="263176" y="476250"/>
                </a:lnTo>
                <a:lnTo>
                  <a:pt x="245650" y="476250"/>
                </a:lnTo>
                <a:lnTo>
                  <a:pt x="245650" y="429578"/>
                </a:lnTo>
                <a:lnTo>
                  <a:pt x="228124" y="429578"/>
                </a:lnTo>
                <a:lnTo>
                  <a:pt x="228124" y="476250"/>
                </a:lnTo>
                <a:lnTo>
                  <a:pt x="210598" y="476250"/>
                </a:lnTo>
                <a:lnTo>
                  <a:pt x="210598" y="429578"/>
                </a:lnTo>
                <a:lnTo>
                  <a:pt x="192977" y="429578"/>
                </a:lnTo>
                <a:lnTo>
                  <a:pt x="192977" y="476250"/>
                </a:lnTo>
                <a:lnTo>
                  <a:pt x="175450" y="476250"/>
                </a:lnTo>
                <a:lnTo>
                  <a:pt x="175450" y="429578"/>
                </a:lnTo>
                <a:close/>
                <a:moveTo>
                  <a:pt x="61436" y="476250"/>
                </a:moveTo>
                <a:lnTo>
                  <a:pt x="61436" y="28003"/>
                </a:lnTo>
                <a:lnTo>
                  <a:pt x="0" y="28003"/>
                </a:lnTo>
                <a:lnTo>
                  <a:pt x="0" y="0"/>
                </a:lnTo>
                <a:lnTo>
                  <a:pt x="87725" y="0"/>
                </a:lnTo>
                <a:lnTo>
                  <a:pt x="87725" y="4762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E7BECC-1564-D715-A286-0E150AD1B062}"/>
              </a:ext>
            </a:extLst>
          </p:cNvPr>
          <p:cNvSpPr/>
          <p:nvPr/>
        </p:nvSpPr>
        <p:spPr>
          <a:xfrm>
            <a:off x="5822031" y="3883997"/>
            <a:ext cx="376904" cy="653510"/>
          </a:xfrm>
          <a:custGeom>
            <a:avLst/>
            <a:gdLst>
              <a:gd name="connsiteX0" fmla="*/ 0 w 376904"/>
              <a:gd name="connsiteY0" fmla="*/ 0 h 653510"/>
              <a:gd name="connsiteX1" fmla="*/ 376904 w 376904"/>
              <a:gd name="connsiteY1" fmla="*/ 0 h 653510"/>
              <a:gd name="connsiteX2" fmla="*/ 376904 w 376904"/>
              <a:gd name="connsiteY2" fmla="*/ 653510 h 653510"/>
              <a:gd name="connsiteX3" fmla="*/ 0 w 376904"/>
              <a:gd name="connsiteY3" fmla="*/ 653510 h 65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04" h="653510">
                <a:moveTo>
                  <a:pt x="0" y="0"/>
                </a:moveTo>
                <a:lnTo>
                  <a:pt x="376904" y="0"/>
                </a:lnTo>
                <a:lnTo>
                  <a:pt x="376904" y="653510"/>
                </a:lnTo>
                <a:lnTo>
                  <a:pt x="0" y="65351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8102D8-B429-FA29-97F3-DBEADD275181}"/>
              </a:ext>
            </a:extLst>
          </p:cNvPr>
          <p:cNvSpPr/>
          <p:nvPr/>
        </p:nvSpPr>
        <p:spPr>
          <a:xfrm>
            <a:off x="5822031" y="3885426"/>
            <a:ext cx="376904" cy="650652"/>
          </a:xfrm>
          <a:custGeom>
            <a:avLst/>
            <a:gdLst>
              <a:gd name="connsiteX0" fmla="*/ 355187 w 376904"/>
              <a:gd name="connsiteY0" fmla="*/ 0 h 650652"/>
              <a:gd name="connsiteX1" fmla="*/ 21717 w 376904"/>
              <a:gd name="connsiteY1" fmla="*/ 0 h 650652"/>
              <a:gd name="connsiteX2" fmla="*/ 0 w 376904"/>
              <a:gd name="connsiteY2" fmla="*/ 21717 h 650652"/>
              <a:gd name="connsiteX3" fmla="*/ 0 w 376904"/>
              <a:gd name="connsiteY3" fmla="*/ 628936 h 650652"/>
              <a:gd name="connsiteX4" fmla="*/ 21717 w 376904"/>
              <a:gd name="connsiteY4" fmla="*/ 650653 h 650652"/>
              <a:gd name="connsiteX5" fmla="*/ 355187 w 376904"/>
              <a:gd name="connsiteY5" fmla="*/ 650653 h 650652"/>
              <a:gd name="connsiteX6" fmla="*/ 376904 w 376904"/>
              <a:gd name="connsiteY6" fmla="*/ 628936 h 650652"/>
              <a:gd name="connsiteX7" fmla="*/ 376904 w 376904"/>
              <a:gd name="connsiteY7" fmla="*/ 21717 h 650652"/>
              <a:gd name="connsiteX8" fmla="*/ 355187 w 376904"/>
              <a:gd name="connsiteY8" fmla="*/ 0 h 650652"/>
              <a:gd name="connsiteX9" fmla="*/ 29528 w 376904"/>
              <a:gd name="connsiteY9" fmla="*/ 621030 h 650652"/>
              <a:gd name="connsiteX10" fmla="*/ 29528 w 376904"/>
              <a:gd name="connsiteY10" fmla="*/ 29623 h 650652"/>
              <a:gd name="connsiteX11" fmla="*/ 347377 w 376904"/>
              <a:gd name="connsiteY11" fmla="*/ 29623 h 650652"/>
              <a:gd name="connsiteX12" fmla="*/ 347377 w 376904"/>
              <a:gd name="connsiteY12" fmla="*/ 621030 h 650652"/>
              <a:gd name="connsiteX13" fmla="*/ 65627 w 376904"/>
              <a:gd name="connsiteY13" fmla="*/ 96012 h 650652"/>
              <a:gd name="connsiteX14" fmla="*/ 311372 w 376904"/>
              <a:gd name="connsiteY14" fmla="*/ 96012 h 650652"/>
              <a:gd name="connsiteX15" fmla="*/ 311372 w 376904"/>
              <a:gd name="connsiteY15" fmla="*/ 66484 h 650652"/>
              <a:gd name="connsiteX16" fmla="*/ 65627 w 376904"/>
              <a:gd name="connsiteY16" fmla="*/ 66484 h 650652"/>
              <a:gd name="connsiteX17" fmla="*/ 65627 w 376904"/>
              <a:gd name="connsiteY17" fmla="*/ 159163 h 650652"/>
              <a:gd name="connsiteX18" fmla="*/ 311372 w 376904"/>
              <a:gd name="connsiteY18" fmla="*/ 159163 h 650652"/>
              <a:gd name="connsiteX19" fmla="*/ 311372 w 376904"/>
              <a:gd name="connsiteY19" fmla="*/ 129540 h 650652"/>
              <a:gd name="connsiteX20" fmla="*/ 65627 w 376904"/>
              <a:gd name="connsiteY20" fmla="*/ 129540 h 650652"/>
              <a:gd name="connsiteX21" fmla="*/ 65627 w 376904"/>
              <a:gd name="connsiteY21" fmla="*/ 224695 h 650652"/>
              <a:gd name="connsiteX22" fmla="*/ 311372 w 376904"/>
              <a:gd name="connsiteY22" fmla="*/ 224695 h 650652"/>
              <a:gd name="connsiteX23" fmla="*/ 311372 w 376904"/>
              <a:gd name="connsiteY23" fmla="*/ 195072 h 650652"/>
              <a:gd name="connsiteX24" fmla="*/ 65627 w 376904"/>
              <a:gd name="connsiteY24" fmla="*/ 195072 h 650652"/>
              <a:gd name="connsiteX25" fmla="*/ 65627 w 376904"/>
              <a:gd name="connsiteY25" fmla="*/ 288608 h 650652"/>
              <a:gd name="connsiteX26" fmla="*/ 311372 w 376904"/>
              <a:gd name="connsiteY26" fmla="*/ 288608 h 650652"/>
              <a:gd name="connsiteX27" fmla="*/ 311372 w 376904"/>
              <a:gd name="connsiteY27" fmla="*/ 258985 h 650652"/>
              <a:gd name="connsiteX28" fmla="*/ 65627 w 376904"/>
              <a:gd name="connsiteY28" fmla="*/ 258985 h 6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76904" h="650652">
                <a:moveTo>
                  <a:pt x="355187" y="0"/>
                </a:moveTo>
                <a:lnTo>
                  <a:pt x="21717" y="0"/>
                </a:lnTo>
                <a:cubicBezTo>
                  <a:pt x="9715" y="0"/>
                  <a:pt x="0" y="9811"/>
                  <a:pt x="0" y="21717"/>
                </a:cubicBezTo>
                <a:lnTo>
                  <a:pt x="0" y="628936"/>
                </a:lnTo>
                <a:cubicBezTo>
                  <a:pt x="0" y="640842"/>
                  <a:pt x="9715" y="650653"/>
                  <a:pt x="21717" y="650653"/>
                </a:cubicBezTo>
                <a:lnTo>
                  <a:pt x="355187" y="650653"/>
                </a:lnTo>
                <a:cubicBezTo>
                  <a:pt x="367189" y="650653"/>
                  <a:pt x="376904" y="640842"/>
                  <a:pt x="376904" y="628936"/>
                </a:cubicBezTo>
                <a:lnTo>
                  <a:pt x="376904" y="21717"/>
                </a:lnTo>
                <a:cubicBezTo>
                  <a:pt x="376904" y="9811"/>
                  <a:pt x="367189" y="0"/>
                  <a:pt x="355187" y="0"/>
                </a:cubicBezTo>
                <a:close/>
                <a:moveTo>
                  <a:pt x="29528" y="621030"/>
                </a:moveTo>
                <a:lnTo>
                  <a:pt x="29528" y="29623"/>
                </a:lnTo>
                <a:lnTo>
                  <a:pt x="347377" y="29623"/>
                </a:lnTo>
                <a:lnTo>
                  <a:pt x="347377" y="621030"/>
                </a:lnTo>
                <a:close/>
                <a:moveTo>
                  <a:pt x="65627" y="96012"/>
                </a:moveTo>
                <a:lnTo>
                  <a:pt x="311372" y="96012"/>
                </a:lnTo>
                <a:lnTo>
                  <a:pt x="311372" y="66484"/>
                </a:lnTo>
                <a:lnTo>
                  <a:pt x="65627" y="66484"/>
                </a:lnTo>
                <a:close/>
                <a:moveTo>
                  <a:pt x="65627" y="159163"/>
                </a:moveTo>
                <a:lnTo>
                  <a:pt x="311372" y="159163"/>
                </a:lnTo>
                <a:lnTo>
                  <a:pt x="311372" y="129540"/>
                </a:lnTo>
                <a:lnTo>
                  <a:pt x="65627" y="129540"/>
                </a:lnTo>
                <a:close/>
                <a:moveTo>
                  <a:pt x="65627" y="224695"/>
                </a:moveTo>
                <a:lnTo>
                  <a:pt x="311372" y="224695"/>
                </a:lnTo>
                <a:lnTo>
                  <a:pt x="311372" y="195072"/>
                </a:lnTo>
                <a:lnTo>
                  <a:pt x="65627" y="195072"/>
                </a:lnTo>
                <a:close/>
                <a:moveTo>
                  <a:pt x="65627" y="288608"/>
                </a:moveTo>
                <a:lnTo>
                  <a:pt x="311372" y="288608"/>
                </a:lnTo>
                <a:lnTo>
                  <a:pt x="311372" y="258985"/>
                </a:lnTo>
                <a:lnTo>
                  <a:pt x="65627" y="258985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7318632-1A38-5841-4F33-258A9CE42C5E}"/>
              </a:ext>
            </a:extLst>
          </p:cNvPr>
          <p:cNvSpPr/>
          <p:nvPr/>
        </p:nvSpPr>
        <p:spPr>
          <a:xfrm>
            <a:off x="975878" y="3886264"/>
            <a:ext cx="376904" cy="653510"/>
          </a:xfrm>
          <a:custGeom>
            <a:avLst/>
            <a:gdLst>
              <a:gd name="connsiteX0" fmla="*/ 0 w 376904"/>
              <a:gd name="connsiteY0" fmla="*/ 0 h 653510"/>
              <a:gd name="connsiteX1" fmla="*/ 376904 w 376904"/>
              <a:gd name="connsiteY1" fmla="*/ 0 h 653510"/>
              <a:gd name="connsiteX2" fmla="*/ 376904 w 376904"/>
              <a:gd name="connsiteY2" fmla="*/ 653510 h 653510"/>
              <a:gd name="connsiteX3" fmla="*/ 0 w 376904"/>
              <a:gd name="connsiteY3" fmla="*/ 653510 h 65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04" h="653510">
                <a:moveTo>
                  <a:pt x="0" y="0"/>
                </a:moveTo>
                <a:lnTo>
                  <a:pt x="376904" y="0"/>
                </a:lnTo>
                <a:lnTo>
                  <a:pt x="376904" y="653510"/>
                </a:lnTo>
                <a:lnTo>
                  <a:pt x="0" y="65351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E71211-4FAA-DFEC-7350-007DD12E6DD2}"/>
              </a:ext>
            </a:extLst>
          </p:cNvPr>
          <p:cNvSpPr/>
          <p:nvPr/>
        </p:nvSpPr>
        <p:spPr>
          <a:xfrm>
            <a:off x="975878" y="3887693"/>
            <a:ext cx="376904" cy="650652"/>
          </a:xfrm>
          <a:custGeom>
            <a:avLst/>
            <a:gdLst>
              <a:gd name="connsiteX0" fmla="*/ 355187 w 376904"/>
              <a:gd name="connsiteY0" fmla="*/ 0 h 650652"/>
              <a:gd name="connsiteX1" fmla="*/ 21717 w 376904"/>
              <a:gd name="connsiteY1" fmla="*/ 0 h 650652"/>
              <a:gd name="connsiteX2" fmla="*/ 0 w 376904"/>
              <a:gd name="connsiteY2" fmla="*/ 21717 h 650652"/>
              <a:gd name="connsiteX3" fmla="*/ 0 w 376904"/>
              <a:gd name="connsiteY3" fmla="*/ 628936 h 650652"/>
              <a:gd name="connsiteX4" fmla="*/ 21717 w 376904"/>
              <a:gd name="connsiteY4" fmla="*/ 650653 h 650652"/>
              <a:gd name="connsiteX5" fmla="*/ 355187 w 376904"/>
              <a:gd name="connsiteY5" fmla="*/ 650653 h 650652"/>
              <a:gd name="connsiteX6" fmla="*/ 376904 w 376904"/>
              <a:gd name="connsiteY6" fmla="*/ 628936 h 650652"/>
              <a:gd name="connsiteX7" fmla="*/ 376904 w 376904"/>
              <a:gd name="connsiteY7" fmla="*/ 21717 h 650652"/>
              <a:gd name="connsiteX8" fmla="*/ 355187 w 376904"/>
              <a:gd name="connsiteY8" fmla="*/ 0 h 650652"/>
              <a:gd name="connsiteX9" fmla="*/ 29528 w 376904"/>
              <a:gd name="connsiteY9" fmla="*/ 621030 h 650652"/>
              <a:gd name="connsiteX10" fmla="*/ 29528 w 376904"/>
              <a:gd name="connsiteY10" fmla="*/ 29623 h 650652"/>
              <a:gd name="connsiteX11" fmla="*/ 347377 w 376904"/>
              <a:gd name="connsiteY11" fmla="*/ 29623 h 650652"/>
              <a:gd name="connsiteX12" fmla="*/ 347377 w 376904"/>
              <a:gd name="connsiteY12" fmla="*/ 621030 h 650652"/>
              <a:gd name="connsiteX13" fmla="*/ 65627 w 376904"/>
              <a:gd name="connsiteY13" fmla="*/ 96012 h 650652"/>
              <a:gd name="connsiteX14" fmla="*/ 311372 w 376904"/>
              <a:gd name="connsiteY14" fmla="*/ 96012 h 650652"/>
              <a:gd name="connsiteX15" fmla="*/ 311372 w 376904"/>
              <a:gd name="connsiteY15" fmla="*/ 66485 h 650652"/>
              <a:gd name="connsiteX16" fmla="*/ 65627 w 376904"/>
              <a:gd name="connsiteY16" fmla="*/ 66485 h 650652"/>
              <a:gd name="connsiteX17" fmla="*/ 65627 w 376904"/>
              <a:gd name="connsiteY17" fmla="*/ 159163 h 650652"/>
              <a:gd name="connsiteX18" fmla="*/ 311372 w 376904"/>
              <a:gd name="connsiteY18" fmla="*/ 159163 h 650652"/>
              <a:gd name="connsiteX19" fmla="*/ 311372 w 376904"/>
              <a:gd name="connsiteY19" fmla="*/ 129540 h 650652"/>
              <a:gd name="connsiteX20" fmla="*/ 65627 w 376904"/>
              <a:gd name="connsiteY20" fmla="*/ 129540 h 650652"/>
              <a:gd name="connsiteX21" fmla="*/ 65627 w 376904"/>
              <a:gd name="connsiteY21" fmla="*/ 224695 h 650652"/>
              <a:gd name="connsiteX22" fmla="*/ 311372 w 376904"/>
              <a:gd name="connsiteY22" fmla="*/ 224695 h 650652"/>
              <a:gd name="connsiteX23" fmla="*/ 311372 w 376904"/>
              <a:gd name="connsiteY23" fmla="*/ 195072 h 650652"/>
              <a:gd name="connsiteX24" fmla="*/ 65627 w 376904"/>
              <a:gd name="connsiteY24" fmla="*/ 195072 h 650652"/>
              <a:gd name="connsiteX25" fmla="*/ 65627 w 376904"/>
              <a:gd name="connsiteY25" fmla="*/ 288608 h 650652"/>
              <a:gd name="connsiteX26" fmla="*/ 311372 w 376904"/>
              <a:gd name="connsiteY26" fmla="*/ 288608 h 650652"/>
              <a:gd name="connsiteX27" fmla="*/ 311372 w 376904"/>
              <a:gd name="connsiteY27" fmla="*/ 258985 h 650652"/>
              <a:gd name="connsiteX28" fmla="*/ 65627 w 376904"/>
              <a:gd name="connsiteY28" fmla="*/ 258985 h 6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76904" h="650652">
                <a:moveTo>
                  <a:pt x="355187" y="0"/>
                </a:moveTo>
                <a:lnTo>
                  <a:pt x="21717" y="0"/>
                </a:lnTo>
                <a:cubicBezTo>
                  <a:pt x="9716" y="0"/>
                  <a:pt x="0" y="9811"/>
                  <a:pt x="0" y="21717"/>
                </a:cubicBezTo>
                <a:lnTo>
                  <a:pt x="0" y="628936"/>
                </a:lnTo>
                <a:cubicBezTo>
                  <a:pt x="0" y="640842"/>
                  <a:pt x="9716" y="650653"/>
                  <a:pt x="21717" y="650653"/>
                </a:cubicBezTo>
                <a:lnTo>
                  <a:pt x="355187" y="650653"/>
                </a:lnTo>
                <a:cubicBezTo>
                  <a:pt x="367189" y="650653"/>
                  <a:pt x="376904" y="640842"/>
                  <a:pt x="376904" y="628936"/>
                </a:cubicBezTo>
                <a:lnTo>
                  <a:pt x="376904" y="21717"/>
                </a:lnTo>
                <a:cubicBezTo>
                  <a:pt x="376904" y="9811"/>
                  <a:pt x="367189" y="0"/>
                  <a:pt x="355187" y="0"/>
                </a:cubicBezTo>
                <a:close/>
                <a:moveTo>
                  <a:pt x="29528" y="621030"/>
                </a:moveTo>
                <a:lnTo>
                  <a:pt x="29528" y="29623"/>
                </a:lnTo>
                <a:lnTo>
                  <a:pt x="347377" y="29623"/>
                </a:lnTo>
                <a:lnTo>
                  <a:pt x="347377" y="621030"/>
                </a:lnTo>
                <a:close/>
                <a:moveTo>
                  <a:pt x="65627" y="96012"/>
                </a:moveTo>
                <a:lnTo>
                  <a:pt x="311372" y="96012"/>
                </a:lnTo>
                <a:lnTo>
                  <a:pt x="311372" y="66485"/>
                </a:lnTo>
                <a:lnTo>
                  <a:pt x="65627" y="66485"/>
                </a:lnTo>
                <a:close/>
                <a:moveTo>
                  <a:pt x="65627" y="159163"/>
                </a:moveTo>
                <a:lnTo>
                  <a:pt x="311372" y="159163"/>
                </a:lnTo>
                <a:lnTo>
                  <a:pt x="311372" y="129540"/>
                </a:lnTo>
                <a:lnTo>
                  <a:pt x="65627" y="129540"/>
                </a:lnTo>
                <a:close/>
                <a:moveTo>
                  <a:pt x="65627" y="224695"/>
                </a:moveTo>
                <a:lnTo>
                  <a:pt x="311372" y="224695"/>
                </a:lnTo>
                <a:lnTo>
                  <a:pt x="311372" y="195072"/>
                </a:lnTo>
                <a:lnTo>
                  <a:pt x="65627" y="195072"/>
                </a:lnTo>
                <a:close/>
                <a:moveTo>
                  <a:pt x="65627" y="288608"/>
                </a:moveTo>
                <a:lnTo>
                  <a:pt x="311372" y="288608"/>
                </a:lnTo>
                <a:lnTo>
                  <a:pt x="311372" y="258985"/>
                </a:lnTo>
                <a:lnTo>
                  <a:pt x="65627" y="258985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46AABB03-8B8B-C4DB-F0E8-4CB97DD9A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1630" y="3708651"/>
            <a:ext cx="737711" cy="73771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1179B87-C90D-460F-C4D5-9979CC35E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3662" y="5000856"/>
            <a:ext cx="737711" cy="7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" grpId="0"/>
      <p:bldP spid="1066" grpId="0"/>
      <p:bldP spid="1076" grpId="0"/>
      <p:bldP spid="1078" grpId="0"/>
      <p:bldP spid="1082" grpId="0"/>
      <p:bldP spid="18" grpId="0" animBg="1"/>
      <p:bldP spid="19" grpId="0" animBg="1"/>
      <p:bldP spid="22" grpId="0" animBg="1"/>
      <p:bldP spid="28" grpId="0" animBg="1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7BA0E-E118-EDDE-F3FF-25D52FAE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Up 7">
            <a:extLst>
              <a:ext uri="{FF2B5EF4-FFF2-40B4-BE49-F238E27FC236}">
                <a16:creationId xmlns:a16="http://schemas.microsoft.com/office/drawing/2014/main" id="{B130D575-51FB-C627-B53A-73D464E60D39}"/>
              </a:ext>
            </a:extLst>
          </p:cNvPr>
          <p:cNvSpPr/>
          <p:nvPr/>
        </p:nvSpPr>
        <p:spPr>
          <a:xfrm flipV="1">
            <a:off x="9971733" y="4263297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7678C-C375-A6DD-6976-B3684BAC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Testing Your Network-Device Software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83257E8-70D2-222D-19AB-12F6B9A5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01A309-3E90-3EA9-E8A2-7BEDA6CB50DC}"/>
              </a:ext>
            </a:extLst>
          </p:cNvPr>
          <p:cNvSpPr/>
          <p:nvPr/>
        </p:nvSpPr>
        <p:spPr>
          <a:xfrm>
            <a:off x="5917930" y="4083772"/>
            <a:ext cx="1699140" cy="696795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000" dirty="0">
                <a:latin typeface="Helvetica" panose="020B0604020202020204" pitchFamily="34" charset="0"/>
              </a:rPr>
              <a:t>Control block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BBDA87-A6A5-DE04-7DEF-3E75753CE5FB}"/>
              </a:ext>
            </a:extLst>
          </p:cNvPr>
          <p:cNvSpPr/>
          <p:nvPr/>
        </p:nvSpPr>
        <p:spPr>
          <a:xfrm>
            <a:off x="3971428" y="4092794"/>
            <a:ext cx="1699140" cy="690145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000" dirty="0">
                <a:latin typeface="Helvetica" panose="020B0604020202020204" pitchFamily="34" charset="0"/>
              </a:rPr>
              <a:t>Parsing block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405A3-095F-A08D-5A88-CB52E4664C81}"/>
              </a:ext>
            </a:extLst>
          </p:cNvPr>
          <p:cNvSpPr/>
          <p:nvPr/>
        </p:nvSpPr>
        <p:spPr>
          <a:xfrm>
            <a:off x="3659629" y="3637736"/>
            <a:ext cx="4564490" cy="132344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9E2D29-D959-35C7-8B5E-0EE520C52D45}"/>
              </a:ext>
            </a:extLst>
          </p:cNvPr>
          <p:cNvSpPr/>
          <p:nvPr/>
        </p:nvSpPr>
        <p:spPr>
          <a:xfrm>
            <a:off x="5190862" y="3386451"/>
            <a:ext cx="1877068" cy="250787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Control-plane API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17BF6-AD48-716A-5311-750411053998}"/>
              </a:ext>
            </a:extLst>
          </p:cNvPr>
          <p:cNvSpPr/>
          <p:nvPr/>
        </p:nvSpPr>
        <p:spPr>
          <a:xfrm>
            <a:off x="3091502" y="4242521"/>
            <a:ext cx="658699" cy="395454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5AA63-A912-179E-0E74-D887ACCF9571}"/>
              </a:ext>
            </a:extLst>
          </p:cNvPr>
          <p:cNvSpPr/>
          <p:nvPr/>
        </p:nvSpPr>
        <p:spPr>
          <a:xfrm>
            <a:off x="7887842" y="4242521"/>
            <a:ext cx="598700" cy="395454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BE316DB-251E-C8E5-ECB7-ED4C30848F31}"/>
              </a:ext>
            </a:extLst>
          </p:cNvPr>
          <p:cNvSpPr/>
          <p:nvPr/>
        </p:nvSpPr>
        <p:spPr>
          <a:xfrm>
            <a:off x="5680206" y="4205460"/>
            <a:ext cx="237724" cy="46957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100" dirty="0">
              <a:latin typeface="Helvetica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2E7DF94-1BC1-214F-BD3C-E85BEE2CDABE}"/>
              </a:ext>
            </a:extLst>
          </p:cNvPr>
          <p:cNvSpPr/>
          <p:nvPr/>
        </p:nvSpPr>
        <p:spPr>
          <a:xfrm>
            <a:off x="7598150" y="4205460"/>
            <a:ext cx="237724" cy="46957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100" dirty="0">
              <a:latin typeface="Helvetica" panose="020B060402020202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FC37D7B-2F3E-A3C5-628D-08B84B8BCDB8}"/>
              </a:ext>
            </a:extLst>
          </p:cNvPr>
          <p:cNvSpPr/>
          <p:nvPr/>
        </p:nvSpPr>
        <p:spPr>
          <a:xfrm>
            <a:off x="3711942" y="4205460"/>
            <a:ext cx="237724" cy="46957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100" dirty="0">
              <a:latin typeface="Helvetica" panose="020B060402020202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8EBC0C3-AE01-1528-3547-6706B7EB3A72}"/>
              </a:ext>
            </a:extLst>
          </p:cNvPr>
          <p:cNvSpPr/>
          <p:nvPr/>
        </p:nvSpPr>
        <p:spPr>
          <a:xfrm>
            <a:off x="7067930" y="3386451"/>
            <a:ext cx="1156189" cy="250787"/>
          </a:xfrm>
          <a:custGeom>
            <a:avLst/>
            <a:gdLst>
              <a:gd name="connsiteX0" fmla="*/ 0 w 2615190"/>
              <a:gd name="connsiteY0" fmla="*/ 0 h 560397"/>
              <a:gd name="connsiteX1" fmla="*/ 2615190 w 2615190"/>
              <a:gd name="connsiteY1" fmla="*/ 0 h 560397"/>
              <a:gd name="connsiteX2" fmla="*/ 2615190 w 2615190"/>
              <a:gd name="connsiteY2" fmla="*/ 560398 h 560397"/>
              <a:gd name="connsiteX3" fmla="*/ 0 w 2615190"/>
              <a:gd name="connsiteY3" fmla="*/ 560398 h 5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190" h="560397">
                <a:moveTo>
                  <a:pt x="0" y="0"/>
                </a:moveTo>
                <a:lnTo>
                  <a:pt x="2615190" y="0"/>
                </a:lnTo>
                <a:lnTo>
                  <a:pt x="2615190" y="560398"/>
                </a:lnTo>
                <a:lnTo>
                  <a:pt x="0" y="560398"/>
                </a:lnTo>
                <a:close/>
              </a:path>
            </a:pathLst>
          </a:custGeom>
          <a:solidFill>
            <a:srgbClr val="F5F5F5"/>
          </a:solidFill>
          <a:ln w="373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 sz="1050" dirty="0">
                <a:latin typeface="Helvetica" panose="020B0604020202020204" pitchFamily="34" charset="0"/>
              </a:rPr>
              <a:t>Device software</a:t>
            </a:r>
          </a:p>
        </p:txBody>
      </p:sp>
      <p:sp>
        <p:nvSpPr>
          <p:cNvPr id="23" name="Shape 2244">
            <a:extLst>
              <a:ext uri="{FF2B5EF4-FFF2-40B4-BE49-F238E27FC236}">
                <a16:creationId xmlns:a16="http://schemas.microsoft.com/office/drawing/2014/main" id="{92623651-4F98-8124-B7DB-D91A48CD700F}"/>
              </a:ext>
            </a:extLst>
          </p:cNvPr>
          <p:cNvSpPr/>
          <p:nvPr/>
        </p:nvSpPr>
        <p:spPr>
          <a:xfrm>
            <a:off x="7536793" y="3151351"/>
            <a:ext cx="167380" cy="23123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05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4" name="Shape 2244">
            <a:extLst>
              <a:ext uri="{FF2B5EF4-FFF2-40B4-BE49-F238E27FC236}">
                <a16:creationId xmlns:a16="http://schemas.microsoft.com/office/drawing/2014/main" id="{528F119C-3E1C-C607-DE00-71591D578096}"/>
              </a:ext>
            </a:extLst>
          </p:cNvPr>
          <p:cNvSpPr/>
          <p:nvPr/>
        </p:nvSpPr>
        <p:spPr>
          <a:xfrm>
            <a:off x="6445823" y="3151351"/>
            <a:ext cx="167380" cy="23123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05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DA7B34-AC34-DB76-30F8-696B4648B3DF}"/>
              </a:ext>
            </a:extLst>
          </p:cNvPr>
          <p:cNvSpPr txBox="1"/>
          <p:nvPr/>
        </p:nvSpPr>
        <p:spPr>
          <a:xfrm>
            <a:off x="3659629" y="5045153"/>
            <a:ext cx="26991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Programmable network device</a:t>
            </a:r>
          </a:p>
        </p:txBody>
      </p:sp>
      <p:cxnSp>
        <p:nvCxnSpPr>
          <p:cNvPr id="48" name="Elbow Connector 34">
            <a:extLst>
              <a:ext uri="{FF2B5EF4-FFF2-40B4-BE49-F238E27FC236}">
                <a16:creationId xmlns:a16="http://schemas.microsoft.com/office/drawing/2014/main" id="{2D377FBD-3C1A-7AC4-A272-613F2294C2A0}"/>
              </a:ext>
            </a:extLst>
          </p:cNvPr>
          <p:cNvCxnSpPr>
            <a:cxnSpLocks/>
            <a:stCxn id="62" idx="1"/>
            <a:endCxn id="76" idx="0"/>
          </p:cNvCxnSpPr>
          <p:nvPr/>
        </p:nvCxnSpPr>
        <p:spPr>
          <a:xfrm rot="10800000" flipV="1">
            <a:off x="2833258" y="2559348"/>
            <a:ext cx="1122450" cy="155398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3">
            <a:extLst>
              <a:ext uri="{FF2B5EF4-FFF2-40B4-BE49-F238E27FC236}">
                <a16:creationId xmlns:a16="http://schemas.microsoft.com/office/drawing/2014/main" id="{B6D78132-BE86-8305-75E1-9C6E09B6DCCE}"/>
              </a:ext>
            </a:extLst>
          </p:cNvPr>
          <p:cNvCxnSpPr>
            <a:cxnSpLocks/>
            <a:stCxn id="62" idx="3"/>
            <a:endCxn id="61" idx="0"/>
          </p:cNvCxnSpPr>
          <p:nvPr/>
        </p:nvCxnSpPr>
        <p:spPr>
          <a:xfrm>
            <a:off x="4641474" y="2559349"/>
            <a:ext cx="4151590" cy="70629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e 49">
            <a:extLst>
              <a:ext uri="{FF2B5EF4-FFF2-40B4-BE49-F238E27FC236}">
                <a16:creationId xmlns:a16="http://schemas.microsoft.com/office/drawing/2014/main" id="{B6C8AC8B-B513-7059-2B2F-65DB29AEA847}"/>
              </a:ext>
            </a:extLst>
          </p:cNvPr>
          <p:cNvSpPr/>
          <p:nvPr/>
        </p:nvSpPr>
        <p:spPr>
          <a:xfrm>
            <a:off x="9190945" y="3140916"/>
            <a:ext cx="423812" cy="1704558"/>
          </a:xfrm>
          <a:prstGeom prst="rightBrace">
            <a:avLst>
              <a:gd name="adj1" fmla="val 4341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83007C-6ED4-E33B-8C2A-BF649B77CE8B}"/>
              </a:ext>
            </a:extLst>
          </p:cNvPr>
          <p:cNvSpPr txBox="1"/>
          <p:nvPr/>
        </p:nvSpPr>
        <p:spPr>
          <a:xfrm>
            <a:off x="3670049" y="1502708"/>
            <a:ext cx="1311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Test </a:t>
            </a:r>
          </a:p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specification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ACA1C0C-2A35-F28D-A9FF-CD95BC4B8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54" y="4170176"/>
            <a:ext cx="559709" cy="559709"/>
          </a:xfrm>
          <a:prstGeom prst="rect">
            <a:avLst/>
          </a:prstGeom>
          <a:ln w="28575">
            <a:noFill/>
          </a:ln>
        </p:spPr>
      </p:pic>
      <p:pic>
        <p:nvPicPr>
          <p:cNvPr id="54" name="Picture 166">
            <a:extLst>
              <a:ext uri="{FF2B5EF4-FFF2-40B4-BE49-F238E27FC236}">
                <a16:creationId xmlns:a16="http://schemas.microsoft.com/office/drawing/2014/main" id="{D9F85930-66C1-7142-A9FB-D1F27DA66A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45" y="2514454"/>
            <a:ext cx="696437" cy="696437"/>
          </a:xfrm>
          <a:prstGeom prst="rect">
            <a:avLst/>
          </a:prstGeom>
        </p:spPr>
      </p:pic>
      <p:sp>
        <p:nvSpPr>
          <p:cNvPr id="55" name="TextBox 168">
            <a:extLst>
              <a:ext uri="{FF2B5EF4-FFF2-40B4-BE49-F238E27FC236}">
                <a16:creationId xmlns:a16="http://schemas.microsoft.com/office/drawing/2014/main" id="{1D49E924-FD3F-A50E-5A92-A5CB1C3243DB}"/>
              </a:ext>
            </a:extLst>
          </p:cNvPr>
          <p:cNvSpPr txBox="1"/>
          <p:nvPr/>
        </p:nvSpPr>
        <p:spPr>
          <a:xfrm>
            <a:off x="10674778" y="2713871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OK</a:t>
            </a:r>
          </a:p>
        </p:txBody>
      </p:sp>
      <p:pic>
        <p:nvPicPr>
          <p:cNvPr id="56" name="Picture 169">
            <a:extLst>
              <a:ext uri="{FF2B5EF4-FFF2-40B4-BE49-F238E27FC236}">
                <a16:creationId xmlns:a16="http://schemas.microsoft.com/office/drawing/2014/main" id="{17DD449A-A9F3-3704-CFAD-EF2C9551B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27607" y="4885874"/>
            <a:ext cx="660710" cy="660710"/>
          </a:xfrm>
          <a:prstGeom prst="rect">
            <a:avLst/>
          </a:prstGeom>
        </p:spPr>
      </p:pic>
      <p:sp>
        <p:nvSpPr>
          <p:cNvPr id="57" name="TextBox 170">
            <a:extLst>
              <a:ext uri="{FF2B5EF4-FFF2-40B4-BE49-F238E27FC236}">
                <a16:creationId xmlns:a16="http://schemas.microsoft.com/office/drawing/2014/main" id="{7FC7F441-B79E-8275-7526-7FE8322F0EEC}"/>
              </a:ext>
            </a:extLst>
          </p:cNvPr>
          <p:cNvSpPr txBox="1"/>
          <p:nvPr/>
        </p:nvSpPr>
        <p:spPr>
          <a:xfrm>
            <a:off x="9646982" y="3812948"/>
            <a:ext cx="123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Correct?</a:t>
            </a:r>
            <a:endParaRPr lang="en-D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6">
            <a:extLst>
              <a:ext uri="{FF2B5EF4-FFF2-40B4-BE49-F238E27FC236}">
                <a16:creationId xmlns:a16="http://schemas.microsoft.com/office/drawing/2014/main" id="{E6AFB3B6-B40A-A039-3BBD-D2105D1C3E7C}"/>
              </a:ext>
            </a:extLst>
          </p:cNvPr>
          <p:cNvSpPr txBox="1"/>
          <p:nvPr/>
        </p:nvSpPr>
        <p:spPr>
          <a:xfrm>
            <a:off x="10327789" y="5039829"/>
            <a:ext cx="124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Bug</a:t>
            </a:r>
            <a:endParaRPr lang="en-DE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Arrow: Up 7">
            <a:extLst>
              <a:ext uri="{FF2B5EF4-FFF2-40B4-BE49-F238E27FC236}">
                <a16:creationId xmlns:a16="http://schemas.microsoft.com/office/drawing/2014/main" id="{C61FF388-5069-AB44-47E8-A3BA816CC3BE}"/>
              </a:ext>
            </a:extLst>
          </p:cNvPr>
          <p:cNvSpPr/>
          <p:nvPr/>
        </p:nvSpPr>
        <p:spPr>
          <a:xfrm>
            <a:off x="9971733" y="3347342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189C812-49BC-FE97-0E47-85C6A7E0B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86" y="3265639"/>
            <a:ext cx="616555" cy="6165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</p:pic>
      <p:pic>
        <p:nvPicPr>
          <p:cNvPr id="62" name="Picture 59">
            <a:extLst>
              <a:ext uri="{FF2B5EF4-FFF2-40B4-BE49-F238E27FC236}">
                <a16:creationId xmlns:a16="http://schemas.microsoft.com/office/drawing/2014/main" id="{410D3AA1-EA87-434C-6AD6-D9E4FBF60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708" y="2147889"/>
            <a:ext cx="685766" cy="82292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402A755C-8BF0-0CCF-4F6A-AAF62EBBD07A}"/>
              </a:ext>
            </a:extLst>
          </p:cNvPr>
          <p:cNvGrpSpPr/>
          <p:nvPr/>
        </p:nvGrpSpPr>
        <p:grpSpPr>
          <a:xfrm>
            <a:off x="5511268" y="1678155"/>
            <a:ext cx="991705" cy="684000"/>
            <a:chOff x="6593665" y="1356370"/>
            <a:chExt cx="991705" cy="684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530BC71-DE97-EC56-E213-CD23D50BC9DB}"/>
                </a:ext>
              </a:extLst>
            </p:cNvPr>
            <p:cNvSpPr/>
            <p:nvPr/>
          </p:nvSpPr>
          <p:spPr>
            <a:xfrm>
              <a:off x="6593665" y="1356370"/>
              <a:ext cx="991705" cy="68400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Program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4ED023B-4527-22F0-ECE9-A0439D713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748" y="1606157"/>
              <a:ext cx="397244" cy="397244"/>
            </a:xfrm>
            <a:prstGeom prst="rect">
              <a:avLst/>
            </a:prstGeom>
          </p:spPr>
        </p:pic>
      </p:grpSp>
      <p:sp>
        <p:nvSpPr>
          <p:cNvPr id="68" name="Shape 2244">
            <a:extLst>
              <a:ext uri="{FF2B5EF4-FFF2-40B4-BE49-F238E27FC236}">
                <a16:creationId xmlns:a16="http://schemas.microsoft.com/office/drawing/2014/main" id="{581B9E01-8047-977C-F1B0-1941F6E373CE}"/>
              </a:ext>
            </a:extLst>
          </p:cNvPr>
          <p:cNvSpPr/>
          <p:nvPr/>
        </p:nvSpPr>
        <p:spPr>
          <a:xfrm rot="3655571">
            <a:off x="4796620" y="2032456"/>
            <a:ext cx="251751" cy="442752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7DF7AA-2EE7-4501-AA30-10C07F2509F1}"/>
              </a:ext>
            </a:extLst>
          </p:cNvPr>
          <p:cNvSpPr txBox="1"/>
          <p:nvPr/>
        </p:nvSpPr>
        <p:spPr>
          <a:xfrm>
            <a:off x="2418390" y="4811780"/>
            <a:ext cx="78401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Helvetica" panose="020B0604020202020204" pitchFamily="34" charset="0"/>
                <a:cs typeface="Helvetica" panose="020B0604020202020204" pitchFamily="34" charset="0"/>
              </a:rPr>
              <a:t>Packet input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FFFF85-A764-DC8F-AFE9-0211A8F88CCD}"/>
              </a:ext>
            </a:extLst>
          </p:cNvPr>
          <p:cNvSpPr txBox="1"/>
          <p:nvPr/>
        </p:nvSpPr>
        <p:spPr>
          <a:xfrm>
            <a:off x="8441963" y="4834689"/>
            <a:ext cx="78401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Helvetica" panose="020B0604020202020204" pitchFamily="34" charset="0"/>
                <a:cs typeface="Helvetica" panose="020B0604020202020204" pitchFamily="34" charset="0"/>
              </a:rPr>
              <a:t>Packet output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C8D5239-A62F-0F30-4665-E24F1F162F83}"/>
              </a:ext>
            </a:extLst>
          </p:cNvPr>
          <p:cNvSpPr txBox="1"/>
          <p:nvPr/>
        </p:nvSpPr>
        <p:spPr>
          <a:xfrm>
            <a:off x="8965797" y="2141769"/>
            <a:ext cx="919048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Helvetica" panose="020B0604020202020204" pitchFamily="34" charset="0"/>
                <a:cs typeface="Helvetica" panose="020B0604020202020204" pitchFamily="34" charset="0"/>
              </a:rPr>
              <a:t>Expected output</a:t>
            </a:r>
          </a:p>
        </p:txBody>
      </p:sp>
      <p:cxnSp>
        <p:nvCxnSpPr>
          <p:cNvPr id="75" name="Elbow Connector 34">
            <a:extLst>
              <a:ext uri="{FF2B5EF4-FFF2-40B4-BE49-F238E27FC236}">
                <a16:creationId xmlns:a16="http://schemas.microsoft.com/office/drawing/2014/main" id="{CBDDDB65-F4BD-33F4-7F3C-E2F554908ABE}"/>
              </a:ext>
            </a:extLst>
          </p:cNvPr>
          <p:cNvCxnSpPr>
            <a:cxnSpLocks/>
            <a:stCxn id="62" idx="3"/>
            <a:endCxn id="80" idx="1"/>
          </p:cNvCxnSpPr>
          <p:nvPr/>
        </p:nvCxnSpPr>
        <p:spPr>
          <a:xfrm>
            <a:off x="4641474" y="2559349"/>
            <a:ext cx="1150195" cy="38059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1741EA04-209D-BA9D-895D-A92017144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80" y="4113330"/>
            <a:ext cx="616555" cy="616555"/>
          </a:xfrm>
          <a:prstGeom prst="rect">
            <a:avLst/>
          </a:prstGeom>
          <a:noFill/>
          <a:ln w="28575">
            <a:noFill/>
          </a:ln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C7FC565F-A678-FBE8-5314-6F0120B4A47C}"/>
              </a:ext>
            </a:extLst>
          </p:cNvPr>
          <p:cNvGrpSpPr/>
          <p:nvPr/>
        </p:nvGrpSpPr>
        <p:grpSpPr>
          <a:xfrm>
            <a:off x="5791669" y="2740997"/>
            <a:ext cx="2434117" cy="397886"/>
            <a:chOff x="5791669" y="2740997"/>
            <a:chExt cx="2434117" cy="397886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1334D5-0FD0-88E1-A34D-32D2BB1BD262}"/>
                </a:ext>
              </a:extLst>
            </p:cNvPr>
            <p:cNvSpPr/>
            <p:nvPr/>
          </p:nvSpPr>
          <p:spPr>
            <a:xfrm>
              <a:off x="5791669" y="2740997"/>
              <a:ext cx="2434117" cy="39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 plane configuration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2419D33-F0E7-C183-FF3A-CCF25C0B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47334" y="2805624"/>
              <a:ext cx="276785" cy="287865"/>
            </a:xfrm>
            <a:prstGeom prst="rect">
              <a:avLst/>
            </a:prstGeom>
          </p:spPr>
        </p:pic>
      </p:grpSp>
      <p:sp>
        <p:nvSpPr>
          <p:cNvPr id="3" name="Google Shape;270;p29">
            <a:extLst>
              <a:ext uri="{FF2B5EF4-FFF2-40B4-BE49-F238E27FC236}">
                <a16:creationId xmlns:a16="http://schemas.microsoft.com/office/drawing/2014/main" id="{C1CBF8F5-49F1-FC19-0C76-318328AF707A}"/>
              </a:ext>
            </a:extLst>
          </p:cNvPr>
          <p:cNvSpPr txBox="1"/>
          <p:nvPr/>
        </p:nvSpPr>
        <p:spPr>
          <a:xfrm>
            <a:off x="586890" y="1514498"/>
            <a:ext cx="1901173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FF0000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We need to write these manually</a:t>
            </a:r>
            <a:endParaRPr sz="2400" dirty="0">
              <a:solidFill>
                <a:srgbClr val="FF0000"/>
              </a:solidFill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cxnSp>
        <p:nvCxnSpPr>
          <p:cNvPr id="5" name="Google Shape;272;p29">
            <a:extLst>
              <a:ext uri="{FF2B5EF4-FFF2-40B4-BE49-F238E27FC236}">
                <a16:creationId xmlns:a16="http://schemas.microsoft.com/office/drawing/2014/main" id="{66865E15-BDAB-F818-EF47-862766475B07}"/>
              </a:ext>
            </a:extLst>
          </p:cNvPr>
          <p:cNvCxnSpPr>
            <a:cxnSpLocks/>
            <a:stCxn id="8" idx="1"/>
            <a:endCxn id="3" idx="3"/>
          </p:cNvCxnSpPr>
          <p:nvPr/>
        </p:nvCxnSpPr>
        <p:spPr>
          <a:xfrm flipH="1" flipV="1">
            <a:off x="2488063" y="2177280"/>
            <a:ext cx="1077833" cy="14121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269;p29">
            <a:extLst>
              <a:ext uri="{FF2B5EF4-FFF2-40B4-BE49-F238E27FC236}">
                <a16:creationId xmlns:a16="http://schemas.microsoft.com/office/drawing/2014/main" id="{DF2757AF-003E-A5FB-2E1A-3ACFB18EF83A}"/>
              </a:ext>
            </a:extLst>
          </p:cNvPr>
          <p:cNvSpPr/>
          <p:nvPr/>
        </p:nvSpPr>
        <p:spPr>
          <a:xfrm>
            <a:off x="3565896" y="1498115"/>
            <a:ext cx="1603980" cy="1640767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endParaRPr dirty="0">
              <a:solidFill>
                <a:schemeClr val="dk1"/>
              </a:solidFill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9DF919-4E99-AD33-D55B-1B0ACDCB44AD}"/>
              </a:ext>
            </a:extLst>
          </p:cNvPr>
          <p:cNvGrpSpPr/>
          <p:nvPr/>
        </p:nvGrpSpPr>
        <p:grpSpPr>
          <a:xfrm>
            <a:off x="317786" y="210920"/>
            <a:ext cx="11200288" cy="6434548"/>
            <a:chOff x="606612" y="1339717"/>
            <a:chExt cx="9230820" cy="5497159"/>
          </a:xfrm>
        </p:grpSpPr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352DA245-F545-72C3-53F5-F90918F3E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2264" b="6875"/>
            <a:stretch/>
          </p:blipFill>
          <p:spPr>
            <a:xfrm>
              <a:off x="606612" y="1339717"/>
              <a:ext cx="9230820" cy="549715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7741B3-0239-94FC-A659-384F0B59920E}"/>
                </a:ext>
              </a:extLst>
            </p:cNvPr>
            <p:cNvSpPr/>
            <p:nvPr/>
          </p:nvSpPr>
          <p:spPr>
            <a:xfrm>
              <a:off x="652046" y="1436175"/>
              <a:ext cx="9181553" cy="269527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20CE2C-5B14-154C-0F64-D4E5AE3471F5}"/>
                </a:ext>
              </a:extLst>
            </p:cNvPr>
            <p:cNvSpPr/>
            <p:nvPr/>
          </p:nvSpPr>
          <p:spPr>
            <a:xfrm>
              <a:off x="649811" y="4238975"/>
              <a:ext cx="9181555" cy="111447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9630B6-6368-5224-5759-89B37D1A0875}"/>
                </a:ext>
              </a:extLst>
            </p:cNvPr>
            <p:cNvSpPr txBox="1"/>
            <p:nvPr/>
          </p:nvSpPr>
          <p:spPr>
            <a:xfrm>
              <a:off x="8377105" y="4352271"/>
              <a:ext cx="680646" cy="5521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</a:rPr>
                <a:t>Input/</a:t>
              </a:r>
            </a:p>
            <a:p>
              <a:r>
                <a:rPr lang="en-US" dirty="0">
                  <a:latin typeface="Helvetica" panose="020B0604020202020204" pitchFamily="34" charset="0"/>
                </a:rPr>
                <a:t>output</a:t>
              </a:r>
              <a:endParaRPr lang="en-DE" dirty="0">
                <a:latin typeface="Helvetica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99AAFA-3FF4-9FBD-1596-DE5F618F62AB}"/>
                </a:ext>
              </a:extLst>
            </p:cNvPr>
            <p:cNvSpPr txBox="1"/>
            <p:nvPr/>
          </p:nvSpPr>
          <p:spPr>
            <a:xfrm>
              <a:off x="7580782" y="2039437"/>
              <a:ext cx="1618974" cy="7888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</a:rPr>
                <a:t>Control</a:t>
              </a:r>
            </a:p>
            <a:p>
              <a:r>
                <a:rPr lang="en-US" dirty="0">
                  <a:latin typeface="Helvetica" panose="020B0604020202020204" pitchFamily="34" charset="0"/>
                </a:rPr>
                <a:t>plane</a:t>
              </a:r>
            </a:p>
            <a:p>
              <a:r>
                <a:rPr lang="en-US" dirty="0">
                  <a:latin typeface="Helvetica" panose="020B0604020202020204" pitchFamily="34" charset="0"/>
                </a:rPr>
                <a:t>configuration</a:t>
              </a:r>
              <a:endParaRPr lang="en-DE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76A7E3-E33A-95C1-20C3-9A2EF41F9C68}"/>
              </a:ext>
            </a:extLst>
          </p:cNvPr>
          <p:cNvGrpSpPr/>
          <p:nvPr/>
        </p:nvGrpSpPr>
        <p:grpSpPr>
          <a:xfrm>
            <a:off x="2593828" y="2930817"/>
            <a:ext cx="5298782" cy="3180522"/>
            <a:chOff x="2798296" y="2226365"/>
            <a:chExt cx="5298782" cy="318052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C5C78E6-0528-765A-99E3-A082370EF790}"/>
                </a:ext>
              </a:extLst>
            </p:cNvPr>
            <p:cNvSpPr/>
            <p:nvPr/>
          </p:nvSpPr>
          <p:spPr>
            <a:xfrm>
              <a:off x="2798296" y="2226365"/>
              <a:ext cx="5298782" cy="3180522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latin typeface="Helvetica" panose="020B0604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786C29E-6691-0A91-F49D-1A60F98F2D49}"/>
                </a:ext>
              </a:extLst>
            </p:cNvPr>
            <p:cNvGrpSpPr/>
            <p:nvPr/>
          </p:nvGrpSpPr>
          <p:grpSpPr>
            <a:xfrm>
              <a:off x="2798296" y="2354410"/>
              <a:ext cx="5166753" cy="2885251"/>
              <a:chOff x="6156126" y="1348681"/>
              <a:chExt cx="5289038" cy="275018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121E41A-E35B-67FD-F09B-D5FF4E27BF68}"/>
                  </a:ext>
                </a:extLst>
              </p:cNvPr>
              <p:cNvCxnSpPr/>
              <p:nvPr/>
            </p:nvCxnSpPr>
            <p:spPr>
              <a:xfrm>
                <a:off x="7324436" y="1782618"/>
                <a:ext cx="0" cy="19581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D9FF2C5-3245-B648-6782-74ECF945D4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5386" y="3740727"/>
                <a:ext cx="354214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382C6B0E-BF58-1AB4-6F0E-2C40F85524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1817" y="1552368"/>
                <a:ext cx="427513" cy="61414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CA" sz="4000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?</a:t>
                </a:r>
                <a:endParaRPr lang="en-US" sz="4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CA934BA-0C32-9C95-C466-854A03F7D716}"/>
                  </a:ext>
                </a:extLst>
              </p:cNvPr>
              <p:cNvSpPr/>
              <p:nvPr/>
            </p:nvSpPr>
            <p:spPr>
              <a:xfrm>
                <a:off x="7324436" y="1881447"/>
                <a:ext cx="3078480" cy="1859280"/>
              </a:xfrm>
              <a:custGeom>
                <a:avLst/>
                <a:gdLst>
                  <a:gd name="connsiteX0" fmla="*/ 0 w 3078480"/>
                  <a:gd name="connsiteY0" fmla="*/ 1859280 h 1859280"/>
                  <a:gd name="connsiteX1" fmla="*/ 1691640 w 3078480"/>
                  <a:gd name="connsiteY1" fmla="*/ 449580 h 1859280"/>
                  <a:gd name="connsiteX2" fmla="*/ 3078480 w 3078480"/>
                  <a:gd name="connsiteY2" fmla="*/ 0 h 185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8480" h="1859280">
                    <a:moveTo>
                      <a:pt x="0" y="1859280"/>
                    </a:moveTo>
                    <a:cubicBezTo>
                      <a:pt x="589280" y="1309370"/>
                      <a:pt x="1178560" y="759460"/>
                      <a:pt x="1691640" y="449580"/>
                    </a:cubicBezTo>
                    <a:cubicBezTo>
                      <a:pt x="2204720" y="139700"/>
                      <a:pt x="2843530" y="55880"/>
                      <a:pt x="3078480" y="0"/>
                    </a:cubicBezTo>
                  </a:path>
                </a:pathLst>
              </a:custGeom>
              <a:noFill/>
              <a:ln w="28575">
                <a:solidFill>
                  <a:srgbClr val="FF361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9F2F6D-F7A6-1391-F66B-7FCFCEE078CB}"/>
                  </a:ext>
                </a:extLst>
              </p:cNvPr>
              <p:cNvSpPr txBox="1"/>
              <p:nvPr/>
            </p:nvSpPr>
            <p:spPr>
              <a:xfrm>
                <a:off x="6156126" y="1348681"/>
                <a:ext cx="2683897" cy="3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Helvetica" panose="020B0604020202020204" pitchFamily="34" charset="0"/>
                  </a:rPr>
                  <a:t>% of program covered</a:t>
                </a:r>
                <a:endParaRPr lang="en-DE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FEE04E-869C-21F5-A666-279ADFF6DEF6}"/>
                  </a:ext>
                </a:extLst>
              </p:cNvPr>
              <p:cNvSpPr txBox="1"/>
              <p:nvPr/>
            </p:nvSpPr>
            <p:spPr>
              <a:xfrm>
                <a:off x="9943307" y="3746820"/>
                <a:ext cx="1501857" cy="352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" panose="020B0604020202020204" pitchFamily="34" charset="0"/>
                  </a:rPr>
                  <a:t>Tests written</a:t>
                </a:r>
                <a:endParaRPr lang="en-DE" dirty="0">
                  <a:latin typeface="Helvetica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97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975C-3FEB-5C47-8918-E1483E9B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Helvetica" panose="020B0604020202020204" pitchFamily="34" charset="0"/>
              </a:rPr>
              <a:t>A Test Case Oracle: Our Execution Model To The Rescue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586A6-9C98-455E-8D95-C2250756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243"/>
            <a:ext cx="10515600" cy="258972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ts val="3600"/>
              </a:lnSpc>
              <a:buFont typeface="+mj-lt"/>
              <a:buAutoNum type="arabicPeriod"/>
            </a:pPr>
            <a:r>
              <a:rPr lang="en-US" sz="2000" dirty="0"/>
              <a:t>Take </a:t>
            </a:r>
            <a:r>
              <a:rPr lang="en-US" dirty="0"/>
              <a:t>our</a:t>
            </a:r>
            <a:r>
              <a:rPr lang="en-US" sz="2000" dirty="0"/>
              <a:t> SMT-based execution model. </a:t>
            </a:r>
            <a:r>
              <a:rPr lang="en-US" sz="2000" b="1" dirty="0"/>
              <a:t>It’s already an oracle!</a:t>
            </a:r>
          </a:p>
          <a:p>
            <a:pPr marL="457200" indent="-457200">
              <a:lnSpc>
                <a:spcPts val="3600"/>
              </a:lnSpc>
              <a:buFont typeface="+mj-lt"/>
              <a:buAutoNum type="arabicPeriod"/>
            </a:pPr>
            <a:r>
              <a:rPr lang="en-US" sz="2000" dirty="0"/>
              <a:t>Pick an execution path and collect the required data/control plane constraints for the path.</a:t>
            </a:r>
          </a:p>
          <a:p>
            <a:pPr marL="457200" indent="-457200">
              <a:lnSpc>
                <a:spcPts val="3600"/>
              </a:lnSpc>
              <a:buFont typeface="+mj-lt"/>
              <a:buAutoNum type="arabicPeriod"/>
            </a:pPr>
            <a:r>
              <a:rPr lang="en-US" sz="2000" dirty="0"/>
              <a:t>Query SMT solver and retrieve the variable assignments.</a:t>
            </a:r>
          </a:p>
          <a:p>
            <a:pPr marL="457200" indent="-457200">
              <a:lnSpc>
                <a:spcPts val="3600"/>
              </a:lnSpc>
              <a:buFont typeface="+mj-lt"/>
              <a:buAutoNum type="arabicPeriod"/>
            </a:pPr>
            <a:r>
              <a:rPr lang="en-US" sz="2000" dirty="0"/>
              <a:t>Convert assignments into an input/output test; track program coverage.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A2223C-92E4-621D-F0AF-9745379DFD79}"/>
              </a:ext>
            </a:extLst>
          </p:cNvPr>
          <p:cNvGrpSpPr/>
          <p:nvPr/>
        </p:nvGrpSpPr>
        <p:grpSpPr>
          <a:xfrm>
            <a:off x="2162421" y="2003715"/>
            <a:ext cx="1410152" cy="1325561"/>
            <a:chOff x="2809795" y="1690688"/>
            <a:chExt cx="1410152" cy="11446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5721A8-12F4-71D5-780C-B09136F4370C}"/>
                </a:ext>
              </a:extLst>
            </p:cNvPr>
            <p:cNvSpPr/>
            <p:nvPr/>
          </p:nvSpPr>
          <p:spPr>
            <a:xfrm>
              <a:off x="2809795" y="1690688"/>
              <a:ext cx="1410152" cy="114465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Semantics</a:t>
              </a:r>
              <a:endParaRPr lang="en-DE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BF2D87-8957-6F47-A4D7-03A00160B303}"/>
                </a:ext>
              </a:extLst>
            </p:cNvPr>
            <p:cNvGrpSpPr/>
            <p:nvPr/>
          </p:nvGrpSpPr>
          <p:grpSpPr>
            <a:xfrm>
              <a:off x="3254283" y="2007087"/>
              <a:ext cx="590658" cy="766597"/>
              <a:chOff x="3506780" y="3628845"/>
              <a:chExt cx="590658" cy="76659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4823E4-DFB3-367D-7A46-462C72B50C42}"/>
                  </a:ext>
                </a:extLst>
              </p:cNvPr>
              <p:cNvSpPr/>
              <p:nvPr/>
            </p:nvSpPr>
            <p:spPr>
              <a:xfrm>
                <a:off x="3695267" y="3628845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AD844B9-34DC-B576-6C6A-CD9F220F5F30}"/>
                  </a:ext>
                </a:extLst>
              </p:cNvPr>
              <p:cNvSpPr/>
              <p:nvPr/>
            </p:nvSpPr>
            <p:spPr>
              <a:xfrm>
                <a:off x="3896091" y="3810173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1010C47-2A17-4206-954D-82C64F6BE2F4}"/>
                  </a:ext>
                </a:extLst>
              </p:cNvPr>
              <p:cNvSpPr/>
              <p:nvPr/>
            </p:nvSpPr>
            <p:spPr>
              <a:xfrm>
                <a:off x="3607453" y="4004936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13" name="Google Shape;191;p27">
                <a:extLst>
                  <a:ext uri="{FF2B5EF4-FFF2-40B4-BE49-F238E27FC236}">
                    <a16:creationId xmlns:a16="http://schemas.microsoft.com/office/drawing/2014/main" id="{68517796-0217-0AD0-69A8-36E6E4764DDF}"/>
                  </a:ext>
                </a:extLst>
              </p:cNvPr>
              <p:cNvCxnSpPr>
                <a:cxnSpLocks/>
                <a:stCxn id="11" idx="1"/>
                <a:endCxn id="9" idx="5"/>
              </p:cNvCxnSpPr>
              <p:nvPr/>
            </p:nvCxnSpPr>
            <p:spPr>
              <a:xfrm flipH="1" flipV="1">
                <a:off x="3845174" y="3777108"/>
                <a:ext cx="76637" cy="58503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91;p27">
                <a:extLst>
                  <a:ext uri="{FF2B5EF4-FFF2-40B4-BE49-F238E27FC236}">
                    <a16:creationId xmlns:a16="http://schemas.microsoft.com/office/drawing/2014/main" id="{8E527BE2-3549-FF05-3D43-4CF016208D16}"/>
                  </a:ext>
                </a:extLst>
              </p:cNvPr>
              <p:cNvCxnSpPr>
                <a:cxnSpLocks/>
                <a:stCxn id="11" idx="4"/>
                <a:endCxn id="22" idx="0"/>
              </p:cNvCxnSpPr>
              <p:nvPr/>
            </p:nvCxnSpPr>
            <p:spPr>
              <a:xfrm>
                <a:off x="3983905" y="3983874"/>
                <a:ext cx="25720" cy="103096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0E214CD-6BBC-3C45-3450-12AB7DC8B69E}"/>
                  </a:ext>
                </a:extLst>
              </p:cNvPr>
              <p:cNvSpPr/>
              <p:nvPr/>
            </p:nvSpPr>
            <p:spPr>
              <a:xfrm>
                <a:off x="3506780" y="3776781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19" name="Google Shape;191;p27">
                <a:extLst>
                  <a:ext uri="{FF2B5EF4-FFF2-40B4-BE49-F238E27FC236}">
                    <a16:creationId xmlns:a16="http://schemas.microsoft.com/office/drawing/2014/main" id="{9A330823-1F56-E93F-8E5C-E3E01C0B8630}"/>
                  </a:ext>
                </a:extLst>
              </p:cNvPr>
              <p:cNvCxnSpPr>
                <a:cxnSpLocks/>
                <a:stCxn id="9" idx="3"/>
                <a:endCxn id="17" idx="7"/>
              </p:cNvCxnSpPr>
              <p:nvPr/>
            </p:nvCxnSpPr>
            <p:spPr>
              <a:xfrm flipH="1">
                <a:off x="3656687" y="3777108"/>
                <a:ext cx="64300" cy="25111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8200DF7-F53F-3F5E-CD67-F7BF29F27E96}"/>
                  </a:ext>
                </a:extLst>
              </p:cNvPr>
              <p:cNvSpPr/>
              <p:nvPr/>
            </p:nvSpPr>
            <p:spPr>
              <a:xfrm>
                <a:off x="3921811" y="4086970"/>
                <a:ext cx="175627" cy="16235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20F6A86-06A0-70B0-E39F-9E41A6B5CAF7}"/>
                  </a:ext>
                </a:extLst>
              </p:cNvPr>
              <p:cNvSpPr/>
              <p:nvPr/>
            </p:nvSpPr>
            <p:spPr>
              <a:xfrm>
                <a:off x="3669547" y="4233091"/>
                <a:ext cx="175627" cy="16235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24" name="Google Shape;191;p27">
                <a:extLst>
                  <a:ext uri="{FF2B5EF4-FFF2-40B4-BE49-F238E27FC236}">
                    <a16:creationId xmlns:a16="http://schemas.microsoft.com/office/drawing/2014/main" id="{057AB88D-DE19-5EB2-A685-210161320F2F}"/>
                  </a:ext>
                </a:extLst>
              </p:cNvPr>
              <p:cNvCxnSpPr>
                <a:cxnSpLocks/>
                <a:stCxn id="22" idx="4"/>
                <a:endCxn id="23" idx="7"/>
              </p:cNvCxnSpPr>
              <p:nvPr/>
            </p:nvCxnSpPr>
            <p:spPr>
              <a:xfrm flipH="1">
                <a:off x="3819454" y="4249321"/>
                <a:ext cx="190171" cy="7546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191;p27">
                <a:extLst>
                  <a:ext uri="{FF2B5EF4-FFF2-40B4-BE49-F238E27FC236}">
                    <a16:creationId xmlns:a16="http://schemas.microsoft.com/office/drawing/2014/main" id="{D13DE653-189B-BA14-E3EE-140B820CBDA3}"/>
                  </a:ext>
                </a:extLst>
              </p:cNvPr>
              <p:cNvCxnSpPr>
                <a:cxnSpLocks/>
                <a:stCxn id="12" idx="2"/>
                <a:endCxn id="17" idx="4"/>
              </p:cNvCxnSpPr>
              <p:nvPr/>
            </p:nvCxnSpPr>
            <p:spPr>
              <a:xfrm flipH="1" flipV="1">
                <a:off x="3594594" y="3950482"/>
                <a:ext cx="12859" cy="141305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0779B5E8-DD6F-7AD4-7789-245860C22D62}"/>
              </a:ext>
            </a:extLst>
          </p:cNvPr>
          <p:cNvGrpSpPr/>
          <p:nvPr/>
        </p:nvGrpSpPr>
        <p:grpSpPr>
          <a:xfrm>
            <a:off x="3773399" y="2017899"/>
            <a:ext cx="3563906" cy="1325560"/>
            <a:chOff x="4465378" y="1370996"/>
            <a:chExt cx="3563906" cy="13255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0E987E-3308-3FD6-1487-A73A545FDC77}"/>
                </a:ext>
              </a:extLst>
            </p:cNvPr>
            <p:cNvSpPr/>
            <p:nvPr/>
          </p:nvSpPr>
          <p:spPr>
            <a:xfrm>
              <a:off x="4465378" y="1370996"/>
              <a:ext cx="3563906" cy="132556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Path and constraints</a:t>
              </a:r>
              <a:endParaRPr lang="en-US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  <a:p>
              <a:r>
                <a:rPr lang="en-US" sz="1300" dirty="0">
                  <a:solidFill>
                    <a:schemeClr val="accent5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                     </a:t>
              </a:r>
            </a:p>
            <a:p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         |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match_key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| </a:t>
              </a:r>
              <a:r>
                <a:rPr lang="en-US" sz="1100" dirty="0">
                  <a:solidFill>
                    <a:schemeClr val="tx1"/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== </a:t>
              </a: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|</a:t>
              </a:r>
              <a:r>
                <a:rPr lang="en-US" sz="1100" dirty="0" err="1">
                  <a:solidFill>
                    <a:schemeClr val="accent5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hdr.eth.dst</a:t>
              </a: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|</a:t>
              </a:r>
              <a:br>
                <a:rPr lang="en-US" sz="1100" dirty="0">
                  <a:solidFill>
                    <a:schemeClr val="tx1"/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</a:br>
              <a:r>
                <a:rPr lang="en-US" sz="1100" dirty="0">
                  <a:solidFill>
                    <a:schemeClr val="tx1"/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         &amp;&amp;|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match_action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|</a:t>
              </a:r>
              <a:r>
                <a:rPr lang="en-US" sz="1100" dirty="0">
                  <a:solidFill>
                    <a:schemeClr val="tx1"/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 == “</a:t>
              </a:r>
              <a:r>
                <a:rPr lang="en-US" sz="1100" dirty="0" err="1">
                  <a:solidFill>
                    <a:schemeClr val="tx1"/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set_port</a:t>
              </a:r>
              <a:r>
                <a:rPr lang="en-US" sz="1100" dirty="0">
                  <a:solidFill>
                    <a:schemeClr val="tx1"/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  <a:t>”</a:t>
              </a:r>
              <a:br>
                <a:rPr lang="en-US" sz="1050" dirty="0">
                  <a:solidFill>
                    <a:schemeClr val="tx1"/>
                  </a:solidFill>
                  <a:latin typeface="Fira Code" panose="020B0809050000020004" pitchFamily="49" charset="0"/>
                  <a:ea typeface="Fira Code" panose="020B0809050000020004" pitchFamily="49" charset="0"/>
                  <a:cs typeface="Fira Code" panose="020B0809050000020004" pitchFamily="49" charset="0"/>
                </a:rPr>
              </a:br>
              <a:endParaRPr lang="en-US" sz="105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endParaRPr>
            </a:p>
            <a:p>
              <a:endParaRPr lang="en-US" sz="14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  <a:p>
              <a:endParaRPr lang="en-DE" sz="14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7833C1-F0BC-E499-7A5D-1F107E11DD49}"/>
                </a:ext>
              </a:extLst>
            </p:cNvPr>
            <p:cNvGrpSpPr/>
            <p:nvPr/>
          </p:nvGrpSpPr>
          <p:grpSpPr>
            <a:xfrm>
              <a:off x="4589282" y="1706182"/>
              <a:ext cx="590658" cy="887750"/>
              <a:chOff x="5698904" y="2169162"/>
              <a:chExt cx="590658" cy="76659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B5487DF-99A2-23DC-20D9-40807BF437F0}"/>
                  </a:ext>
                </a:extLst>
              </p:cNvPr>
              <p:cNvSpPr/>
              <p:nvPr/>
            </p:nvSpPr>
            <p:spPr>
              <a:xfrm>
                <a:off x="5887391" y="2169162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4005C34-3193-0825-79F1-BAF0A552ECB0}"/>
                  </a:ext>
                </a:extLst>
              </p:cNvPr>
              <p:cNvSpPr/>
              <p:nvPr/>
            </p:nvSpPr>
            <p:spPr>
              <a:xfrm>
                <a:off x="6088215" y="2350489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1024" name="Oval 1023">
                <a:extLst>
                  <a:ext uri="{FF2B5EF4-FFF2-40B4-BE49-F238E27FC236}">
                    <a16:creationId xmlns:a16="http://schemas.microsoft.com/office/drawing/2014/main" id="{1EC78DD3-D642-46C5-3AB6-6EB7F95C47E6}"/>
                  </a:ext>
                </a:extLst>
              </p:cNvPr>
              <p:cNvSpPr/>
              <p:nvPr/>
            </p:nvSpPr>
            <p:spPr>
              <a:xfrm>
                <a:off x="5799577" y="2545252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1025" name="Google Shape;191;p27">
                <a:extLst>
                  <a:ext uri="{FF2B5EF4-FFF2-40B4-BE49-F238E27FC236}">
                    <a16:creationId xmlns:a16="http://schemas.microsoft.com/office/drawing/2014/main" id="{DAA1D4F0-9948-1917-9D03-B529B6EE8963}"/>
                  </a:ext>
                </a:extLst>
              </p:cNvPr>
              <p:cNvCxnSpPr>
                <a:cxnSpLocks/>
                <a:stCxn id="31" idx="1"/>
                <a:endCxn id="30" idx="5"/>
              </p:cNvCxnSpPr>
              <p:nvPr/>
            </p:nvCxnSpPr>
            <p:spPr>
              <a:xfrm flipH="1" flipV="1">
                <a:off x="6037298" y="2317425"/>
                <a:ext cx="76637" cy="58503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91;p27">
                <a:extLst>
                  <a:ext uri="{FF2B5EF4-FFF2-40B4-BE49-F238E27FC236}">
                    <a16:creationId xmlns:a16="http://schemas.microsoft.com/office/drawing/2014/main" id="{19557AC4-EC20-EB80-B143-1B1DF4FFE78F}"/>
                  </a:ext>
                </a:extLst>
              </p:cNvPr>
              <p:cNvCxnSpPr>
                <a:cxnSpLocks/>
                <a:stCxn id="31" idx="4"/>
                <a:endCxn id="1030" idx="0"/>
              </p:cNvCxnSpPr>
              <p:nvPr/>
            </p:nvCxnSpPr>
            <p:spPr>
              <a:xfrm>
                <a:off x="6176029" y="2524191"/>
                <a:ext cx="25720" cy="103096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28" name="Oval 1027">
                <a:extLst>
                  <a:ext uri="{FF2B5EF4-FFF2-40B4-BE49-F238E27FC236}">
                    <a16:creationId xmlns:a16="http://schemas.microsoft.com/office/drawing/2014/main" id="{1F67BAED-09E6-0534-DD4F-E2ED0D114B6E}"/>
                  </a:ext>
                </a:extLst>
              </p:cNvPr>
              <p:cNvSpPr/>
              <p:nvPr/>
            </p:nvSpPr>
            <p:spPr>
              <a:xfrm>
                <a:off x="5698904" y="2317097"/>
                <a:ext cx="175627" cy="17370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1029" name="Google Shape;191;p27">
                <a:extLst>
                  <a:ext uri="{FF2B5EF4-FFF2-40B4-BE49-F238E27FC236}">
                    <a16:creationId xmlns:a16="http://schemas.microsoft.com/office/drawing/2014/main" id="{2755960E-970C-060C-1C53-AF255E5C6046}"/>
                  </a:ext>
                </a:extLst>
              </p:cNvPr>
              <p:cNvCxnSpPr>
                <a:cxnSpLocks/>
                <a:stCxn id="30" idx="3"/>
                <a:endCxn id="1028" idx="7"/>
              </p:cNvCxnSpPr>
              <p:nvPr/>
            </p:nvCxnSpPr>
            <p:spPr>
              <a:xfrm flipH="1">
                <a:off x="5848811" y="2317425"/>
                <a:ext cx="64300" cy="25111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30" name="Oval 1029">
                <a:extLst>
                  <a:ext uri="{FF2B5EF4-FFF2-40B4-BE49-F238E27FC236}">
                    <a16:creationId xmlns:a16="http://schemas.microsoft.com/office/drawing/2014/main" id="{E4CCB7E2-C54F-2510-E73F-56B38B786853}"/>
                  </a:ext>
                </a:extLst>
              </p:cNvPr>
              <p:cNvSpPr/>
              <p:nvPr/>
            </p:nvSpPr>
            <p:spPr>
              <a:xfrm>
                <a:off x="6113935" y="2627287"/>
                <a:ext cx="175627" cy="16235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1031" name="Oval 1030">
                <a:extLst>
                  <a:ext uri="{FF2B5EF4-FFF2-40B4-BE49-F238E27FC236}">
                    <a16:creationId xmlns:a16="http://schemas.microsoft.com/office/drawing/2014/main" id="{AB4B078F-14F0-E0C2-8159-7F10CB580A1E}"/>
                  </a:ext>
                </a:extLst>
              </p:cNvPr>
              <p:cNvSpPr/>
              <p:nvPr/>
            </p:nvSpPr>
            <p:spPr>
              <a:xfrm>
                <a:off x="5861671" y="2773407"/>
                <a:ext cx="175627" cy="16235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2400" dirty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1032" name="Google Shape;191;p27">
                <a:extLst>
                  <a:ext uri="{FF2B5EF4-FFF2-40B4-BE49-F238E27FC236}">
                    <a16:creationId xmlns:a16="http://schemas.microsoft.com/office/drawing/2014/main" id="{7A01CD34-9258-9458-A47C-02C652772A4D}"/>
                  </a:ext>
                </a:extLst>
              </p:cNvPr>
              <p:cNvCxnSpPr>
                <a:cxnSpLocks/>
                <a:stCxn id="1030" idx="4"/>
                <a:endCxn id="1031" idx="7"/>
              </p:cNvCxnSpPr>
              <p:nvPr/>
            </p:nvCxnSpPr>
            <p:spPr>
              <a:xfrm flipH="1">
                <a:off x="6011578" y="2789638"/>
                <a:ext cx="190171" cy="7546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91;p27">
                <a:extLst>
                  <a:ext uri="{FF2B5EF4-FFF2-40B4-BE49-F238E27FC236}">
                    <a16:creationId xmlns:a16="http://schemas.microsoft.com/office/drawing/2014/main" id="{01B264A4-FE51-6916-633B-0B5FA9451BE6}"/>
                  </a:ext>
                </a:extLst>
              </p:cNvPr>
              <p:cNvCxnSpPr>
                <a:cxnSpLocks/>
                <a:stCxn id="1024" idx="2"/>
                <a:endCxn id="1028" idx="4"/>
              </p:cNvCxnSpPr>
              <p:nvPr/>
            </p:nvCxnSpPr>
            <p:spPr>
              <a:xfrm flipH="1" flipV="1">
                <a:off x="5786718" y="2490798"/>
                <a:ext cx="12859" cy="141305"/>
              </a:xfrm>
              <a:prstGeom prst="straightConnector1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83B6E60-B717-B015-51CF-E9D24A922AD9}"/>
              </a:ext>
            </a:extLst>
          </p:cNvPr>
          <p:cNvSpPr/>
          <p:nvPr/>
        </p:nvSpPr>
        <p:spPr>
          <a:xfrm>
            <a:off x="7508160" y="1690688"/>
            <a:ext cx="4390802" cy="165277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</a:rPr>
              <a:t>Generated Test</a:t>
            </a:r>
            <a:endParaRPr lang="en-US" sz="12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</a:rPr>
              <a:t>Inputs:                                               Expected outputs:                             </a:t>
            </a:r>
          </a:p>
          <a:p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hdr.eth.dst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:= 1337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    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hdr.eth.dst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:= 1337      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hdr.eth.src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:= 0           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hdr.eth.src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:= 0</a:t>
            </a:r>
            <a:b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</a:b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hdr.eth.type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:= 0           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hdr.eth.type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:= 0</a:t>
            </a:r>
            <a:br>
              <a:rPr lang="en-US" sz="1100" dirty="0">
                <a:solidFill>
                  <a:schemeClr val="tx1"/>
                </a:solidFill>
                <a:latin typeface="Helvetica" panose="020B0604020202020204" pitchFamily="34" charset="0"/>
              </a:rPr>
            </a:br>
            <a:r>
              <a:rPr lang="en-US" sz="1100" dirty="0" err="1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match_key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:= 1337        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:= 1</a:t>
            </a:r>
            <a:br>
              <a:rPr lang="en-US" sz="11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</a:br>
            <a:r>
              <a:rPr lang="en-US" sz="1100" dirty="0" err="1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match_action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:= “</a:t>
            </a:r>
            <a:r>
              <a:rPr lang="en-US" sz="1100" dirty="0" err="1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r>
              <a:rPr lang="en-US" sz="11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”</a:t>
            </a:r>
            <a:endParaRPr lang="en-US" sz="11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7CF40523-B1EC-4E07-AB70-6B044E89EE25}"/>
              </a:ext>
            </a:extLst>
          </p:cNvPr>
          <p:cNvGrpSpPr/>
          <p:nvPr/>
        </p:nvGrpSpPr>
        <p:grpSpPr>
          <a:xfrm>
            <a:off x="318697" y="2003716"/>
            <a:ext cx="1568265" cy="1325560"/>
            <a:chOff x="1010676" y="1356813"/>
            <a:chExt cx="1568265" cy="1325560"/>
          </a:xfrm>
        </p:grpSpPr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5DB0D1AD-1C41-DCB2-3082-94D11FF9706D}"/>
                </a:ext>
              </a:extLst>
            </p:cNvPr>
            <p:cNvSpPr/>
            <p:nvPr/>
          </p:nvSpPr>
          <p:spPr>
            <a:xfrm>
              <a:off x="1010676" y="1356813"/>
              <a:ext cx="1568265" cy="132556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Program</a:t>
              </a:r>
              <a:endParaRPr lang="en-DE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09CF4100-2108-E717-3E85-F5582F31F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63" y="1772540"/>
              <a:ext cx="546147" cy="601243"/>
            </a:xfrm>
            <a:prstGeom prst="rect">
              <a:avLst/>
            </a:prstGeom>
          </p:spPr>
        </p:pic>
      </p:grpSp>
      <p:sp>
        <p:nvSpPr>
          <p:cNvPr id="1042" name="Arrow: Right 7">
            <a:extLst>
              <a:ext uri="{FF2B5EF4-FFF2-40B4-BE49-F238E27FC236}">
                <a16:creationId xmlns:a16="http://schemas.microsoft.com/office/drawing/2014/main" id="{90A48EF2-4199-0612-F3A5-F75921D14611}"/>
              </a:ext>
            </a:extLst>
          </p:cNvPr>
          <p:cNvSpPr/>
          <p:nvPr/>
        </p:nvSpPr>
        <p:spPr>
          <a:xfrm>
            <a:off x="1865182" y="2444692"/>
            <a:ext cx="329184" cy="43281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1044" name="Arrow: Right 7">
            <a:extLst>
              <a:ext uri="{FF2B5EF4-FFF2-40B4-BE49-F238E27FC236}">
                <a16:creationId xmlns:a16="http://schemas.microsoft.com/office/drawing/2014/main" id="{43F1B781-CA9C-6EDB-7DF7-5AE84AAEB0D1}"/>
              </a:ext>
            </a:extLst>
          </p:cNvPr>
          <p:cNvSpPr/>
          <p:nvPr/>
        </p:nvSpPr>
        <p:spPr>
          <a:xfrm>
            <a:off x="3514823" y="2456374"/>
            <a:ext cx="329184" cy="43281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1046" name="Arrow: Right 7">
            <a:extLst>
              <a:ext uri="{FF2B5EF4-FFF2-40B4-BE49-F238E27FC236}">
                <a16:creationId xmlns:a16="http://schemas.microsoft.com/office/drawing/2014/main" id="{16FF8CD3-696B-B14F-3764-E454E6092F1B}"/>
              </a:ext>
            </a:extLst>
          </p:cNvPr>
          <p:cNvSpPr/>
          <p:nvPr/>
        </p:nvSpPr>
        <p:spPr>
          <a:xfrm>
            <a:off x="7302296" y="2464269"/>
            <a:ext cx="253393" cy="43281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5" name="Google Shape;165;p26">
            <a:extLst>
              <a:ext uri="{FF2B5EF4-FFF2-40B4-BE49-F238E27FC236}">
                <a16:creationId xmlns:a16="http://schemas.microsoft.com/office/drawing/2014/main" id="{F60958A0-1755-C8F1-9707-30016D4183E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31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88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37" grpId="0" animBg="1"/>
      <p:bldP spid="1042" grpId="0" animBg="1"/>
      <p:bldP spid="1044" grpId="0" animBg="1"/>
      <p:bldP spid="10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Box 387">
            <a:extLst>
              <a:ext uri="{FF2B5EF4-FFF2-40B4-BE49-F238E27FC236}">
                <a16:creationId xmlns:a16="http://schemas.microsoft.com/office/drawing/2014/main" id="{385E57A2-7DB9-2218-8D5E-7E2843C128E4}"/>
              </a:ext>
            </a:extLst>
          </p:cNvPr>
          <p:cNvSpPr txBox="1"/>
          <p:nvPr/>
        </p:nvSpPr>
        <p:spPr>
          <a:xfrm>
            <a:off x="7949283" y="2750601"/>
            <a:ext cx="3147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</a:rPr>
              <a:t>Test 2</a:t>
            </a:r>
            <a:r>
              <a:rPr lang="en-US" sz="1600" dirty="0">
                <a:latin typeface="Helvetica" panose="020B0604020202020204" pitchFamily="34" charset="0"/>
              </a:rPr>
              <a:t>: Do nothing. Drop packet.</a:t>
            </a:r>
            <a:endParaRPr lang="en-DE" sz="1600" dirty="0">
              <a:latin typeface="Helvetica" panose="020B0604020202020204" pitchFamily="34" charset="0"/>
            </a:endParaRPr>
          </a:p>
        </p:txBody>
      </p:sp>
      <p:cxnSp>
        <p:nvCxnSpPr>
          <p:cNvPr id="423" name="Google Shape;191;p27">
            <a:extLst>
              <a:ext uri="{FF2B5EF4-FFF2-40B4-BE49-F238E27FC236}">
                <a16:creationId xmlns:a16="http://schemas.microsoft.com/office/drawing/2014/main" id="{275B69EB-6884-21C9-81F2-4349B50BDC12}"/>
              </a:ext>
            </a:extLst>
          </p:cNvPr>
          <p:cNvCxnSpPr>
            <a:cxnSpLocks/>
            <a:endCxn id="377" idx="0"/>
          </p:cNvCxnSpPr>
          <p:nvPr/>
        </p:nvCxnSpPr>
        <p:spPr>
          <a:xfrm>
            <a:off x="7246722" y="2614557"/>
            <a:ext cx="573146" cy="376764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3" name="Google Shape;353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3200" dirty="0"/>
              <a:t>Generating Exhaustive Single Packet Tests</a:t>
            </a:r>
            <a:endParaRPr sz="3600" dirty="0"/>
          </a:p>
        </p:txBody>
      </p:sp>
      <p:sp>
        <p:nvSpPr>
          <p:cNvPr id="5" name="Google Shape;329;p32">
            <a:extLst>
              <a:ext uri="{FF2B5EF4-FFF2-40B4-BE49-F238E27FC236}">
                <a16:creationId xmlns:a16="http://schemas.microsoft.com/office/drawing/2014/main" id="{5CBEACE9-2B8C-0241-4B93-34ED651C0B4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 dirty="0"/>
          </a:p>
        </p:txBody>
      </p:sp>
      <p:sp>
        <p:nvSpPr>
          <p:cNvPr id="354" name="Google Shape;354;p35"/>
          <p:cNvSpPr txBox="1"/>
          <p:nvPr/>
        </p:nvSpPr>
        <p:spPr>
          <a:xfrm>
            <a:off x="612000" y="1764000"/>
            <a:ext cx="4680000" cy="418572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lvl="0"/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parser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parser(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Header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) {</a:t>
            </a: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   // </a:t>
            </a:r>
            <a:r>
              <a:rPr lang="en-US" sz="1400" dirty="0">
                <a:solidFill>
                  <a:srgbClr val="96969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Classify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packet.</a:t>
            </a:r>
          </a:p>
          <a:p>
            <a:pPr lvl="0"/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   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pkt.extract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(</a:t>
            </a:r>
            <a:r>
              <a:rPr lang="en-US" sz="1400" dirty="0" err="1">
                <a:solidFill>
                  <a:srgbClr val="2E75B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hdr.eth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);</a:t>
            </a:r>
          </a:p>
          <a:p>
            <a:pPr lvl="0"/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}</a:t>
            </a:r>
          </a:p>
          <a:p>
            <a:pPr lvl="0"/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Tw Cen MT"/>
            </a:endParaRPr>
          </a:p>
          <a:p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control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ingress(Header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bit&lt;9&gt;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action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()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= 1;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port_table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key =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hdr.eth.dst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 exact;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actions =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 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 0;</a:t>
            </a:r>
          </a:p>
          <a:p>
            <a:r>
              <a:rPr lang="en-US" sz="1400" dirty="0">
                <a:solidFill>
                  <a:srgbClr val="96969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 // Look up the destination header.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port_table.apply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();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BA618-C72B-1B9F-4F7A-96D839C7C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935" y="2049373"/>
            <a:ext cx="745574" cy="745574"/>
          </a:xfrm>
          <a:prstGeom prst="rect">
            <a:avLst/>
          </a:prstGeom>
          <a:noFill/>
        </p:spPr>
      </p:pic>
      <p:cxnSp>
        <p:nvCxnSpPr>
          <p:cNvPr id="3" name="Google Shape;191;p27">
            <a:extLst>
              <a:ext uri="{FF2B5EF4-FFF2-40B4-BE49-F238E27FC236}">
                <a16:creationId xmlns:a16="http://schemas.microsoft.com/office/drawing/2014/main" id="{B4FD2A89-8242-C8BD-0848-96D31CF56094}"/>
              </a:ext>
            </a:extLst>
          </p:cNvPr>
          <p:cNvCxnSpPr>
            <a:cxnSpLocks/>
            <a:stCxn id="26" idx="3"/>
            <a:endCxn id="2" idx="1"/>
          </p:cNvCxnSpPr>
          <p:nvPr/>
        </p:nvCxnSpPr>
        <p:spPr>
          <a:xfrm>
            <a:off x="6390972" y="2383965"/>
            <a:ext cx="482963" cy="38195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191;p27">
            <a:extLst>
              <a:ext uri="{FF2B5EF4-FFF2-40B4-BE49-F238E27FC236}">
                <a16:creationId xmlns:a16="http://schemas.microsoft.com/office/drawing/2014/main" id="{51D66917-C283-131C-0FA1-6931B7A46A68}"/>
              </a:ext>
            </a:extLst>
          </p:cNvPr>
          <p:cNvCxnSpPr>
            <a:cxnSpLocks/>
            <a:stCxn id="2" idx="3"/>
            <a:endCxn id="404" idx="1"/>
          </p:cNvCxnSpPr>
          <p:nvPr/>
        </p:nvCxnSpPr>
        <p:spPr>
          <a:xfrm flipV="1">
            <a:off x="7619509" y="1816289"/>
            <a:ext cx="1648334" cy="605871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B11055-9E33-D9CE-5A67-7E8183EB0120}"/>
              </a:ext>
            </a:extLst>
          </p:cNvPr>
          <p:cNvSpPr/>
          <p:nvPr/>
        </p:nvSpPr>
        <p:spPr>
          <a:xfrm>
            <a:off x="5485682" y="2221192"/>
            <a:ext cx="905290" cy="3255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Helvetica" panose="020B0604020202020204" pitchFamily="34" charset="0"/>
              </a:rPr>
              <a:t>Packet</a:t>
            </a:r>
            <a:endParaRPr lang="en-DE" sz="1600" dirty="0">
              <a:solidFill>
                <a:sysClr val="windowText" lastClr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934A579-377B-440D-9C60-5947F869D3CB}"/>
              </a:ext>
            </a:extLst>
          </p:cNvPr>
          <p:cNvSpPr txBox="1"/>
          <p:nvPr/>
        </p:nvSpPr>
        <p:spPr>
          <a:xfrm>
            <a:off x="8676054" y="2086248"/>
            <a:ext cx="3723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</a:rPr>
              <a:t>Test 1</a:t>
            </a:r>
            <a:r>
              <a:rPr lang="en-US" sz="1600" dirty="0">
                <a:latin typeface="Helvetica" panose="020B0604020202020204" pitchFamily="34" charset="0"/>
              </a:rPr>
              <a:t>: Set output port to 1.</a:t>
            </a:r>
            <a:endParaRPr lang="en-DE" sz="1600" dirty="0">
              <a:latin typeface="Helvetica" panose="020B0604020202020204" pitchFamily="34" charset="0"/>
            </a:endParaRPr>
          </a:p>
        </p:txBody>
      </p:sp>
      <p:cxnSp>
        <p:nvCxnSpPr>
          <p:cNvPr id="393" name="Google Shape;193;p27">
            <a:extLst>
              <a:ext uri="{FF2B5EF4-FFF2-40B4-BE49-F238E27FC236}">
                <a16:creationId xmlns:a16="http://schemas.microsoft.com/office/drawing/2014/main" id="{92E1E32A-CF24-0996-5DC1-A045EBBDF4FD}"/>
              </a:ext>
            </a:extLst>
          </p:cNvPr>
          <p:cNvCxnSpPr>
            <a:cxnSpLocks/>
            <a:endCxn id="394" idx="4"/>
          </p:cNvCxnSpPr>
          <p:nvPr/>
        </p:nvCxnSpPr>
        <p:spPr>
          <a:xfrm flipH="1" flipV="1">
            <a:off x="7133888" y="1842059"/>
            <a:ext cx="112834" cy="38589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194;p27">
            <a:extLst>
              <a:ext uri="{FF2B5EF4-FFF2-40B4-BE49-F238E27FC236}">
                <a16:creationId xmlns:a16="http://schemas.microsoft.com/office/drawing/2014/main" id="{0CD0D485-EA67-678A-60BB-6A339B998A49}"/>
              </a:ext>
            </a:extLst>
          </p:cNvPr>
          <p:cNvSpPr/>
          <p:nvPr/>
        </p:nvSpPr>
        <p:spPr>
          <a:xfrm>
            <a:off x="5853564" y="1514259"/>
            <a:ext cx="2560648" cy="3278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6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Control plane</a:t>
            </a:r>
            <a:endParaRPr sz="1600" dirty="0">
              <a:solidFill>
                <a:schemeClr val="accent6"/>
              </a:solidFill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404" name="Rectangle: Rounded Corners 403">
            <a:extLst>
              <a:ext uri="{FF2B5EF4-FFF2-40B4-BE49-F238E27FC236}">
                <a16:creationId xmlns:a16="http://schemas.microsoft.com/office/drawing/2014/main" id="{FC6B18E2-5948-6D0A-F8BA-1F0EA1CF11E2}"/>
              </a:ext>
            </a:extLst>
          </p:cNvPr>
          <p:cNvSpPr/>
          <p:nvPr/>
        </p:nvSpPr>
        <p:spPr>
          <a:xfrm>
            <a:off x="9267843" y="1653516"/>
            <a:ext cx="909587" cy="32554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Helvetica" panose="020B0604020202020204" pitchFamily="34" charset="0"/>
              </a:rPr>
              <a:t>Packet</a:t>
            </a:r>
            <a:endParaRPr lang="en-DE" sz="1600" dirty="0">
              <a:solidFill>
                <a:sysClr val="windowText" lastClr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32637-F6BA-E1B1-7099-6C7A17F308A0}"/>
              </a:ext>
            </a:extLst>
          </p:cNvPr>
          <p:cNvSpPr txBox="1"/>
          <p:nvPr/>
        </p:nvSpPr>
        <p:spPr>
          <a:xfrm>
            <a:off x="6506043" y="4142275"/>
            <a:ext cx="1303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Input packet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FE83B-B372-09A9-61A5-00FBD4EC1234}"/>
              </a:ext>
            </a:extLst>
          </p:cNvPr>
          <p:cNvSpPr txBox="1"/>
          <p:nvPr/>
        </p:nvSpPr>
        <p:spPr>
          <a:xfrm>
            <a:off x="7905841" y="4144492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Control plane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DD0BE-8C9E-0640-7F1D-23C6399035DD}"/>
              </a:ext>
            </a:extLst>
          </p:cNvPr>
          <p:cNvSpPr txBox="1"/>
          <p:nvPr/>
        </p:nvSpPr>
        <p:spPr>
          <a:xfrm>
            <a:off x="9388588" y="4142274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" panose="020B0604020202020204" pitchFamily="34" charset="0"/>
              </a:rPr>
              <a:t>Packet@Port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F1B76BE3-8E1D-AE47-2651-00DDD7DA0C75}"/>
              </a:ext>
            </a:extLst>
          </p:cNvPr>
          <p:cNvSpPr/>
          <p:nvPr/>
        </p:nvSpPr>
        <p:spPr>
          <a:xfrm>
            <a:off x="5576011" y="4199085"/>
            <a:ext cx="5236151" cy="2163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noFill/>
              <a:latin typeface="Helvetica" panose="020B0604020202020204" pitchFamily="34" charset="0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0177D428-C2BC-6988-E677-9E0EE2C909D3}"/>
              </a:ext>
            </a:extLst>
          </p:cNvPr>
          <p:cNvSpPr txBox="1"/>
          <p:nvPr/>
        </p:nvSpPr>
        <p:spPr>
          <a:xfrm>
            <a:off x="7434718" y="6388817"/>
            <a:ext cx="248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Generated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835B9-9ABE-F91F-085B-D6FF2DF8D8DD}"/>
              </a:ext>
            </a:extLst>
          </p:cNvPr>
          <p:cNvSpPr txBox="1"/>
          <p:nvPr/>
        </p:nvSpPr>
        <p:spPr>
          <a:xfrm>
            <a:off x="838199" y="1328086"/>
            <a:ext cx="4292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P4 Switch Model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7A218EA8-1577-E7F0-16A7-5CD70620CB20}"/>
              </a:ext>
            </a:extLst>
          </p:cNvPr>
          <p:cNvSpPr txBox="1"/>
          <p:nvPr/>
        </p:nvSpPr>
        <p:spPr>
          <a:xfrm>
            <a:off x="6971260" y="3656282"/>
            <a:ext cx="4593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</a:rPr>
              <a:t>Test 3</a:t>
            </a:r>
            <a:r>
              <a:rPr lang="en-US" sz="1600" dirty="0">
                <a:latin typeface="Helvetica" panose="020B0604020202020204" pitchFamily="34" charset="0"/>
              </a:rPr>
              <a:t>: Send non-ETH packet. Drop packet.</a:t>
            </a:r>
            <a:endParaRPr lang="en-DE" sz="1600" dirty="0">
              <a:latin typeface="Helvetica" panose="020B0604020202020204" pitchFamily="34" charset="0"/>
            </a:endParaRPr>
          </a:p>
        </p:txBody>
      </p:sp>
      <p:cxnSp>
        <p:nvCxnSpPr>
          <p:cNvPr id="454" name="Google Shape;191;p27">
            <a:extLst>
              <a:ext uri="{FF2B5EF4-FFF2-40B4-BE49-F238E27FC236}">
                <a16:creationId xmlns:a16="http://schemas.microsoft.com/office/drawing/2014/main" id="{B6385D64-0EC3-4344-F0D6-0C80163F327A}"/>
              </a:ext>
            </a:extLst>
          </p:cNvPr>
          <p:cNvCxnSpPr>
            <a:cxnSpLocks/>
            <a:endCxn id="373" idx="0"/>
          </p:cNvCxnSpPr>
          <p:nvPr/>
        </p:nvCxnSpPr>
        <p:spPr>
          <a:xfrm flipH="1">
            <a:off x="6538540" y="2657632"/>
            <a:ext cx="708182" cy="948189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FBE2E-E164-639E-F05A-E2C8993A0866}"/>
              </a:ext>
            </a:extLst>
          </p:cNvPr>
          <p:cNvGrpSpPr/>
          <p:nvPr/>
        </p:nvGrpSpPr>
        <p:grpSpPr>
          <a:xfrm>
            <a:off x="5730892" y="4654436"/>
            <a:ext cx="4919288" cy="347438"/>
            <a:chOff x="4320410" y="3409390"/>
            <a:chExt cx="3689469" cy="26057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8EFF598-83D9-B9D5-BE78-4E493F7ED82E}"/>
                </a:ext>
              </a:extLst>
            </p:cNvPr>
            <p:cNvSpPr/>
            <p:nvPr/>
          </p:nvSpPr>
          <p:spPr>
            <a:xfrm>
              <a:off x="4938872" y="3425810"/>
              <a:ext cx="518412" cy="24415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Helvetica" panose="020B0604020202020204" pitchFamily="34" charset="0"/>
                </a:rPr>
                <a:t>ETH</a:t>
              </a:r>
              <a:endParaRPr lang="en-DE" sz="1600" dirty="0">
                <a:solidFill>
                  <a:sysClr val="windowText" lastClr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7" name="TextBox 465">
              <a:extLst>
                <a:ext uri="{FF2B5EF4-FFF2-40B4-BE49-F238E27FC236}">
                  <a16:creationId xmlns:a16="http://schemas.microsoft.com/office/drawing/2014/main" id="{EEA3D439-ACFA-4963-769A-41917D90FE79}"/>
                </a:ext>
              </a:extLst>
            </p:cNvPr>
            <p:cNvSpPr txBox="1"/>
            <p:nvPr/>
          </p:nvSpPr>
          <p:spPr>
            <a:xfrm>
              <a:off x="6084871" y="3409390"/>
              <a:ext cx="6951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>
                  <a:solidFill>
                    <a:schemeClr val="accent6"/>
                  </a:solidFill>
                  <a:latin typeface="Helvetica" panose="020B0604020202020204" pitchFamily="34" charset="0"/>
                </a:rPr>
                <a:t>set_port</a:t>
              </a:r>
              <a:endParaRPr lang="en-DE" sz="1600" dirty="0">
                <a:solidFill>
                  <a:schemeClr val="accent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AA7E439-B9AA-76A4-A2B7-CB0596A93535}"/>
                </a:ext>
              </a:extLst>
            </p:cNvPr>
            <p:cNvSpPr/>
            <p:nvPr/>
          </p:nvSpPr>
          <p:spPr>
            <a:xfrm>
              <a:off x="7280878" y="3425810"/>
              <a:ext cx="729001" cy="24415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Helvetica" panose="020B0604020202020204" pitchFamily="34" charset="0"/>
                </a:rPr>
                <a:t>ETH@1</a:t>
              </a:r>
              <a:endParaRPr lang="en-DE" sz="1600" dirty="0">
                <a:solidFill>
                  <a:sysClr val="windowText" lastClr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30" name="TextBox 467">
              <a:extLst>
                <a:ext uri="{FF2B5EF4-FFF2-40B4-BE49-F238E27FC236}">
                  <a16:creationId xmlns:a16="http://schemas.microsoft.com/office/drawing/2014/main" id="{B8BE938D-3C09-1B33-298F-ED4108796363}"/>
                </a:ext>
              </a:extLst>
            </p:cNvPr>
            <p:cNvSpPr txBox="1"/>
            <p:nvPr/>
          </p:nvSpPr>
          <p:spPr>
            <a:xfrm>
              <a:off x="4320410" y="3409390"/>
              <a:ext cx="5718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Helvetica" panose="020B0604020202020204" pitchFamily="34" charset="0"/>
                </a:rPr>
                <a:t>Test 1</a:t>
              </a:r>
              <a:endParaRPr lang="en-DE" sz="1600" b="1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B0F9BD68-673E-BB6A-82F0-F8044BF5D15A}"/>
              </a:ext>
            </a:extLst>
          </p:cNvPr>
          <p:cNvGrpSpPr/>
          <p:nvPr/>
        </p:nvGrpSpPr>
        <p:grpSpPr>
          <a:xfrm>
            <a:off x="5754110" y="5274622"/>
            <a:ext cx="1492615" cy="347438"/>
            <a:chOff x="4320410" y="3409390"/>
            <a:chExt cx="1119462" cy="260579"/>
          </a:xfrm>
        </p:grpSpPr>
        <p:sp>
          <p:nvSpPr>
            <p:cNvPr id="473" name="Rectangle: Rounded Corners 472">
              <a:extLst>
                <a:ext uri="{FF2B5EF4-FFF2-40B4-BE49-F238E27FC236}">
                  <a16:creationId xmlns:a16="http://schemas.microsoft.com/office/drawing/2014/main" id="{358C7A89-E3F2-0953-EE92-574B23A1E57E}"/>
                </a:ext>
              </a:extLst>
            </p:cNvPr>
            <p:cNvSpPr/>
            <p:nvPr/>
          </p:nvSpPr>
          <p:spPr>
            <a:xfrm>
              <a:off x="4938872" y="3425810"/>
              <a:ext cx="501000" cy="24415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Helvetica" panose="020B0604020202020204" pitchFamily="34" charset="0"/>
                </a:rPr>
                <a:t>ETH</a:t>
              </a:r>
              <a:endParaRPr lang="en-DE" sz="1600" dirty="0">
                <a:solidFill>
                  <a:sysClr val="windowText" lastClr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477" name="TextBox 467">
              <a:extLst>
                <a:ext uri="{FF2B5EF4-FFF2-40B4-BE49-F238E27FC236}">
                  <a16:creationId xmlns:a16="http://schemas.microsoft.com/office/drawing/2014/main" id="{C90347E4-D6B9-ED3E-A98F-BC03F71EAD63}"/>
                </a:ext>
              </a:extLst>
            </p:cNvPr>
            <p:cNvSpPr txBox="1"/>
            <p:nvPr/>
          </p:nvSpPr>
          <p:spPr>
            <a:xfrm>
              <a:off x="4320410" y="3409390"/>
              <a:ext cx="5857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Helvetica" panose="020B0604020202020204" pitchFamily="34" charset="0"/>
                </a:rPr>
                <a:t>Test 2</a:t>
              </a:r>
              <a:endParaRPr lang="en-DE" sz="1600" b="1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7CFD79BD-7FB9-1529-D442-078D7B3F00E0}"/>
              </a:ext>
            </a:extLst>
          </p:cNvPr>
          <p:cNvGrpSpPr/>
          <p:nvPr/>
        </p:nvGrpSpPr>
        <p:grpSpPr>
          <a:xfrm>
            <a:off x="5742500" y="5881796"/>
            <a:ext cx="2537343" cy="347438"/>
            <a:chOff x="4320410" y="3409390"/>
            <a:chExt cx="1903009" cy="260579"/>
          </a:xfrm>
        </p:grpSpPr>
        <p:sp>
          <p:nvSpPr>
            <p:cNvPr id="479" name="Rectangle: Rounded Corners 478">
              <a:extLst>
                <a:ext uri="{FF2B5EF4-FFF2-40B4-BE49-F238E27FC236}">
                  <a16:creationId xmlns:a16="http://schemas.microsoft.com/office/drawing/2014/main" id="{CC6B0067-14F2-5737-9728-A822D4573492}"/>
                </a:ext>
              </a:extLst>
            </p:cNvPr>
            <p:cNvSpPr/>
            <p:nvPr/>
          </p:nvSpPr>
          <p:spPr>
            <a:xfrm>
              <a:off x="4938872" y="3425810"/>
              <a:ext cx="509706" cy="24415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Helvetica" panose="020B0604020202020204" pitchFamily="34" charset="0"/>
                </a:rPr>
                <a:t>XXX</a:t>
              </a:r>
              <a:endParaRPr lang="en-DE" sz="1600" dirty="0">
                <a:solidFill>
                  <a:sysClr val="windowText" lastClr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352" name="TextBox 465">
              <a:extLst>
                <a:ext uri="{FF2B5EF4-FFF2-40B4-BE49-F238E27FC236}">
                  <a16:creationId xmlns:a16="http://schemas.microsoft.com/office/drawing/2014/main" id="{D1730FA4-534C-72CD-AA9B-7D904A599934}"/>
                </a:ext>
              </a:extLst>
            </p:cNvPr>
            <p:cNvSpPr txBox="1"/>
            <p:nvPr/>
          </p:nvSpPr>
          <p:spPr>
            <a:xfrm>
              <a:off x="6084871" y="3409390"/>
              <a:ext cx="1385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DE" sz="1600" dirty="0">
                <a:solidFill>
                  <a:schemeClr val="accent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356" name="TextBox 467">
              <a:extLst>
                <a:ext uri="{FF2B5EF4-FFF2-40B4-BE49-F238E27FC236}">
                  <a16:creationId xmlns:a16="http://schemas.microsoft.com/office/drawing/2014/main" id="{EB3CBE5C-0909-CD5D-36F8-8A613D5A5955}"/>
                </a:ext>
              </a:extLst>
            </p:cNvPr>
            <p:cNvSpPr txBox="1"/>
            <p:nvPr/>
          </p:nvSpPr>
          <p:spPr>
            <a:xfrm>
              <a:off x="4320410" y="3409390"/>
              <a:ext cx="5845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Helvetica" panose="020B0604020202020204" pitchFamily="34" charset="0"/>
                </a:rPr>
                <a:t>Test 3</a:t>
              </a:r>
              <a:endParaRPr lang="en-DE" sz="1600" b="1" dirty="0">
                <a:latin typeface="Helvetica" panose="020B0604020202020204" pitchFamily="34" charset="0"/>
              </a:endParaRPr>
            </a:p>
          </p:txBody>
        </p:sp>
      </p:grpSp>
      <p:pic>
        <p:nvPicPr>
          <p:cNvPr id="373" name="Picture 105">
            <a:extLst>
              <a:ext uri="{FF2B5EF4-FFF2-40B4-BE49-F238E27FC236}">
                <a16:creationId xmlns:a16="http://schemas.microsoft.com/office/drawing/2014/main" id="{98178ACA-0B68-2155-CFEB-FE448D7E3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42172" y="3605821"/>
            <a:ext cx="392736" cy="392736"/>
          </a:xfrm>
          <a:prstGeom prst="rect">
            <a:avLst/>
          </a:prstGeom>
        </p:spPr>
      </p:pic>
      <p:pic>
        <p:nvPicPr>
          <p:cNvPr id="377" name="Picture 105">
            <a:extLst>
              <a:ext uri="{FF2B5EF4-FFF2-40B4-BE49-F238E27FC236}">
                <a16:creationId xmlns:a16="http://schemas.microsoft.com/office/drawing/2014/main" id="{A8CC4437-16C6-D760-AA19-8BE0F63CD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23500" y="2991321"/>
            <a:ext cx="392736" cy="392736"/>
          </a:xfrm>
          <a:prstGeom prst="rect">
            <a:avLst/>
          </a:prstGeom>
        </p:spPr>
      </p:pic>
      <p:pic>
        <p:nvPicPr>
          <p:cNvPr id="378" name="Picture 105">
            <a:extLst>
              <a:ext uri="{FF2B5EF4-FFF2-40B4-BE49-F238E27FC236}">
                <a16:creationId xmlns:a16="http://schemas.microsoft.com/office/drawing/2014/main" id="{B3D0DA1C-274C-6016-B60D-2A759FD18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90809" y="5247531"/>
            <a:ext cx="392736" cy="392736"/>
          </a:xfrm>
          <a:prstGeom prst="rect">
            <a:avLst/>
          </a:prstGeom>
        </p:spPr>
      </p:pic>
      <p:pic>
        <p:nvPicPr>
          <p:cNvPr id="379" name="Picture 105">
            <a:extLst>
              <a:ext uri="{FF2B5EF4-FFF2-40B4-BE49-F238E27FC236}">
                <a16:creationId xmlns:a16="http://schemas.microsoft.com/office/drawing/2014/main" id="{721F5B0B-7F76-5F35-7E9B-36B774007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76060" y="5836498"/>
            <a:ext cx="392736" cy="39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  <p:bldP spid="391" grpId="0"/>
      <p:bldP spid="404" grpId="0" animBg="1"/>
      <p:bldP spid="6" grpId="0"/>
      <p:bldP spid="7" grpId="0"/>
      <p:bldP spid="8" grpId="0"/>
      <p:bldP spid="452" grpId="0" animBg="1"/>
      <p:bldP spid="453" grpId="0"/>
      <p:bldP spid="4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Box 387">
            <a:extLst>
              <a:ext uri="{FF2B5EF4-FFF2-40B4-BE49-F238E27FC236}">
                <a16:creationId xmlns:a16="http://schemas.microsoft.com/office/drawing/2014/main" id="{385E57A2-7DB9-2218-8D5E-7E2843C128E4}"/>
              </a:ext>
            </a:extLst>
          </p:cNvPr>
          <p:cNvSpPr txBox="1"/>
          <p:nvPr/>
        </p:nvSpPr>
        <p:spPr>
          <a:xfrm>
            <a:off x="7949283" y="2750601"/>
            <a:ext cx="3147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</a:rPr>
              <a:t>Test 2</a:t>
            </a:r>
            <a:r>
              <a:rPr lang="en-US" sz="1600" dirty="0">
                <a:latin typeface="Helvetica" panose="020B0604020202020204" pitchFamily="34" charset="0"/>
              </a:rPr>
              <a:t>: Do nothing. Drop packet.</a:t>
            </a:r>
            <a:endParaRPr lang="en-DE" sz="1600" dirty="0">
              <a:latin typeface="Helvetica" panose="020B0604020202020204" pitchFamily="34" charset="0"/>
            </a:endParaRPr>
          </a:p>
        </p:txBody>
      </p:sp>
      <p:cxnSp>
        <p:nvCxnSpPr>
          <p:cNvPr id="423" name="Google Shape;191;p27">
            <a:extLst>
              <a:ext uri="{FF2B5EF4-FFF2-40B4-BE49-F238E27FC236}">
                <a16:creationId xmlns:a16="http://schemas.microsoft.com/office/drawing/2014/main" id="{275B69EB-6884-21C9-81F2-4349B50BDC12}"/>
              </a:ext>
            </a:extLst>
          </p:cNvPr>
          <p:cNvCxnSpPr>
            <a:cxnSpLocks/>
            <a:endCxn id="377" idx="0"/>
          </p:cNvCxnSpPr>
          <p:nvPr/>
        </p:nvCxnSpPr>
        <p:spPr>
          <a:xfrm>
            <a:off x="7246722" y="2614557"/>
            <a:ext cx="573146" cy="376764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3" name="Google Shape;353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3200" dirty="0"/>
              <a:t>Generating Exhaustive Single Packet Tests</a:t>
            </a:r>
            <a:endParaRPr sz="3600" dirty="0"/>
          </a:p>
        </p:txBody>
      </p:sp>
      <p:sp>
        <p:nvSpPr>
          <p:cNvPr id="5" name="Google Shape;329;p32">
            <a:extLst>
              <a:ext uri="{FF2B5EF4-FFF2-40B4-BE49-F238E27FC236}">
                <a16:creationId xmlns:a16="http://schemas.microsoft.com/office/drawing/2014/main" id="{5CBEACE9-2B8C-0241-4B93-34ED651C0B4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 dirty="0"/>
          </a:p>
        </p:txBody>
      </p:sp>
      <p:sp>
        <p:nvSpPr>
          <p:cNvPr id="354" name="Google Shape;354;p35"/>
          <p:cNvSpPr txBox="1"/>
          <p:nvPr/>
        </p:nvSpPr>
        <p:spPr>
          <a:xfrm>
            <a:off x="612000" y="1764000"/>
            <a:ext cx="4680000" cy="418572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lvl="0"/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parser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parser(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Header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) {</a:t>
            </a: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   // </a:t>
            </a:r>
            <a:r>
              <a:rPr lang="en-US" sz="1400" dirty="0">
                <a:solidFill>
                  <a:srgbClr val="96969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Classify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packet.</a:t>
            </a:r>
          </a:p>
          <a:p>
            <a:pPr lvl="0"/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   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pkt.extract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(</a:t>
            </a:r>
            <a:r>
              <a:rPr lang="en-US" sz="1400" dirty="0" err="1">
                <a:solidFill>
                  <a:srgbClr val="2E75B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hdr.eth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);</a:t>
            </a:r>
          </a:p>
          <a:p>
            <a:pPr lvl="0"/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}</a:t>
            </a:r>
          </a:p>
          <a:p>
            <a:pPr lvl="0"/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Tw Cen MT"/>
            </a:endParaRPr>
          </a:p>
          <a:p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control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ingress(Header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bit&lt;9&gt;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action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()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= 1;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port_table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key =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hdr.eth.dst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 exact;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actions =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 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 0;</a:t>
            </a:r>
          </a:p>
          <a:p>
            <a:r>
              <a:rPr lang="en-US" sz="1400" dirty="0">
                <a:solidFill>
                  <a:srgbClr val="96969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 // Look up the destination header.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port_table.apply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();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BA618-C72B-1B9F-4F7A-96D839C7C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935" y="2049373"/>
            <a:ext cx="745574" cy="745574"/>
          </a:xfrm>
          <a:prstGeom prst="rect">
            <a:avLst/>
          </a:prstGeom>
          <a:noFill/>
        </p:spPr>
      </p:pic>
      <p:cxnSp>
        <p:nvCxnSpPr>
          <p:cNvPr id="3" name="Google Shape;191;p27">
            <a:extLst>
              <a:ext uri="{FF2B5EF4-FFF2-40B4-BE49-F238E27FC236}">
                <a16:creationId xmlns:a16="http://schemas.microsoft.com/office/drawing/2014/main" id="{B4FD2A89-8242-C8BD-0848-96D31CF56094}"/>
              </a:ext>
            </a:extLst>
          </p:cNvPr>
          <p:cNvCxnSpPr>
            <a:cxnSpLocks/>
            <a:stCxn id="26" idx="3"/>
            <a:endCxn id="2" idx="1"/>
          </p:cNvCxnSpPr>
          <p:nvPr/>
        </p:nvCxnSpPr>
        <p:spPr>
          <a:xfrm>
            <a:off x="6390972" y="2383965"/>
            <a:ext cx="482963" cy="38195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191;p27">
            <a:extLst>
              <a:ext uri="{FF2B5EF4-FFF2-40B4-BE49-F238E27FC236}">
                <a16:creationId xmlns:a16="http://schemas.microsoft.com/office/drawing/2014/main" id="{51D66917-C283-131C-0FA1-6931B7A46A68}"/>
              </a:ext>
            </a:extLst>
          </p:cNvPr>
          <p:cNvCxnSpPr>
            <a:cxnSpLocks/>
            <a:stCxn id="2" idx="3"/>
            <a:endCxn id="404" idx="1"/>
          </p:cNvCxnSpPr>
          <p:nvPr/>
        </p:nvCxnSpPr>
        <p:spPr>
          <a:xfrm flipV="1">
            <a:off x="7619509" y="1816289"/>
            <a:ext cx="1648334" cy="605871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B11055-9E33-D9CE-5A67-7E8183EB0120}"/>
              </a:ext>
            </a:extLst>
          </p:cNvPr>
          <p:cNvSpPr/>
          <p:nvPr/>
        </p:nvSpPr>
        <p:spPr>
          <a:xfrm>
            <a:off x="5485682" y="2221192"/>
            <a:ext cx="905290" cy="3255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Helvetica" panose="020B0604020202020204" pitchFamily="34" charset="0"/>
              </a:rPr>
              <a:t>Packet</a:t>
            </a:r>
            <a:endParaRPr lang="en-DE" sz="1600" dirty="0">
              <a:solidFill>
                <a:sysClr val="windowText" lastClr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934A579-377B-440D-9C60-5947F869D3CB}"/>
              </a:ext>
            </a:extLst>
          </p:cNvPr>
          <p:cNvSpPr txBox="1"/>
          <p:nvPr/>
        </p:nvSpPr>
        <p:spPr>
          <a:xfrm>
            <a:off x="8676054" y="2086248"/>
            <a:ext cx="3723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</a:rPr>
              <a:t>Test 1</a:t>
            </a:r>
            <a:r>
              <a:rPr lang="en-US" sz="1600" dirty="0">
                <a:latin typeface="Helvetica" panose="020B0604020202020204" pitchFamily="34" charset="0"/>
              </a:rPr>
              <a:t>: Set output port to 1.</a:t>
            </a:r>
            <a:endParaRPr lang="en-DE" sz="1600" dirty="0">
              <a:latin typeface="Helvetica" panose="020B0604020202020204" pitchFamily="34" charset="0"/>
            </a:endParaRPr>
          </a:p>
        </p:txBody>
      </p:sp>
      <p:cxnSp>
        <p:nvCxnSpPr>
          <p:cNvPr id="393" name="Google Shape;193;p27">
            <a:extLst>
              <a:ext uri="{FF2B5EF4-FFF2-40B4-BE49-F238E27FC236}">
                <a16:creationId xmlns:a16="http://schemas.microsoft.com/office/drawing/2014/main" id="{92E1E32A-CF24-0996-5DC1-A045EBBDF4FD}"/>
              </a:ext>
            </a:extLst>
          </p:cNvPr>
          <p:cNvCxnSpPr>
            <a:cxnSpLocks/>
            <a:endCxn id="394" idx="4"/>
          </p:cNvCxnSpPr>
          <p:nvPr/>
        </p:nvCxnSpPr>
        <p:spPr>
          <a:xfrm flipH="1" flipV="1">
            <a:off x="7133888" y="1842059"/>
            <a:ext cx="112834" cy="38589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194;p27">
            <a:extLst>
              <a:ext uri="{FF2B5EF4-FFF2-40B4-BE49-F238E27FC236}">
                <a16:creationId xmlns:a16="http://schemas.microsoft.com/office/drawing/2014/main" id="{0CD0D485-EA67-678A-60BB-6A339B998A49}"/>
              </a:ext>
            </a:extLst>
          </p:cNvPr>
          <p:cNvSpPr/>
          <p:nvPr/>
        </p:nvSpPr>
        <p:spPr>
          <a:xfrm>
            <a:off x="5853564" y="1514259"/>
            <a:ext cx="2560648" cy="3278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6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Control plane</a:t>
            </a:r>
            <a:endParaRPr sz="1600" dirty="0">
              <a:solidFill>
                <a:schemeClr val="accent6"/>
              </a:solidFill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404" name="Rectangle: Rounded Corners 403">
            <a:extLst>
              <a:ext uri="{FF2B5EF4-FFF2-40B4-BE49-F238E27FC236}">
                <a16:creationId xmlns:a16="http://schemas.microsoft.com/office/drawing/2014/main" id="{FC6B18E2-5948-6D0A-F8BA-1F0EA1CF11E2}"/>
              </a:ext>
            </a:extLst>
          </p:cNvPr>
          <p:cNvSpPr/>
          <p:nvPr/>
        </p:nvSpPr>
        <p:spPr>
          <a:xfrm>
            <a:off x="9267843" y="1653516"/>
            <a:ext cx="909587" cy="32554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Helvetica" panose="020B0604020202020204" pitchFamily="34" charset="0"/>
              </a:rPr>
              <a:t>Packet</a:t>
            </a:r>
            <a:endParaRPr lang="en-DE" sz="1600" dirty="0">
              <a:solidFill>
                <a:sysClr val="windowText" lastClr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32637-F6BA-E1B1-7099-6C7A17F308A0}"/>
              </a:ext>
            </a:extLst>
          </p:cNvPr>
          <p:cNvSpPr txBox="1"/>
          <p:nvPr/>
        </p:nvSpPr>
        <p:spPr>
          <a:xfrm>
            <a:off x="6506043" y="4142275"/>
            <a:ext cx="1303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Input packet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FE83B-B372-09A9-61A5-00FBD4EC1234}"/>
              </a:ext>
            </a:extLst>
          </p:cNvPr>
          <p:cNvSpPr txBox="1"/>
          <p:nvPr/>
        </p:nvSpPr>
        <p:spPr>
          <a:xfrm>
            <a:off x="7905841" y="4144492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Control plane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DD0BE-8C9E-0640-7F1D-23C6399035DD}"/>
              </a:ext>
            </a:extLst>
          </p:cNvPr>
          <p:cNvSpPr txBox="1"/>
          <p:nvPr/>
        </p:nvSpPr>
        <p:spPr>
          <a:xfrm>
            <a:off x="9388588" y="4142274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" panose="020B0604020202020204" pitchFamily="34" charset="0"/>
              </a:rPr>
              <a:t>Packet@Port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F1B76BE3-8E1D-AE47-2651-00DDD7DA0C75}"/>
              </a:ext>
            </a:extLst>
          </p:cNvPr>
          <p:cNvSpPr/>
          <p:nvPr/>
        </p:nvSpPr>
        <p:spPr>
          <a:xfrm>
            <a:off x="5576011" y="4199085"/>
            <a:ext cx="5236151" cy="21635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noFill/>
              <a:latin typeface="Helvetica" panose="020B0604020202020204" pitchFamily="34" charset="0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0177D428-C2BC-6988-E677-9E0EE2C909D3}"/>
              </a:ext>
            </a:extLst>
          </p:cNvPr>
          <p:cNvSpPr txBox="1"/>
          <p:nvPr/>
        </p:nvSpPr>
        <p:spPr>
          <a:xfrm>
            <a:off x="7434718" y="6388817"/>
            <a:ext cx="248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Generated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835B9-9ABE-F91F-085B-D6FF2DF8D8DD}"/>
              </a:ext>
            </a:extLst>
          </p:cNvPr>
          <p:cNvSpPr txBox="1"/>
          <p:nvPr/>
        </p:nvSpPr>
        <p:spPr>
          <a:xfrm>
            <a:off x="838199" y="1328086"/>
            <a:ext cx="4292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P4 Switch Model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7A218EA8-1577-E7F0-16A7-5CD70620CB20}"/>
              </a:ext>
            </a:extLst>
          </p:cNvPr>
          <p:cNvSpPr txBox="1"/>
          <p:nvPr/>
        </p:nvSpPr>
        <p:spPr>
          <a:xfrm>
            <a:off x="6971260" y="3656282"/>
            <a:ext cx="4593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</a:rPr>
              <a:t>Test 3</a:t>
            </a:r>
            <a:r>
              <a:rPr lang="en-US" sz="1600" dirty="0">
                <a:latin typeface="Helvetica" panose="020B0604020202020204" pitchFamily="34" charset="0"/>
              </a:rPr>
              <a:t>: Send non-ETH packet. Drop packet.</a:t>
            </a:r>
            <a:endParaRPr lang="en-DE" sz="1600" dirty="0">
              <a:latin typeface="Helvetica" panose="020B0604020202020204" pitchFamily="34" charset="0"/>
            </a:endParaRPr>
          </a:p>
        </p:txBody>
      </p:sp>
      <p:cxnSp>
        <p:nvCxnSpPr>
          <p:cNvPr id="454" name="Google Shape;191;p27">
            <a:extLst>
              <a:ext uri="{FF2B5EF4-FFF2-40B4-BE49-F238E27FC236}">
                <a16:creationId xmlns:a16="http://schemas.microsoft.com/office/drawing/2014/main" id="{B6385D64-0EC3-4344-F0D6-0C80163F327A}"/>
              </a:ext>
            </a:extLst>
          </p:cNvPr>
          <p:cNvCxnSpPr>
            <a:cxnSpLocks/>
            <a:endCxn id="373" idx="0"/>
          </p:cNvCxnSpPr>
          <p:nvPr/>
        </p:nvCxnSpPr>
        <p:spPr>
          <a:xfrm flipH="1">
            <a:off x="6538540" y="2657632"/>
            <a:ext cx="708182" cy="948189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FBE2E-E164-639E-F05A-E2C8993A0866}"/>
              </a:ext>
            </a:extLst>
          </p:cNvPr>
          <p:cNvGrpSpPr/>
          <p:nvPr/>
        </p:nvGrpSpPr>
        <p:grpSpPr>
          <a:xfrm>
            <a:off x="5730892" y="4654436"/>
            <a:ext cx="4919288" cy="347438"/>
            <a:chOff x="4320410" y="3409390"/>
            <a:chExt cx="3689469" cy="26057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8EFF598-83D9-B9D5-BE78-4E493F7ED82E}"/>
                </a:ext>
              </a:extLst>
            </p:cNvPr>
            <p:cNvSpPr/>
            <p:nvPr/>
          </p:nvSpPr>
          <p:spPr>
            <a:xfrm>
              <a:off x="4938872" y="3425810"/>
              <a:ext cx="518412" cy="24415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Helvetica" panose="020B0604020202020204" pitchFamily="34" charset="0"/>
                </a:rPr>
                <a:t>ETH</a:t>
              </a:r>
              <a:endParaRPr lang="en-DE" sz="1600" dirty="0">
                <a:solidFill>
                  <a:sysClr val="windowText" lastClr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7" name="TextBox 465">
              <a:extLst>
                <a:ext uri="{FF2B5EF4-FFF2-40B4-BE49-F238E27FC236}">
                  <a16:creationId xmlns:a16="http://schemas.microsoft.com/office/drawing/2014/main" id="{EEA3D439-ACFA-4963-769A-41917D90FE79}"/>
                </a:ext>
              </a:extLst>
            </p:cNvPr>
            <p:cNvSpPr txBox="1"/>
            <p:nvPr/>
          </p:nvSpPr>
          <p:spPr>
            <a:xfrm>
              <a:off x="6084871" y="3409390"/>
              <a:ext cx="6951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>
                  <a:solidFill>
                    <a:schemeClr val="accent6"/>
                  </a:solidFill>
                  <a:latin typeface="Helvetica" panose="020B0604020202020204" pitchFamily="34" charset="0"/>
                </a:rPr>
                <a:t>set_port</a:t>
              </a:r>
              <a:endParaRPr lang="en-DE" sz="1600" dirty="0">
                <a:solidFill>
                  <a:schemeClr val="accent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AA7E439-B9AA-76A4-A2B7-CB0596A93535}"/>
                </a:ext>
              </a:extLst>
            </p:cNvPr>
            <p:cNvSpPr/>
            <p:nvPr/>
          </p:nvSpPr>
          <p:spPr>
            <a:xfrm>
              <a:off x="7280878" y="3425810"/>
              <a:ext cx="729001" cy="24415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Helvetica" panose="020B0604020202020204" pitchFamily="34" charset="0"/>
                </a:rPr>
                <a:t>ETH@1</a:t>
              </a:r>
              <a:endParaRPr lang="en-DE" sz="1600" dirty="0">
                <a:solidFill>
                  <a:sysClr val="windowText" lastClr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30" name="TextBox 467">
              <a:extLst>
                <a:ext uri="{FF2B5EF4-FFF2-40B4-BE49-F238E27FC236}">
                  <a16:creationId xmlns:a16="http://schemas.microsoft.com/office/drawing/2014/main" id="{B8BE938D-3C09-1B33-298F-ED4108796363}"/>
                </a:ext>
              </a:extLst>
            </p:cNvPr>
            <p:cNvSpPr txBox="1"/>
            <p:nvPr/>
          </p:nvSpPr>
          <p:spPr>
            <a:xfrm>
              <a:off x="4320410" y="3409390"/>
              <a:ext cx="5718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Helvetica" panose="020B0604020202020204" pitchFamily="34" charset="0"/>
                </a:rPr>
                <a:t>Test 1</a:t>
              </a:r>
              <a:endParaRPr lang="en-DE" sz="1600" b="1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B0F9BD68-673E-BB6A-82F0-F8044BF5D15A}"/>
              </a:ext>
            </a:extLst>
          </p:cNvPr>
          <p:cNvGrpSpPr/>
          <p:nvPr/>
        </p:nvGrpSpPr>
        <p:grpSpPr>
          <a:xfrm>
            <a:off x="5754110" y="5274622"/>
            <a:ext cx="1492615" cy="347438"/>
            <a:chOff x="4320410" y="3409390"/>
            <a:chExt cx="1119462" cy="260579"/>
          </a:xfrm>
        </p:grpSpPr>
        <p:sp>
          <p:nvSpPr>
            <p:cNvPr id="473" name="Rectangle: Rounded Corners 472">
              <a:extLst>
                <a:ext uri="{FF2B5EF4-FFF2-40B4-BE49-F238E27FC236}">
                  <a16:creationId xmlns:a16="http://schemas.microsoft.com/office/drawing/2014/main" id="{358C7A89-E3F2-0953-EE92-574B23A1E57E}"/>
                </a:ext>
              </a:extLst>
            </p:cNvPr>
            <p:cNvSpPr/>
            <p:nvPr/>
          </p:nvSpPr>
          <p:spPr>
            <a:xfrm>
              <a:off x="4938872" y="3425810"/>
              <a:ext cx="501000" cy="24415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Helvetica" panose="020B0604020202020204" pitchFamily="34" charset="0"/>
                </a:rPr>
                <a:t>ETH</a:t>
              </a:r>
              <a:endParaRPr lang="en-DE" sz="1600" dirty="0">
                <a:solidFill>
                  <a:sysClr val="windowText" lastClr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477" name="TextBox 467">
              <a:extLst>
                <a:ext uri="{FF2B5EF4-FFF2-40B4-BE49-F238E27FC236}">
                  <a16:creationId xmlns:a16="http://schemas.microsoft.com/office/drawing/2014/main" id="{C90347E4-D6B9-ED3E-A98F-BC03F71EAD63}"/>
                </a:ext>
              </a:extLst>
            </p:cNvPr>
            <p:cNvSpPr txBox="1"/>
            <p:nvPr/>
          </p:nvSpPr>
          <p:spPr>
            <a:xfrm>
              <a:off x="4320410" y="3409390"/>
              <a:ext cx="5857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Helvetica" panose="020B0604020202020204" pitchFamily="34" charset="0"/>
                </a:rPr>
                <a:t>Test 2</a:t>
              </a:r>
              <a:endParaRPr lang="en-DE" sz="1600" b="1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7CFD79BD-7FB9-1529-D442-078D7B3F00E0}"/>
              </a:ext>
            </a:extLst>
          </p:cNvPr>
          <p:cNvGrpSpPr/>
          <p:nvPr/>
        </p:nvGrpSpPr>
        <p:grpSpPr>
          <a:xfrm>
            <a:off x="5742500" y="5881796"/>
            <a:ext cx="2537343" cy="347438"/>
            <a:chOff x="4320410" y="3409390"/>
            <a:chExt cx="1903009" cy="260579"/>
          </a:xfrm>
        </p:grpSpPr>
        <p:sp>
          <p:nvSpPr>
            <p:cNvPr id="479" name="Rectangle: Rounded Corners 478">
              <a:extLst>
                <a:ext uri="{FF2B5EF4-FFF2-40B4-BE49-F238E27FC236}">
                  <a16:creationId xmlns:a16="http://schemas.microsoft.com/office/drawing/2014/main" id="{CC6B0067-14F2-5737-9728-A822D4573492}"/>
                </a:ext>
              </a:extLst>
            </p:cNvPr>
            <p:cNvSpPr/>
            <p:nvPr/>
          </p:nvSpPr>
          <p:spPr>
            <a:xfrm>
              <a:off x="4938872" y="3425810"/>
              <a:ext cx="509706" cy="24415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Helvetica" panose="020B0604020202020204" pitchFamily="34" charset="0"/>
                </a:rPr>
                <a:t>XXX</a:t>
              </a:r>
              <a:endParaRPr lang="en-DE" sz="1600" dirty="0">
                <a:solidFill>
                  <a:sysClr val="windowText" lastClr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352" name="TextBox 465">
              <a:extLst>
                <a:ext uri="{FF2B5EF4-FFF2-40B4-BE49-F238E27FC236}">
                  <a16:creationId xmlns:a16="http://schemas.microsoft.com/office/drawing/2014/main" id="{D1730FA4-534C-72CD-AA9B-7D904A599934}"/>
                </a:ext>
              </a:extLst>
            </p:cNvPr>
            <p:cNvSpPr txBox="1"/>
            <p:nvPr/>
          </p:nvSpPr>
          <p:spPr>
            <a:xfrm>
              <a:off x="6084871" y="3409390"/>
              <a:ext cx="1385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DE" sz="1600" dirty="0">
                <a:solidFill>
                  <a:schemeClr val="accent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356" name="TextBox 467">
              <a:extLst>
                <a:ext uri="{FF2B5EF4-FFF2-40B4-BE49-F238E27FC236}">
                  <a16:creationId xmlns:a16="http://schemas.microsoft.com/office/drawing/2014/main" id="{EB3CBE5C-0909-CD5D-36F8-8A613D5A5955}"/>
                </a:ext>
              </a:extLst>
            </p:cNvPr>
            <p:cNvSpPr txBox="1"/>
            <p:nvPr/>
          </p:nvSpPr>
          <p:spPr>
            <a:xfrm>
              <a:off x="4320410" y="3409390"/>
              <a:ext cx="5845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Helvetica" panose="020B0604020202020204" pitchFamily="34" charset="0"/>
                </a:rPr>
                <a:t>Test 3</a:t>
              </a:r>
              <a:endParaRPr lang="en-DE" sz="1600" b="1" dirty="0">
                <a:latin typeface="Helvetica" panose="020B0604020202020204" pitchFamily="34" charset="0"/>
              </a:endParaRPr>
            </a:p>
          </p:txBody>
        </p:sp>
      </p:grpSp>
      <p:pic>
        <p:nvPicPr>
          <p:cNvPr id="373" name="Picture 105">
            <a:extLst>
              <a:ext uri="{FF2B5EF4-FFF2-40B4-BE49-F238E27FC236}">
                <a16:creationId xmlns:a16="http://schemas.microsoft.com/office/drawing/2014/main" id="{98178ACA-0B68-2155-CFEB-FE448D7E3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42172" y="3605821"/>
            <a:ext cx="392736" cy="392736"/>
          </a:xfrm>
          <a:prstGeom prst="rect">
            <a:avLst/>
          </a:prstGeom>
        </p:spPr>
      </p:pic>
      <p:pic>
        <p:nvPicPr>
          <p:cNvPr id="377" name="Picture 105">
            <a:extLst>
              <a:ext uri="{FF2B5EF4-FFF2-40B4-BE49-F238E27FC236}">
                <a16:creationId xmlns:a16="http://schemas.microsoft.com/office/drawing/2014/main" id="{A8CC4437-16C6-D760-AA19-8BE0F63CD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23500" y="2991321"/>
            <a:ext cx="392736" cy="392736"/>
          </a:xfrm>
          <a:prstGeom prst="rect">
            <a:avLst/>
          </a:prstGeom>
        </p:spPr>
      </p:pic>
      <p:pic>
        <p:nvPicPr>
          <p:cNvPr id="378" name="Picture 105">
            <a:extLst>
              <a:ext uri="{FF2B5EF4-FFF2-40B4-BE49-F238E27FC236}">
                <a16:creationId xmlns:a16="http://schemas.microsoft.com/office/drawing/2014/main" id="{B3D0DA1C-274C-6016-B60D-2A759FD18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90809" y="5247531"/>
            <a:ext cx="392736" cy="392736"/>
          </a:xfrm>
          <a:prstGeom prst="rect">
            <a:avLst/>
          </a:prstGeom>
        </p:spPr>
      </p:pic>
      <p:pic>
        <p:nvPicPr>
          <p:cNvPr id="379" name="Picture 105">
            <a:extLst>
              <a:ext uri="{FF2B5EF4-FFF2-40B4-BE49-F238E27FC236}">
                <a16:creationId xmlns:a16="http://schemas.microsoft.com/office/drawing/2014/main" id="{721F5B0B-7F76-5F35-7E9B-36B774007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76060" y="5836498"/>
            <a:ext cx="392736" cy="392736"/>
          </a:xfrm>
          <a:prstGeom prst="rect">
            <a:avLst/>
          </a:prstGeom>
        </p:spPr>
      </p:pic>
      <p:sp>
        <p:nvSpPr>
          <p:cNvPr id="9" name="Google Shape;330;p32">
            <a:extLst>
              <a:ext uri="{FF2B5EF4-FFF2-40B4-BE49-F238E27FC236}">
                <a16:creationId xmlns:a16="http://schemas.microsoft.com/office/drawing/2014/main" id="{97308992-D6AC-DA56-200D-01895D2BC9ED}"/>
              </a:ext>
            </a:extLst>
          </p:cNvPr>
          <p:cNvSpPr txBox="1"/>
          <p:nvPr/>
        </p:nvSpPr>
        <p:spPr>
          <a:xfrm>
            <a:off x="575906" y="546923"/>
            <a:ext cx="11032054" cy="7534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" sz="3200" dirty="0">
                <a:solidFill>
                  <a:srgbClr val="FF0000"/>
                </a:solidFill>
                <a:latin typeface="Helvetica" panose="020B0604020202020204" pitchFamily="34" charset="0"/>
                <a:ea typeface="Twentieth Century"/>
                <a:cs typeface="Twentieth Century"/>
                <a:sym typeface="Twentieth Century"/>
              </a:rPr>
              <a:t>Problem: There is no indication that “0” means “drop” here.</a:t>
            </a:r>
            <a:endParaRPr sz="3200" b="1" dirty="0">
              <a:solidFill>
                <a:srgbClr val="FF0000"/>
              </a:solidFill>
              <a:latin typeface="Helvetica" panose="020B0604020202020204" pitchFamily="34" charset="0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37128B-9C8B-840D-EB62-AD5EBC00BF9F}"/>
              </a:ext>
            </a:extLst>
          </p:cNvPr>
          <p:cNvSpPr/>
          <p:nvPr/>
        </p:nvSpPr>
        <p:spPr>
          <a:xfrm>
            <a:off x="1871455" y="4676329"/>
            <a:ext cx="385970" cy="40132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noFill/>
              <a:latin typeface="Helvetica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047222-3E8C-31BF-2F0B-ADFC4C50AB74}"/>
              </a:ext>
            </a:extLst>
          </p:cNvPr>
          <p:cNvCxnSpPr>
            <a:cxnSpLocks/>
            <a:stCxn id="9" idx="2"/>
            <a:endCxn id="10" idx="3"/>
          </p:cNvCxnSpPr>
          <p:nvPr/>
        </p:nvCxnSpPr>
        <p:spPr>
          <a:xfrm flipH="1">
            <a:off x="2257425" y="1300422"/>
            <a:ext cx="3834508" cy="3576569"/>
          </a:xfrm>
          <a:prstGeom prst="line">
            <a:avLst/>
          </a:prstGeom>
          <a:ln w="5715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03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3E42F-D2E4-07BC-A75B-51DB4BB7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11C4-090D-2B2A-21A8-C74E5DD5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Problem: Our Model Does Not Describe Device Behavior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04AC6C-4BAF-B716-1D54-BDFF41FC3E49}"/>
              </a:ext>
            </a:extLst>
          </p:cNvPr>
          <p:cNvSpPr/>
          <p:nvPr/>
        </p:nvSpPr>
        <p:spPr>
          <a:xfrm>
            <a:off x="7719027" y="4195302"/>
            <a:ext cx="1701117" cy="1048026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400" dirty="0">
                <a:latin typeface="Helvetica" panose="020B0604020202020204" pitchFamily="34" charset="0"/>
              </a:rPr>
              <a:t>Control block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F5FE32-5549-95E6-578A-6EE6740D9D0C}"/>
              </a:ext>
            </a:extLst>
          </p:cNvPr>
          <p:cNvSpPr/>
          <p:nvPr/>
        </p:nvSpPr>
        <p:spPr>
          <a:xfrm>
            <a:off x="3936862" y="4208871"/>
            <a:ext cx="1748164" cy="103802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400" dirty="0">
                <a:latin typeface="Helvetica" panose="020B0604020202020204" pitchFamily="34" charset="0"/>
              </a:rPr>
              <a:t>Parsing block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B70AD-7510-C544-8CFF-AFCDB4118543}"/>
              </a:ext>
            </a:extLst>
          </p:cNvPr>
          <p:cNvSpPr/>
          <p:nvPr/>
        </p:nvSpPr>
        <p:spPr>
          <a:xfrm>
            <a:off x="3467896" y="3524434"/>
            <a:ext cx="6865291" cy="19905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EC6F4-CA19-6386-17DA-A997E0BD5B4D}"/>
              </a:ext>
            </a:extLst>
          </p:cNvPr>
          <p:cNvSpPr/>
          <p:nvPr/>
        </p:nvSpPr>
        <p:spPr>
          <a:xfrm>
            <a:off x="5770970" y="3146485"/>
            <a:ext cx="2823233" cy="37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0189C-C5F6-634C-1777-A02FEB375B2A}"/>
              </a:ext>
            </a:extLst>
          </p:cNvPr>
          <p:cNvSpPr/>
          <p:nvPr/>
        </p:nvSpPr>
        <p:spPr>
          <a:xfrm>
            <a:off x="2613395" y="4434071"/>
            <a:ext cx="990727" cy="594788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6BA974-2A08-3C51-0223-B250FDA1347F}"/>
              </a:ext>
            </a:extLst>
          </p:cNvPr>
          <p:cNvSpPr/>
          <p:nvPr/>
        </p:nvSpPr>
        <p:spPr>
          <a:xfrm>
            <a:off x="9827404" y="4434071"/>
            <a:ext cx="900484" cy="594788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ight Arrow 17">
            <a:extLst>
              <a:ext uri="{FF2B5EF4-FFF2-40B4-BE49-F238E27FC236}">
                <a16:creationId xmlns:a16="http://schemas.microsoft.com/office/drawing/2014/main" id="{0E26423C-D3BB-C795-9A98-43B69B0CDFDE}"/>
              </a:ext>
            </a:extLst>
          </p:cNvPr>
          <p:cNvSpPr/>
          <p:nvPr/>
        </p:nvSpPr>
        <p:spPr>
          <a:xfrm>
            <a:off x="2722763" y="2694890"/>
            <a:ext cx="278834" cy="353628"/>
          </a:xfrm>
          <a:prstGeom prst="rightArrow">
            <a:avLst>
              <a:gd name="adj1" fmla="val 50000"/>
              <a:gd name="adj2" fmla="val 5454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4A0852-F5AE-1BB1-A429-C1ECDDE00A99}"/>
              </a:ext>
            </a:extLst>
          </p:cNvPr>
          <p:cNvSpPr/>
          <p:nvPr/>
        </p:nvSpPr>
        <p:spPr>
          <a:xfrm>
            <a:off x="5592194" y="438134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B309095-891C-8A9E-CD55-8358B7D12E15}"/>
              </a:ext>
            </a:extLst>
          </p:cNvPr>
          <p:cNvSpPr/>
          <p:nvPr/>
        </p:nvSpPr>
        <p:spPr>
          <a:xfrm>
            <a:off x="9391689" y="438134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15C18D1-BB3D-92EB-3A45-C81BD7532125}"/>
              </a:ext>
            </a:extLst>
          </p:cNvPr>
          <p:cNvSpPr/>
          <p:nvPr/>
        </p:nvSpPr>
        <p:spPr>
          <a:xfrm>
            <a:off x="3546578" y="438134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F473921-A977-A9E8-A443-6EB206506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9607" y="2481799"/>
            <a:ext cx="728873" cy="72887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BC4A8D2-CEF3-3307-0ED9-995ADEC55BE7}"/>
              </a:ext>
            </a:extLst>
          </p:cNvPr>
          <p:cNvGrpSpPr/>
          <p:nvPr/>
        </p:nvGrpSpPr>
        <p:grpSpPr>
          <a:xfrm>
            <a:off x="2813019" y="4559719"/>
            <a:ext cx="565659" cy="336328"/>
            <a:chOff x="2795107" y="5342364"/>
            <a:chExt cx="460737" cy="32063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75C8B8A-1F70-C703-7DFF-BE90C961D18C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1A38E38-76FF-F4B9-50D4-3273039BA20E}"/>
                </a:ext>
              </a:extLst>
            </p:cNvPr>
            <p:cNvSpPr/>
            <p:nvPr/>
          </p:nvSpPr>
          <p:spPr>
            <a:xfrm>
              <a:off x="2795109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5E1544-A354-EED7-23AA-62C6865ACF19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037D76-A807-201C-5F48-CD3CCCBCC468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682FA78-CA13-3BA8-C0A2-5F26A7D2DA30}"/>
              </a:ext>
            </a:extLst>
          </p:cNvPr>
          <p:cNvSpPr/>
          <p:nvPr/>
        </p:nvSpPr>
        <p:spPr>
          <a:xfrm>
            <a:off x="8594203" y="3146485"/>
            <a:ext cx="1738984" cy="377200"/>
          </a:xfrm>
          <a:custGeom>
            <a:avLst/>
            <a:gdLst>
              <a:gd name="connsiteX0" fmla="*/ 0 w 2615190"/>
              <a:gd name="connsiteY0" fmla="*/ 0 h 560397"/>
              <a:gd name="connsiteX1" fmla="*/ 2615190 w 2615190"/>
              <a:gd name="connsiteY1" fmla="*/ 0 h 560397"/>
              <a:gd name="connsiteX2" fmla="*/ 2615190 w 2615190"/>
              <a:gd name="connsiteY2" fmla="*/ 560398 h 560397"/>
              <a:gd name="connsiteX3" fmla="*/ 0 w 2615190"/>
              <a:gd name="connsiteY3" fmla="*/ 560398 h 5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190" h="560397">
                <a:moveTo>
                  <a:pt x="0" y="0"/>
                </a:moveTo>
                <a:lnTo>
                  <a:pt x="2615190" y="0"/>
                </a:lnTo>
                <a:lnTo>
                  <a:pt x="2615190" y="560398"/>
                </a:lnTo>
                <a:lnTo>
                  <a:pt x="0" y="560398"/>
                </a:lnTo>
                <a:close/>
              </a:path>
            </a:pathLst>
          </a:custGeom>
          <a:solidFill>
            <a:srgbClr val="F5F5F5"/>
          </a:solidFill>
          <a:ln w="373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sz="1600" dirty="0">
              <a:latin typeface="Helvetica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391275-125A-D33C-0633-A08FD610295E}"/>
              </a:ext>
            </a:extLst>
          </p:cNvPr>
          <p:cNvGrpSpPr/>
          <p:nvPr/>
        </p:nvGrpSpPr>
        <p:grpSpPr>
          <a:xfrm>
            <a:off x="3201156" y="2465517"/>
            <a:ext cx="2205347" cy="842097"/>
            <a:chOff x="3275533" y="2803011"/>
            <a:chExt cx="2205347" cy="84209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6B033E6-F280-AD8C-2462-126FE20E5CC6}"/>
                </a:ext>
              </a:extLst>
            </p:cNvPr>
            <p:cNvSpPr/>
            <p:nvPr/>
          </p:nvSpPr>
          <p:spPr>
            <a:xfrm>
              <a:off x="3275533" y="2803011"/>
              <a:ext cx="2205347" cy="84209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9" name="Picture 51">
              <a:extLst>
                <a:ext uri="{FF2B5EF4-FFF2-40B4-BE49-F238E27FC236}">
                  <a16:creationId xmlns:a16="http://schemas.microsoft.com/office/drawing/2014/main" id="{8069DC78-6B4F-28FF-A67B-F02F30563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8647" y="3157727"/>
              <a:ext cx="434583" cy="3814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A9C7E56-7F5F-C4D4-E914-558C5C1B7954}"/>
              </a:ext>
            </a:extLst>
          </p:cNvPr>
          <p:cNvSpPr txBox="1"/>
          <p:nvPr/>
        </p:nvSpPr>
        <p:spPr>
          <a:xfrm>
            <a:off x="2033093" y="4017147"/>
            <a:ext cx="1168063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Packets in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50B85D3D-FA8E-4B1C-716F-F27CEF7C81FA}"/>
              </a:ext>
            </a:extLst>
          </p:cNvPr>
          <p:cNvSpPr/>
          <p:nvPr/>
        </p:nvSpPr>
        <p:spPr>
          <a:xfrm>
            <a:off x="7318213" y="438134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128F993-C406-0EE7-35B7-F4798B41136A}"/>
              </a:ext>
            </a:extLst>
          </p:cNvPr>
          <p:cNvSpPr/>
          <p:nvPr/>
        </p:nvSpPr>
        <p:spPr>
          <a:xfrm>
            <a:off x="5966635" y="4208870"/>
            <a:ext cx="1243586" cy="103802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7353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400" dirty="0">
                <a:latin typeface="Helvetica" panose="020B0604020202020204" pitchFamily="34" charset="0"/>
              </a:rPr>
              <a:t>Fixed block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6B11C4E-13E3-77F6-329F-3DB0EFFCE520}"/>
              </a:ext>
            </a:extLst>
          </p:cNvPr>
          <p:cNvSpPr txBox="1"/>
          <p:nvPr/>
        </p:nvSpPr>
        <p:spPr>
          <a:xfrm>
            <a:off x="3546578" y="1811417"/>
            <a:ext cx="5016606" cy="369332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Behavior is described by the network program.</a:t>
            </a:r>
            <a:endParaRPr lang="en-DE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6A0CC9B-645A-0E1D-92D7-8B9F0AE74ED2}"/>
              </a:ext>
            </a:extLst>
          </p:cNvPr>
          <p:cNvCxnSpPr>
            <a:cxnSpLocks/>
            <a:stCxn id="77" idx="2"/>
            <a:endCxn id="13" idx="1"/>
          </p:cNvCxnSpPr>
          <p:nvPr/>
        </p:nvCxnSpPr>
        <p:spPr>
          <a:xfrm flipH="1">
            <a:off x="5685027" y="2180749"/>
            <a:ext cx="369854" cy="2028122"/>
          </a:xfrm>
          <a:prstGeom prst="line">
            <a:avLst/>
          </a:prstGeom>
          <a:ln w="38100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37DB7FB-A68A-3FB1-65C9-256326431DB7}"/>
              </a:ext>
            </a:extLst>
          </p:cNvPr>
          <p:cNvCxnSpPr>
            <a:cxnSpLocks/>
            <a:stCxn id="77" idx="2"/>
            <a:endCxn id="12" idx="0"/>
          </p:cNvCxnSpPr>
          <p:nvPr/>
        </p:nvCxnSpPr>
        <p:spPr>
          <a:xfrm>
            <a:off x="6054881" y="2180749"/>
            <a:ext cx="1664146" cy="2014553"/>
          </a:xfrm>
          <a:prstGeom prst="line">
            <a:avLst/>
          </a:prstGeom>
          <a:ln w="38100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459B120-5FD0-C57C-C03A-CC7ABABC15C5}"/>
              </a:ext>
            </a:extLst>
          </p:cNvPr>
          <p:cNvSpPr txBox="1"/>
          <p:nvPr/>
        </p:nvSpPr>
        <p:spPr>
          <a:xfrm>
            <a:off x="3861517" y="6199412"/>
            <a:ext cx="545382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</a:rPr>
              <a:t>Behavior depends on the executing network device.</a:t>
            </a:r>
            <a:endParaRPr lang="en-DE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049803A-A0CD-CB4C-B49E-28261B802AB3}"/>
              </a:ext>
            </a:extLst>
          </p:cNvPr>
          <p:cNvCxnSpPr>
            <a:cxnSpLocks/>
            <a:stCxn id="89" idx="0"/>
            <a:endCxn id="75" idx="3"/>
          </p:cNvCxnSpPr>
          <p:nvPr/>
        </p:nvCxnSpPr>
        <p:spPr>
          <a:xfrm flipH="1" flipV="1">
            <a:off x="5966635" y="5246894"/>
            <a:ext cx="621793" cy="95251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1D71B71-4B7E-56AF-EEA2-FAF0BC87409A}"/>
              </a:ext>
            </a:extLst>
          </p:cNvPr>
          <p:cNvCxnSpPr>
            <a:cxnSpLocks/>
            <a:stCxn id="89" idx="0"/>
            <a:endCxn id="75" idx="2"/>
          </p:cNvCxnSpPr>
          <p:nvPr/>
        </p:nvCxnSpPr>
        <p:spPr>
          <a:xfrm flipV="1">
            <a:off x="6588428" y="5246894"/>
            <a:ext cx="621794" cy="95251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3CC2D10-D9F9-3DC9-103D-391CD90DFE7A}"/>
              </a:ext>
            </a:extLst>
          </p:cNvPr>
          <p:cNvCxnSpPr>
            <a:cxnSpLocks/>
            <a:stCxn id="89" idx="0"/>
            <a:endCxn id="21" idx="2"/>
          </p:cNvCxnSpPr>
          <p:nvPr/>
        </p:nvCxnSpPr>
        <p:spPr>
          <a:xfrm flipV="1">
            <a:off x="6588428" y="5028859"/>
            <a:ext cx="3689218" cy="117055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4A4A6CF-92BB-4678-AAFE-F2E26A090708}"/>
              </a:ext>
            </a:extLst>
          </p:cNvPr>
          <p:cNvCxnSpPr>
            <a:cxnSpLocks/>
            <a:stCxn id="89" idx="0"/>
            <a:endCxn id="32" idx="1"/>
          </p:cNvCxnSpPr>
          <p:nvPr/>
        </p:nvCxnSpPr>
        <p:spPr>
          <a:xfrm flipH="1" flipV="1">
            <a:off x="3546578" y="4734486"/>
            <a:ext cx="3041850" cy="146492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9DA57F8-4AF1-504F-DADB-518DE325AC1B}"/>
              </a:ext>
            </a:extLst>
          </p:cNvPr>
          <p:cNvGrpSpPr/>
          <p:nvPr/>
        </p:nvGrpSpPr>
        <p:grpSpPr>
          <a:xfrm>
            <a:off x="9971291" y="4543138"/>
            <a:ext cx="565659" cy="336328"/>
            <a:chOff x="2795107" y="5342364"/>
            <a:chExt cx="460737" cy="320635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D6E5FA67-F612-95D6-F777-2B2A4361A198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7209F5-3F8F-1913-666A-04B4E9175006}"/>
                </a:ext>
              </a:extLst>
            </p:cNvPr>
            <p:cNvSpPr/>
            <p:nvPr/>
          </p:nvSpPr>
          <p:spPr>
            <a:xfrm>
              <a:off x="2795109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2891D9F-7DFF-CC7D-9EED-11AED0289E4B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EF92414-1302-CA6C-E690-4B2D5023855D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3A15705-872C-718F-DC9C-8ACDB153FBD8}"/>
              </a:ext>
            </a:extLst>
          </p:cNvPr>
          <p:cNvSpPr txBox="1"/>
          <p:nvPr/>
        </p:nvSpPr>
        <p:spPr>
          <a:xfrm>
            <a:off x="10331887" y="3990623"/>
            <a:ext cx="126873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Packets out</a:t>
            </a: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AE8DD493-5478-E5C9-06C1-5D208C47E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946568" y="4419317"/>
            <a:ext cx="583969" cy="583969"/>
          </a:xfrm>
          <a:prstGeom prst="rect">
            <a:avLst/>
          </a:prstGeom>
        </p:spPr>
      </p:pic>
      <p:sp>
        <p:nvSpPr>
          <p:cNvPr id="4" name="Google Shape;165;p26">
            <a:extLst>
              <a:ext uri="{FF2B5EF4-FFF2-40B4-BE49-F238E27FC236}">
                <a16:creationId xmlns:a16="http://schemas.microsoft.com/office/drawing/2014/main" id="{31FB3389-1A0B-E8CD-03D6-7248EF6B7BE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34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505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-US" sz="3200" dirty="0"/>
              <a:t>There Are A Lot Of Different Network Devices</a:t>
            </a:r>
            <a:endParaRPr sz="3600" dirty="0"/>
          </a:p>
        </p:txBody>
      </p:sp>
      <p:sp>
        <p:nvSpPr>
          <p:cNvPr id="329" name="Google Shape;329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9902E-0664-03CE-4486-9AC47D002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73" y="2500240"/>
            <a:ext cx="1381083" cy="776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48A3D-F96B-6CC3-060F-6D8507624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83" y="3813781"/>
            <a:ext cx="1381083" cy="776859"/>
          </a:xfrm>
          <a:prstGeom prst="rect">
            <a:avLst/>
          </a:prstGeom>
        </p:spPr>
      </p:pic>
      <p:pic>
        <p:nvPicPr>
          <p:cNvPr id="4" name="Picture 2" descr="data:image/jpeg;base64,/9j/4AAQSkZJRgABAQAAAQABAAD/2wCEAAkGBw0NDw0NDQ0NDQ0NDQ0NDg0NDRANDQ0NFREWFhYRExUYHSggGBomGxMVLTEhJTUtMzIuFx8zODMsNygtLisBCgoKBwcGGgcHGisZExkrKysrKysrKysrKysrKysrKysrKysrKysrKysrKysrKysrKysrKysrKysrKysrKysrK//AABEIAOEA4QMBIgACEQEDEQH/xAAbAAEAAwEBAQEAAAAAAAAAAAAAAQIDBQYEB//EADsQAAICAQEFBgMGAwgDAAAAAAABAgMREgQFITFRBhMzcXKRFTLBFCJBUmGhgbGyNDVCc3SzwvAjYtH/xAAUAQEAAAAAAAAAAAAAAAAAAAAA/8QAFBEBAAAAAAAAAAAAAAAAAAAAAP/aAAwDAQACEQMRAD8A/Sd1bHZJQuus2h2NTcoTuk6+LePucuWOfU6vcx6E0/KvIuBn3Meg7mPQm66Fa1WTjCPLVOSis9MsvFppNNNNZTTymuqAp3Meg7mPQ0AGXcx6DuY9DUgDLuY9B3MehqAMe5j0Hcx6GowBj3Ueg7qPQ2wRgDLuo9CO6XQ2wRgDHul0HdLobYIwBj3S6Dul0NsEYAx7pdB3S6G2CMAY92uhHdrobYIwBl3a6EOCNWioGTgjbdlrVjh+GE/4lGN3eM/SvqB3AABzauS8jQzp5LyNEBxe0u7LdpVTqw3XqTg3pznHFZ4fgfbuTY57PRCubTknJvHFRy84R9wAAkAQCQBXALACuBg4HbDabK40Kuc4apWN6JOLeFHHFebO3sUnKqqUnmUqq5N9W4psC+BgtgYAqMFsDAFMDBlvCbhTfOLxKFNsovpJQbTOR2R2iyyFysnKemccOcnJrKeeL8gO5gjBfBGAKYGC+CMAUwVaNGirQFGUZo0UkBnIbt8Z+lfUmRG7fGfpX1A7gAA51PyryLmdPyryNAJJIJAAAACTyXaOclt2z4bWlU6ePLNjzgD1N0nGM5LnGMmvNLJwuym8Lr++Vs3PT3cotpJrOrK4fhwR3dq8Oz0T/pZ5nsRz2j01f8gL9tuWzed3/A727vBo/wAmr+hHB7b8tm87v5QPQbu8Gj/Jq/oQHC3XvK+zbrqpTzWpXRUMLEVCWFj2PRnkty/3jd69q/qZ1+1ba2WzD5yrT/ValwA6x5zeO8r4bdVVGeK9VMXDCxJSazn9eJ93ZZt7JVl5w7Es/glN8Dj73/vKr/M2b+aA9HvX+z7T/p7v9tnF7FfJf66/5M7e9v7PtP8Ap7/9tnE7FfJtHrr/AJMC/aveF1DpVU3DUpyeEnlrGM5/Did6t5jFvm4xfujzHbf5tn9Nv84nqNnX3IeiP8kBOCMHlezE29s2jLb1Qtb482rI4b937nrAKFWi7RVgUZmzVmcgMpEbt8Z+lfUmZXdvjP0r6gd0AAc6n5V5GhnT8q8i4EkkEgCSCQBlZstU5RnKuEpw+WTinKPkzYADLZ9mqqyq64VqTy9EVHL/AFwanMv3/sdbcXapNc9EZTS/ilgD5u1G7btpjT3KUnCU8pyUXiWOPHyOvslbhXXB4bhXCDxyyopEbJtVd8FZVLVBtpPDXFc+DMaN6bPZY6YWarI6k46ZLGl4fFrAG8NmqjOVka4KyXCU1FKUvNlrqo2RcJxU4y4OMllMrtO0V1Rc7JqEV+L69F1Z8FPaDZJyUI2PVKSjHNc0m28JcgOlVXGEVCEVGMVhRisJLyKT2aqU42uuDsjwjNxTkvJmpztq35slUnGVqclwahGU8Po2uAH17bU7Krq1hOyqyCb5ZlFpZ9zl9mN3W7PC3voqLnKOIqSk8JPjw8zpbDttW0Rc6paop6XwccSwnjD80Ns22mharbIwT5Z4t+SXFgX2jZqrdPeVws0vMdcVLD/TJqc3Zt+7JbJRjalJ8FrjKCf8WsHSAxq2WqEpThXCMp/NKMUnLzZqSQwIZRlyrAzkZyNZGcgMZkbt8Z+lfUTI3b4z9K+oHdAAHNq+VGhnV8q8jRASiSESAJAAkAAcLtdtcq6Ywi2ndJxk1+RLLX8cr9z5NydnqbKY23OUnYtUYxlpUY/h5s6XaXd8topWhZsrlrjH8yxhxX6//Dg7r7RT2aHc2Va1BtRzLROHH5XwYHq937FDZ4KqtycVKUlqabWXnB5jcX94W+raf6mej3Ptz2mpWuKhmUlpT1YSeOZ5zcP94W+raf6mB9XbWubjRNJuuLmpY5Rk8Yb9n/1mG5rd2y7qM6nXfFwxOUpaZWLHHKeOa5PB2d873hsrrjZW7I2qfJrhjHDD58zye8J17VbFbLs7rclp0LH3pZ54XBAeq7T7XKnZ3obUrJKtSXNJpt/sn7nI7P7hqvq765yak5KEIvSkk8Zb80zt763fLaNn7tPNkNMot8pTisfumzze6t+WbGpUWVaoxk3pbdc62+a5cgPV7t3fXs0ZQrctMp68SeWnhLC9jyOy1S3ltUnOTUcSm8c41JpKMfdfuz1G5N5Pa4TscFDTY4KKlq4aU+L/AInmtpqu3btHeQjmtuSg38k4P/A3+DX0yB9m++ztVVMraXNOtZlGT1KUc8fJnQ7J7ZK2hxm23TLQm+LcMZWf39kcXefaGzaodxXVo1tKSUnZOfHOlcEeg7O7vls1OJ8LLJa5Lnp4JKPsv3YHUDMqNphZnRLVjGeDWM8uZqBUqy5VgZyM5GkjOQGEyN2+M/SvqTMjdnjP0r6gd0AAc2n5V5FylPyryLoCyJIRKAlEkIlAAAAMrdmqm8zrrm+s4Rk/3RqAIhBRSUUopclFJJfwKxqgnqUIqXHiopP3LgCltMJ8JwhNf+8VL+ZFNFdfyQhDPPRBRz7GgAGd2z12fPXCeOWuEZY9zQAVrrjBYjGMV0ilFeyJlFNNNJp801lMkAZVbPXXxhXXBvm4QjHPsagAAABDKssyrAzkZyNJGcwMJkbs8Z+lfUmwjdnjP0r6gd0AAcynkvI0M6uS8jQCUWRVFkBKJRWUkk22kkm228JJfizCG3UtSfeJaY63qTj9z8yzzX6oD6QZxvg3pUk5ZmsZ45i0pe2UaAAA2ABhTtlVj0wmm2tSXFao9Y5+ZfqjcAAYR2yttLMk5T7taq5xzPDeOK6J/wDWgNwUptjZFTg9UZZw+KzxwXAAAAAAAAAhlWWZVgZyMpmsjKYGExuzxn6V9RYN2eM/SvqB3QABy6eS8jUyq5LyNEBZFkVRZAZbXGLrsUoSnFwkpQj80otcUv1OTbbYo2Kq2e0JbPc42OvF9E0lha0llvpjPA7hhDbqZNJWJ5emLw9EpdIy5N+QHMtd8e97rWm/iEkknxlqhpePxfPBeycMf+KzaHV3lPfS12SUYYlnTJ/eTzp1Y5LpxOjdttVbcZzSaScuDagnycmuEV5msLIyckmm4tJ4/BtJr9mgOTUpTnCKlc9ne0TUXrsTlWqM41Zy4684f0NJV2T2SyGJSni6CUm9U4RsklHL55isZ/U6gA5118L5bOqstwuVknpce6goSTUs8m84x+v6HxpXxqqlB3O2zY7ZT1SnN96lBx4PgpcZYO6AObuptynieqvRDhqtsSnl8dU/xxjK/Rcsn1W7HCaaerjNzynhqTWMo+gAUqrUFpjwSbaXTLb+pcAAAAAAAAACGVZZlWBnIymayMpgYWDdnjP0r6kTJ3X4z9K+oHdAAHLq5LyNEZVcl5GqAlFkVRZAZbbXKdVsIfNKucY8cfecWlx/A5U2pxsrjBuyxWRgvvxnXnGiMo4wlHhxfBacrLZ2ywHNqujS9ojYpap2ysjiEpd9FxWFHC4vhjH6HzWa8SUnKmEbq9Ncu87lR+zw/wDG5QxpSk3xXDKO2AOIrM6Xc9orj9ng6lGdjm7NUtXFY1T4QxqXJ8uZa2UtU/vW/aO/gqo5npdOY/4V91x06svrnojsgAAAAAAAAAAAAAAAACGVkWKSApIxmbSMZgYWDdfjP0r6kWE7r8Z+lfUDvAADlVckaIzq5I0QFiyKolAWJIJAkAAAAAAAAAAAAAAAAAAAAwKlWWKMCkjKZrIxmBhYTuvxn6V9SthbdfjP0r6gd4AAcmrkjRGdXJGiAsiyKolAXRJVEgSSQAJAAAAAAAAAAAAAAAAIYIAMoyWyrYFJGMzWRjNgY2Ft1eM/SvqUmX3V4r9K+oHeAAHIq5I0M6uSNEBZFiiJTAumSmVGQLgrknIFgVyMgWBXIyBYFcjIFgVyMgWBXIyBIK5GQLZKtkZIbAlso2GyrYFZMykXkzKTAymabq8V+lfUyma7q8V+lfUDvAADj18kaIzr5IsBckpknIFsk5KZGQNMjJnkZA0yMmeoagNMjJnqGoDTIyZ6iNQGuojUZ6hqA01DUZahqA01DUZahqA0yRqM9RGoC7ZVyKORDkBLZnJhyKSYFZs23V4r9K+p88mfRunxX6UB3gABxa3wRfJF2wWp/cax+qyyn2HaPzR9gNMkajP7DtH5o+w+w7R+aPsBpqGoz+w7R+aPsPsN/wCaPsBpqI1FPsN/5o+w+wX/AJo+wF9Q1FPsF/5o+w+wX/mj7AW1DUV+wX/mj7D7Bf1j7ATrGsr8Pv6x9h8Pv6x9gJ1jWR8Pv6x9h8Pv6r2AaxrHw+/qvYfDr+sfYCNZGsn4df1j7D4df1j7ARrIcy3w6/qvYfDbuq9gKayNRp8Nu6r2Hw27qvYDFyKuR9Hw27rH2I+GXdY+wHzNn07p8V+lfUfDLusfY+vd2wzrlqk+PLgB1AAAAAAAAAAAAAAAAAAAAAAAAAAAAAAAAAAAAAAAAAAB/9k=">
            <a:extLst>
              <a:ext uri="{FF2B5EF4-FFF2-40B4-BE49-F238E27FC236}">
                <a16:creationId xmlns:a16="http://schemas.microsoft.com/office/drawing/2014/main" id="{E908D530-6D82-2BA0-6769-3E398C8D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45" y="3813781"/>
            <a:ext cx="1127506" cy="11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BD3C6B-4A46-BC52-354E-293099B3E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54" y="2633061"/>
            <a:ext cx="2099632" cy="511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AC48C-F341-A44F-F15F-0B291A7D2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69" y="3630885"/>
            <a:ext cx="1860573" cy="1048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C0420-8D16-A0D3-A8A9-DA540B55B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34" y="4081751"/>
            <a:ext cx="1202148" cy="859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79B8F-AC57-2388-1D40-EA5E49F6D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08" y="5375774"/>
            <a:ext cx="734651" cy="546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44AAC-48A6-9DF5-5E4F-1C9D7F13F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85" y="3517998"/>
            <a:ext cx="1202149" cy="418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0680F7-7A39-3CBF-BD1D-30F0FC4B14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56" y="2587870"/>
            <a:ext cx="689229" cy="689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BEF0D4-43C9-3ED6-4A19-1777E92FE8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20" y="5002876"/>
            <a:ext cx="1702961" cy="15224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34469B-6E87-B7FC-ABB9-882F5FA895A0}"/>
              </a:ext>
            </a:extLst>
          </p:cNvPr>
          <p:cNvSpPr txBox="1"/>
          <p:nvPr/>
        </p:nvSpPr>
        <p:spPr>
          <a:xfrm>
            <a:off x="3682314" y="3553359"/>
            <a:ext cx="545232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elvetica" panose="020B0604020202020204" pitchFamily="34" charset="0"/>
              </a:rPr>
              <a:t>Many test-case oracles to build…</a:t>
            </a:r>
            <a:endParaRPr lang="en-DE" sz="28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D887D-E640-DFBF-D3A4-1274B77154DA}"/>
              </a:ext>
            </a:extLst>
          </p:cNvPr>
          <p:cNvSpPr/>
          <p:nvPr/>
        </p:nvSpPr>
        <p:spPr>
          <a:xfrm>
            <a:off x="1668162" y="5511114"/>
            <a:ext cx="2014152" cy="84523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</a:rPr>
              <a:t>Abstract Switch Model</a:t>
            </a:r>
            <a:endParaRPr lang="en-DE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068F3-335F-E18A-6D11-3FEFBF10BB1F}"/>
              </a:ext>
            </a:extLst>
          </p:cNvPr>
          <p:cNvSpPr/>
          <p:nvPr/>
        </p:nvSpPr>
        <p:spPr>
          <a:xfrm>
            <a:off x="8903042" y="2077512"/>
            <a:ext cx="2014152" cy="84523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</a:rPr>
              <a:t>Abstract NIC Model</a:t>
            </a:r>
            <a:endParaRPr lang="en-DE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975C-3FEB-5C47-8918-E1483E9B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Need a Model For Packet-Processing Which…</a:t>
            </a:r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9B118573-D3D6-119B-DBBF-34DC0402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36</a:t>
            </a:fld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FF7C6-A67D-2D30-2030-A09BEA562D31}"/>
              </a:ext>
            </a:extLst>
          </p:cNvPr>
          <p:cNvSpPr txBox="1"/>
          <p:nvPr/>
        </p:nvSpPr>
        <p:spPr>
          <a:xfrm>
            <a:off x="424463" y="2386246"/>
            <a:ext cx="4014020" cy="188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latin typeface="Helvetica" panose="020B0604020202020204" pitchFamily="34" charset="0"/>
              </a:rPr>
              <a:t>…is</a:t>
            </a:r>
            <a:r>
              <a:rPr lang="en-US" sz="2000" b="1" dirty="0">
                <a:latin typeface="Helvetica" panose="020B0604020202020204" pitchFamily="34" charset="0"/>
              </a:rPr>
              <a:t> extensible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latin typeface="Helvetica" panose="020B0604020202020204" pitchFamily="34" charset="0"/>
              </a:rPr>
              <a:t>(not specialized to Tofino, eBPF/XDP, DPDK, SmartNICs…).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2C375C-30DF-1153-3416-B10B9C99D60D}"/>
              </a:ext>
            </a:extLst>
          </p:cNvPr>
          <p:cNvSpPr txBox="1"/>
          <p:nvPr/>
        </p:nvSpPr>
        <p:spPr>
          <a:xfrm>
            <a:off x="7603309" y="2343871"/>
            <a:ext cx="3877246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latin typeface="Helvetica" panose="020B0604020202020204" pitchFamily="34" charset="0"/>
              </a:rPr>
              <a:t>…is </a:t>
            </a:r>
            <a:r>
              <a:rPr lang="en-US" sz="2000" b="1" dirty="0">
                <a:latin typeface="Helvetica" panose="020B0604020202020204" pitchFamily="34" charset="0"/>
              </a:rPr>
              <a:t>precise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latin typeface="Helvetica" panose="020B0604020202020204" pitchFamily="34" charset="0"/>
              </a:rPr>
              <a:t>(Models how the device actually interprets the input program).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1E89A7D-C981-1498-C49A-EC3BF5FE18D1}"/>
              </a:ext>
            </a:extLst>
          </p:cNvPr>
          <p:cNvCxnSpPr/>
          <p:nvPr/>
        </p:nvCxnSpPr>
        <p:spPr>
          <a:xfrm>
            <a:off x="1010854" y="2220188"/>
            <a:ext cx="3721211" cy="2215287"/>
          </a:xfrm>
          <a:prstGeom prst="bentConnector3">
            <a:avLst>
              <a:gd name="adj1" fmla="val 108149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8D1B5F4-D941-A769-EC90-CCFA85575370}"/>
              </a:ext>
            </a:extLst>
          </p:cNvPr>
          <p:cNvCxnSpPr>
            <a:cxnSpLocks/>
          </p:cNvCxnSpPr>
          <p:nvPr/>
        </p:nvCxnSpPr>
        <p:spPr>
          <a:xfrm flipH="1">
            <a:off x="7118781" y="2220187"/>
            <a:ext cx="3721211" cy="2215287"/>
          </a:xfrm>
          <a:prstGeom prst="bentConnector3">
            <a:avLst>
              <a:gd name="adj1" fmla="val 106101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15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rrow: Right 65">
            <a:extLst>
              <a:ext uri="{FF2B5EF4-FFF2-40B4-BE49-F238E27FC236}">
                <a16:creationId xmlns:a16="http://schemas.microsoft.com/office/drawing/2014/main" id="{80F26D2E-32F2-0EDC-C154-DF3551B91B6B}"/>
              </a:ext>
            </a:extLst>
          </p:cNvPr>
          <p:cNvSpPr/>
          <p:nvPr/>
        </p:nvSpPr>
        <p:spPr>
          <a:xfrm rot="13856764" flipH="1">
            <a:off x="5076715" y="3735616"/>
            <a:ext cx="521453" cy="29892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F975C-3FEB-5C47-8918-E1483E9B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P4Testgen bridges this gap!</a:t>
            </a:r>
            <a:endParaRPr lang="en-US" sz="3200" dirty="0"/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9B118573-D3D6-119B-DBBF-34DC0402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37</a:t>
            </a:fld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FF7C6-A67D-2D30-2030-A09BEA562D31}"/>
              </a:ext>
            </a:extLst>
          </p:cNvPr>
          <p:cNvSpPr txBox="1"/>
          <p:nvPr/>
        </p:nvSpPr>
        <p:spPr>
          <a:xfrm>
            <a:off x="424463" y="2386246"/>
            <a:ext cx="4014020" cy="188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latin typeface="Helvetica" panose="020B0604020202020204" pitchFamily="34" charset="0"/>
              </a:rPr>
              <a:t>…is</a:t>
            </a:r>
            <a:r>
              <a:rPr lang="en-US" sz="2000" b="1" dirty="0">
                <a:latin typeface="Helvetica" panose="020B0604020202020204" pitchFamily="34" charset="0"/>
              </a:rPr>
              <a:t> extensible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latin typeface="Helvetica" panose="020B0604020202020204" pitchFamily="34" charset="0"/>
              </a:rPr>
              <a:t>(not specialized to Tofino, eBPF/XDP, DPDK, SmartNICs…).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2C375C-30DF-1153-3416-B10B9C99D60D}"/>
              </a:ext>
            </a:extLst>
          </p:cNvPr>
          <p:cNvSpPr txBox="1"/>
          <p:nvPr/>
        </p:nvSpPr>
        <p:spPr>
          <a:xfrm>
            <a:off x="7603309" y="2343871"/>
            <a:ext cx="3877246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latin typeface="Helvetica" panose="020B0604020202020204" pitchFamily="34" charset="0"/>
              </a:rPr>
              <a:t>…is </a:t>
            </a:r>
            <a:r>
              <a:rPr lang="en-US" sz="2000" b="1" dirty="0">
                <a:latin typeface="Helvetica" panose="020B0604020202020204" pitchFamily="34" charset="0"/>
              </a:rPr>
              <a:t>precise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latin typeface="Helvetica" panose="020B0604020202020204" pitchFamily="34" charset="0"/>
              </a:rPr>
              <a:t>(Models how the device actually interprets the input program).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1E89A7D-C981-1498-C49A-EC3BF5FE18D1}"/>
              </a:ext>
            </a:extLst>
          </p:cNvPr>
          <p:cNvCxnSpPr/>
          <p:nvPr/>
        </p:nvCxnSpPr>
        <p:spPr>
          <a:xfrm>
            <a:off x="1010854" y="2220188"/>
            <a:ext cx="3721211" cy="2215287"/>
          </a:xfrm>
          <a:prstGeom prst="bentConnector3">
            <a:avLst>
              <a:gd name="adj1" fmla="val 108149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8D1B5F4-D941-A769-EC90-CCFA85575370}"/>
              </a:ext>
            </a:extLst>
          </p:cNvPr>
          <p:cNvCxnSpPr>
            <a:cxnSpLocks/>
          </p:cNvCxnSpPr>
          <p:nvPr/>
        </p:nvCxnSpPr>
        <p:spPr>
          <a:xfrm flipH="1">
            <a:off x="7118781" y="2220187"/>
            <a:ext cx="3721211" cy="2215287"/>
          </a:xfrm>
          <a:prstGeom prst="bentConnector3">
            <a:avLst>
              <a:gd name="adj1" fmla="val 106101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16">
            <a:extLst>
              <a:ext uri="{FF2B5EF4-FFF2-40B4-BE49-F238E27FC236}">
                <a16:creationId xmlns:a16="http://schemas.microsoft.com/office/drawing/2014/main" id="{796BFCA3-9923-9302-BEF9-B022DA86C587}"/>
              </a:ext>
            </a:extLst>
          </p:cNvPr>
          <p:cNvSpPr/>
          <p:nvPr/>
        </p:nvSpPr>
        <p:spPr>
          <a:xfrm>
            <a:off x="4456070" y="1560192"/>
            <a:ext cx="3078763" cy="979566"/>
          </a:xfrm>
          <a:custGeom>
            <a:avLst/>
            <a:gdLst>
              <a:gd name="connsiteX0" fmla="*/ 625425 w 4643636"/>
              <a:gd name="connsiteY0" fmla="*/ 131265 h 1955010"/>
              <a:gd name="connsiteX1" fmla="*/ 922454 w 4643636"/>
              <a:gd name="connsiteY1" fmla="*/ 131265 h 1955010"/>
              <a:gd name="connsiteX2" fmla="*/ 922454 w 4643636"/>
              <a:gd name="connsiteY2" fmla="*/ 169433 h 1955010"/>
              <a:gd name="connsiteX3" fmla="*/ 1907262 w 4643636"/>
              <a:gd name="connsiteY3" fmla="*/ 887443 h 1955010"/>
              <a:gd name="connsiteX4" fmla="*/ 2559895 w 4643636"/>
              <a:gd name="connsiteY4" fmla="*/ 911251 h 1955010"/>
              <a:gd name="connsiteX5" fmla="*/ 3153198 w 4643636"/>
              <a:gd name="connsiteY5" fmla="*/ 742707 h 1955010"/>
              <a:gd name="connsiteX6" fmla="*/ 3678857 w 4643636"/>
              <a:gd name="connsiteY6" fmla="*/ 186060 h 1955010"/>
              <a:gd name="connsiteX7" fmla="*/ 3678857 w 4643636"/>
              <a:gd name="connsiteY7" fmla="*/ 131265 h 1955010"/>
              <a:gd name="connsiteX8" fmla="*/ 3975887 w 4643636"/>
              <a:gd name="connsiteY8" fmla="*/ 131265 h 1955010"/>
              <a:gd name="connsiteX9" fmla="*/ 3975887 w 4643636"/>
              <a:gd name="connsiteY9" fmla="*/ 221961 h 1955010"/>
              <a:gd name="connsiteX10" fmla="*/ 4297858 w 4643636"/>
              <a:gd name="connsiteY10" fmla="*/ 619134 h 1955010"/>
              <a:gd name="connsiteX11" fmla="*/ 4643636 w 4643636"/>
              <a:gd name="connsiteY11" fmla="*/ 839450 h 1955010"/>
              <a:gd name="connsiteX12" fmla="*/ 4643636 w 4643636"/>
              <a:gd name="connsiteY12" fmla="*/ 952064 h 1955010"/>
              <a:gd name="connsiteX13" fmla="*/ 4512127 w 4643636"/>
              <a:gd name="connsiteY13" fmla="*/ 885176 h 1955010"/>
              <a:gd name="connsiteX14" fmla="*/ 4512127 w 4643636"/>
              <a:gd name="connsiteY14" fmla="*/ 1229065 h 1955010"/>
              <a:gd name="connsiteX15" fmla="*/ 4643636 w 4643636"/>
              <a:gd name="connsiteY15" fmla="*/ 1229065 h 1955010"/>
              <a:gd name="connsiteX16" fmla="*/ 4643636 w 4643636"/>
              <a:gd name="connsiteY16" fmla="*/ 1402521 h 1955010"/>
              <a:gd name="connsiteX17" fmla="*/ 3975887 w 4643636"/>
              <a:gd name="connsiteY17" fmla="*/ 1402521 h 1955010"/>
              <a:gd name="connsiteX18" fmla="*/ 3975887 w 4643636"/>
              <a:gd name="connsiteY18" fmla="*/ 1955011 h 1955010"/>
              <a:gd name="connsiteX19" fmla="*/ 3678857 w 4643636"/>
              <a:gd name="connsiteY19" fmla="*/ 1955011 h 1955010"/>
              <a:gd name="connsiteX20" fmla="*/ 3678857 w 4643636"/>
              <a:gd name="connsiteY20" fmla="*/ 1402143 h 1955010"/>
              <a:gd name="connsiteX21" fmla="*/ 922454 w 4643636"/>
              <a:gd name="connsiteY21" fmla="*/ 1402143 h 1955010"/>
              <a:gd name="connsiteX22" fmla="*/ 922454 w 4643636"/>
              <a:gd name="connsiteY22" fmla="*/ 1954633 h 1955010"/>
              <a:gd name="connsiteX23" fmla="*/ 625425 w 4643636"/>
              <a:gd name="connsiteY23" fmla="*/ 1954633 h 1955010"/>
              <a:gd name="connsiteX24" fmla="*/ 625425 w 4643636"/>
              <a:gd name="connsiteY24" fmla="*/ 1402143 h 1955010"/>
              <a:gd name="connsiteX25" fmla="*/ 0 w 4643636"/>
              <a:gd name="connsiteY25" fmla="*/ 1402143 h 1955010"/>
              <a:gd name="connsiteX26" fmla="*/ 0 w 4643636"/>
              <a:gd name="connsiteY26" fmla="*/ 1228687 h 1955010"/>
              <a:gd name="connsiteX27" fmla="*/ 109969 w 4643636"/>
              <a:gd name="connsiteY27" fmla="*/ 1228687 h 1955010"/>
              <a:gd name="connsiteX28" fmla="*/ 109969 w 4643636"/>
              <a:gd name="connsiteY28" fmla="*/ 873461 h 1955010"/>
              <a:gd name="connsiteX29" fmla="*/ 0 w 4643636"/>
              <a:gd name="connsiteY29" fmla="*/ 932035 h 1955010"/>
              <a:gd name="connsiteX30" fmla="*/ 0 w 4643636"/>
              <a:gd name="connsiteY30" fmla="*/ 818287 h 1955010"/>
              <a:gd name="connsiteX31" fmla="*/ 301186 w 4643636"/>
              <a:gd name="connsiteY31" fmla="*/ 619512 h 1955010"/>
              <a:gd name="connsiteX32" fmla="*/ 625425 w 4643636"/>
              <a:gd name="connsiteY32" fmla="*/ 211758 h 1955010"/>
              <a:gd name="connsiteX33" fmla="*/ 625425 w 4643636"/>
              <a:gd name="connsiteY33" fmla="*/ 131265 h 1955010"/>
              <a:gd name="connsiteX34" fmla="*/ 625425 w 4643636"/>
              <a:gd name="connsiteY34" fmla="*/ 131265 h 1955010"/>
              <a:gd name="connsiteX35" fmla="*/ 2521727 w 4643636"/>
              <a:gd name="connsiteY35" fmla="*/ 1017441 h 1955010"/>
              <a:gd name="connsiteX36" fmla="*/ 2521727 w 4643636"/>
              <a:gd name="connsiteY36" fmla="*/ 1228687 h 1955010"/>
              <a:gd name="connsiteX37" fmla="*/ 2420072 w 4643636"/>
              <a:gd name="connsiteY37" fmla="*/ 1228687 h 1955010"/>
              <a:gd name="connsiteX38" fmla="*/ 2420072 w 4643636"/>
              <a:gd name="connsiteY38" fmla="*/ 1025377 h 1955010"/>
              <a:gd name="connsiteX39" fmla="*/ 2187664 w 4643636"/>
              <a:gd name="connsiteY39" fmla="*/ 1025377 h 1955010"/>
              <a:gd name="connsiteX40" fmla="*/ 2187664 w 4643636"/>
              <a:gd name="connsiteY40" fmla="*/ 1228687 h 1955010"/>
              <a:gd name="connsiteX41" fmla="*/ 2086009 w 4643636"/>
              <a:gd name="connsiteY41" fmla="*/ 1228687 h 1955010"/>
              <a:gd name="connsiteX42" fmla="*/ 2086009 w 4643636"/>
              <a:gd name="connsiteY42" fmla="*/ 1017063 h 1955010"/>
              <a:gd name="connsiteX43" fmla="*/ 1886855 w 4643636"/>
              <a:gd name="connsiteY43" fmla="*/ 986453 h 1955010"/>
              <a:gd name="connsiteX44" fmla="*/ 1850955 w 4643636"/>
              <a:gd name="connsiteY44" fmla="*/ 978517 h 1955010"/>
              <a:gd name="connsiteX45" fmla="*/ 1850955 w 4643636"/>
              <a:gd name="connsiteY45" fmla="*/ 1228309 h 1955010"/>
              <a:gd name="connsiteX46" fmla="*/ 1749300 w 4643636"/>
              <a:gd name="connsiteY46" fmla="*/ 1228309 h 1955010"/>
              <a:gd name="connsiteX47" fmla="*/ 1749300 w 4643636"/>
              <a:gd name="connsiteY47" fmla="*/ 952442 h 1955010"/>
              <a:gd name="connsiteX48" fmla="*/ 1516891 w 4643636"/>
              <a:gd name="connsiteY48" fmla="*/ 867414 h 1955010"/>
              <a:gd name="connsiteX49" fmla="*/ 1516891 w 4643636"/>
              <a:gd name="connsiteY49" fmla="*/ 1228309 h 1955010"/>
              <a:gd name="connsiteX50" fmla="*/ 1415236 w 4643636"/>
              <a:gd name="connsiteY50" fmla="*/ 1228309 h 1955010"/>
              <a:gd name="connsiteX51" fmla="*/ 1415236 w 4643636"/>
              <a:gd name="connsiteY51" fmla="*/ 817532 h 1955010"/>
              <a:gd name="connsiteX52" fmla="*/ 1180182 w 4643636"/>
              <a:gd name="connsiteY52" fmla="*/ 658814 h 1955010"/>
              <a:gd name="connsiteX53" fmla="*/ 1180182 w 4643636"/>
              <a:gd name="connsiteY53" fmla="*/ 1228687 h 1955010"/>
              <a:gd name="connsiteX54" fmla="*/ 1078527 w 4643636"/>
              <a:gd name="connsiteY54" fmla="*/ 1228687 h 1955010"/>
              <a:gd name="connsiteX55" fmla="*/ 1078527 w 4643636"/>
              <a:gd name="connsiteY55" fmla="*/ 565094 h 1955010"/>
              <a:gd name="connsiteX56" fmla="*/ 922076 w 4643636"/>
              <a:gd name="connsiteY56" fmla="*/ 372365 h 1955010"/>
              <a:gd name="connsiteX57" fmla="*/ 922076 w 4643636"/>
              <a:gd name="connsiteY57" fmla="*/ 1229065 h 1955010"/>
              <a:gd name="connsiteX58" fmla="*/ 3678857 w 4643636"/>
              <a:gd name="connsiteY58" fmla="*/ 1229065 h 1955010"/>
              <a:gd name="connsiteX59" fmla="*/ 3678857 w 4643636"/>
              <a:gd name="connsiteY59" fmla="*/ 437364 h 1955010"/>
              <a:gd name="connsiteX60" fmla="*/ 3529209 w 4643636"/>
              <a:gd name="connsiteY60" fmla="*/ 613088 h 1955010"/>
              <a:gd name="connsiteX61" fmla="*/ 3529209 w 4643636"/>
              <a:gd name="connsiteY61" fmla="*/ 1228687 h 1955010"/>
              <a:gd name="connsiteX62" fmla="*/ 3427554 w 4643636"/>
              <a:gd name="connsiteY62" fmla="*/ 1228687 h 1955010"/>
              <a:gd name="connsiteX63" fmla="*/ 3427554 w 4643636"/>
              <a:gd name="connsiteY63" fmla="*/ 696604 h 1955010"/>
              <a:gd name="connsiteX64" fmla="*/ 3197413 w 4643636"/>
              <a:gd name="connsiteY64" fmla="*/ 833781 h 1955010"/>
              <a:gd name="connsiteX65" fmla="*/ 3192500 w 4643636"/>
              <a:gd name="connsiteY65" fmla="*/ 836049 h 1955010"/>
              <a:gd name="connsiteX66" fmla="*/ 3192500 w 4643636"/>
              <a:gd name="connsiteY66" fmla="*/ 1228687 h 1955010"/>
              <a:gd name="connsiteX67" fmla="*/ 3090845 w 4643636"/>
              <a:gd name="connsiteY67" fmla="*/ 1228687 h 1955010"/>
              <a:gd name="connsiteX68" fmla="*/ 3090845 w 4643636"/>
              <a:gd name="connsiteY68" fmla="*/ 881019 h 1955010"/>
              <a:gd name="connsiteX69" fmla="*/ 2858436 w 4643636"/>
              <a:gd name="connsiteY69" fmla="*/ 957732 h 1955010"/>
              <a:gd name="connsiteX70" fmla="*/ 2858436 w 4643636"/>
              <a:gd name="connsiteY70" fmla="*/ 1229065 h 1955010"/>
              <a:gd name="connsiteX71" fmla="*/ 2756781 w 4643636"/>
              <a:gd name="connsiteY71" fmla="*/ 1229065 h 1955010"/>
              <a:gd name="connsiteX72" fmla="*/ 2756781 w 4643636"/>
              <a:gd name="connsiteY72" fmla="*/ 981918 h 1955010"/>
              <a:gd name="connsiteX73" fmla="*/ 2571988 w 4643636"/>
              <a:gd name="connsiteY73" fmla="*/ 1012528 h 1955010"/>
              <a:gd name="connsiteX74" fmla="*/ 2521727 w 4643636"/>
              <a:gd name="connsiteY74" fmla="*/ 1017441 h 1955010"/>
              <a:gd name="connsiteX75" fmla="*/ 2521727 w 4643636"/>
              <a:gd name="connsiteY75" fmla="*/ 1017441 h 1955010"/>
              <a:gd name="connsiteX76" fmla="*/ 4227946 w 4643636"/>
              <a:gd name="connsiteY76" fmla="*/ 692825 h 1955010"/>
              <a:gd name="connsiteX77" fmla="*/ 4227946 w 4643636"/>
              <a:gd name="connsiteY77" fmla="*/ 1229065 h 1955010"/>
              <a:gd name="connsiteX78" fmla="*/ 4410472 w 4643636"/>
              <a:gd name="connsiteY78" fmla="*/ 1229065 h 1955010"/>
              <a:gd name="connsiteX79" fmla="*/ 4410472 w 4643636"/>
              <a:gd name="connsiteY79" fmla="*/ 825090 h 1955010"/>
              <a:gd name="connsiteX80" fmla="*/ 4233237 w 4643636"/>
              <a:gd name="connsiteY80" fmla="*/ 696981 h 1955010"/>
              <a:gd name="connsiteX81" fmla="*/ 4227946 w 4643636"/>
              <a:gd name="connsiteY81" fmla="*/ 692825 h 1955010"/>
              <a:gd name="connsiteX82" fmla="*/ 4227946 w 4643636"/>
              <a:gd name="connsiteY82" fmla="*/ 692825 h 1955010"/>
              <a:gd name="connsiteX83" fmla="*/ 4126291 w 4643636"/>
              <a:gd name="connsiteY83" fmla="*/ 1229065 h 1955010"/>
              <a:gd name="connsiteX84" fmla="*/ 4126291 w 4643636"/>
              <a:gd name="connsiteY84" fmla="*/ 599483 h 1955010"/>
              <a:gd name="connsiteX85" fmla="*/ 3975887 w 4643636"/>
              <a:gd name="connsiteY85" fmla="*/ 418847 h 1955010"/>
              <a:gd name="connsiteX86" fmla="*/ 3975887 w 4643636"/>
              <a:gd name="connsiteY86" fmla="*/ 1228687 h 1955010"/>
              <a:gd name="connsiteX87" fmla="*/ 4126291 w 4643636"/>
              <a:gd name="connsiteY87" fmla="*/ 1228687 h 1955010"/>
              <a:gd name="connsiteX88" fmla="*/ 4126291 w 4643636"/>
              <a:gd name="connsiteY88" fmla="*/ 1229065 h 1955010"/>
              <a:gd name="connsiteX89" fmla="*/ 495427 w 4643636"/>
              <a:gd name="connsiteY89" fmla="*/ 574542 h 1955010"/>
              <a:gd name="connsiteX90" fmla="*/ 495427 w 4643636"/>
              <a:gd name="connsiteY90" fmla="*/ 1229065 h 1955010"/>
              <a:gd name="connsiteX91" fmla="*/ 625425 w 4643636"/>
              <a:gd name="connsiteY91" fmla="*/ 1229065 h 1955010"/>
              <a:gd name="connsiteX92" fmla="*/ 625425 w 4643636"/>
              <a:gd name="connsiteY92" fmla="*/ 412045 h 1955010"/>
              <a:gd name="connsiteX93" fmla="*/ 495427 w 4643636"/>
              <a:gd name="connsiteY93" fmla="*/ 574542 h 1955010"/>
              <a:gd name="connsiteX94" fmla="*/ 495427 w 4643636"/>
              <a:gd name="connsiteY94" fmla="*/ 574542 h 1955010"/>
              <a:gd name="connsiteX95" fmla="*/ 393772 w 4643636"/>
              <a:gd name="connsiteY95" fmla="*/ 1229065 h 1955010"/>
              <a:gd name="connsiteX96" fmla="*/ 393772 w 4643636"/>
              <a:gd name="connsiteY96" fmla="*/ 673174 h 1955010"/>
              <a:gd name="connsiteX97" fmla="*/ 365807 w 4643636"/>
              <a:gd name="connsiteY97" fmla="*/ 696981 h 1955010"/>
              <a:gd name="connsiteX98" fmla="*/ 211624 w 4643636"/>
              <a:gd name="connsiteY98" fmla="*/ 811485 h 1955010"/>
              <a:gd name="connsiteX99" fmla="*/ 211624 w 4643636"/>
              <a:gd name="connsiteY99" fmla="*/ 1229065 h 1955010"/>
              <a:gd name="connsiteX100" fmla="*/ 393772 w 4643636"/>
              <a:gd name="connsiteY100" fmla="*/ 1229065 h 1955010"/>
              <a:gd name="connsiteX101" fmla="*/ 393772 w 4643636"/>
              <a:gd name="connsiteY101" fmla="*/ 1229065 h 195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643636" h="1955010">
                <a:moveTo>
                  <a:pt x="625425" y="131265"/>
                </a:moveTo>
                <a:cubicBezTo>
                  <a:pt x="646965" y="-49749"/>
                  <a:pt x="922454" y="-37656"/>
                  <a:pt x="922454" y="131265"/>
                </a:cubicBezTo>
                <a:lnTo>
                  <a:pt x="922454" y="169433"/>
                </a:lnTo>
                <a:cubicBezTo>
                  <a:pt x="1122363" y="577565"/>
                  <a:pt x="1496862" y="803171"/>
                  <a:pt x="1907262" y="887443"/>
                </a:cubicBezTo>
                <a:cubicBezTo>
                  <a:pt x="2121153" y="931657"/>
                  <a:pt x="2345248" y="937326"/>
                  <a:pt x="2559895" y="911251"/>
                </a:cubicBezTo>
                <a:cubicBezTo>
                  <a:pt x="2774165" y="885176"/>
                  <a:pt x="2978609" y="826979"/>
                  <a:pt x="3153198" y="742707"/>
                </a:cubicBezTo>
                <a:cubicBezTo>
                  <a:pt x="3425286" y="611576"/>
                  <a:pt x="3625574" y="418091"/>
                  <a:pt x="3678857" y="186060"/>
                </a:cubicBezTo>
                <a:lnTo>
                  <a:pt x="3678857" y="131265"/>
                </a:lnTo>
                <a:cubicBezTo>
                  <a:pt x="3700398" y="-49749"/>
                  <a:pt x="3975887" y="-37656"/>
                  <a:pt x="3975887" y="131265"/>
                </a:cubicBezTo>
                <a:lnTo>
                  <a:pt x="3975887" y="221961"/>
                </a:lnTo>
                <a:cubicBezTo>
                  <a:pt x="4058269" y="384458"/>
                  <a:pt x="4171261" y="514456"/>
                  <a:pt x="4297858" y="619134"/>
                </a:cubicBezTo>
                <a:cubicBezTo>
                  <a:pt x="4406315" y="708696"/>
                  <a:pt x="4524976" y="780875"/>
                  <a:pt x="4643636" y="839450"/>
                </a:cubicBezTo>
                <a:lnTo>
                  <a:pt x="4643636" y="952064"/>
                </a:lnTo>
                <a:cubicBezTo>
                  <a:pt x="4599800" y="931279"/>
                  <a:pt x="4555586" y="909361"/>
                  <a:pt x="4512127" y="885176"/>
                </a:cubicBezTo>
                <a:lnTo>
                  <a:pt x="4512127" y="1229065"/>
                </a:lnTo>
                <a:lnTo>
                  <a:pt x="4643636" y="1229065"/>
                </a:lnTo>
                <a:lnTo>
                  <a:pt x="4643636" y="1402521"/>
                </a:lnTo>
                <a:lnTo>
                  <a:pt x="3975887" y="1402521"/>
                </a:lnTo>
                <a:lnTo>
                  <a:pt x="3975887" y="1955011"/>
                </a:lnTo>
                <a:lnTo>
                  <a:pt x="3678857" y="1955011"/>
                </a:lnTo>
                <a:lnTo>
                  <a:pt x="3678857" y="1402143"/>
                </a:lnTo>
                <a:lnTo>
                  <a:pt x="922454" y="1402143"/>
                </a:lnTo>
                <a:lnTo>
                  <a:pt x="922454" y="1954633"/>
                </a:lnTo>
                <a:lnTo>
                  <a:pt x="625425" y="1954633"/>
                </a:lnTo>
                <a:lnTo>
                  <a:pt x="625425" y="1402143"/>
                </a:lnTo>
                <a:lnTo>
                  <a:pt x="0" y="1402143"/>
                </a:lnTo>
                <a:lnTo>
                  <a:pt x="0" y="1228687"/>
                </a:lnTo>
                <a:lnTo>
                  <a:pt x="109969" y="1228687"/>
                </a:lnTo>
                <a:lnTo>
                  <a:pt x="109969" y="873461"/>
                </a:lnTo>
                <a:cubicBezTo>
                  <a:pt x="73691" y="894245"/>
                  <a:pt x="36656" y="913518"/>
                  <a:pt x="0" y="932035"/>
                </a:cubicBezTo>
                <a:lnTo>
                  <a:pt x="0" y="818287"/>
                </a:lnTo>
                <a:cubicBezTo>
                  <a:pt x="103923" y="763492"/>
                  <a:pt x="206711" y="698493"/>
                  <a:pt x="301186" y="619512"/>
                </a:cubicBezTo>
                <a:cubicBezTo>
                  <a:pt x="429294" y="512188"/>
                  <a:pt x="542665" y="379167"/>
                  <a:pt x="625425" y="211758"/>
                </a:cubicBezTo>
                <a:lnTo>
                  <a:pt x="625425" y="131265"/>
                </a:lnTo>
                <a:lnTo>
                  <a:pt x="625425" y="131265"/>
                </a:lnTo>
                <a:close/>
                <a:moveTo>
                  <a:pt x="2521727" y="1017441"/>
                </a:moveTo>
                <a:lnTo>
                  <a:pt x="2521727" y="1228687"/>
                </a:lnTo>
                <a:lnTo>
                  <a:pt x="2420072" y="1228687"/>
                </a:lnTo>
                <a:lnTo>
                  <a:pt x="2420072" y="1025377"/>
                </a:lnTo>
                <a:cubicBezTo>
                  <a:pt x="2342981" y="1029533"/>
                  <a:pt x="2265511" y="1029533"/>
                  <a:pt x="2187664" y="1025377"/>
                </a:cubicBezTo>
                <a:lnTo>
                  <a:pt x="2187664" y="1228687"/>
                </a:lnTo>
                <a:lnTo>
                  <a:pt x="2086009" y="1228687"/>
                </a:lnTo>
                <a:lnTo>
                  <a:pt x="2086009" y="1017063"/>
                </a:lnTo>
                <a:cubicBezTo>
                  <a:pt x="2019120" y="1010261"/>
                  <a:pt x="1952610" y="1000057"/>
                  <a:pt x="1886855" y="986453"/>
                </a:cubicBezTo>
                <a:cubicBezTo>
                  <a:pt x="1874762" y="983808"/>
                  <a:pt x="1862670" y="981540"/>
                  <a:pt x="1850955" y="978517"/>
                </a:cubicBezTo>
                <a:lnTo>
                  <a:pt x="1850955" y="1228309"/>
                </a:lnTo>
                <a:lnTo>
                  <a:pt x="1749300" y="1228309"/>
                </a:lnTo>
                <a:lnTo>
                  <a:pt x="1749300" y="952442"/>
                </a:lnTo>
                <a:cubicBezTo>
                  <a:pt x="1669563" y="929768"/>
                  <a:pt x="1592093" y="901425"/>
                  <a:pt x="1516891" y="867414"/>
                </a:cubicBezTo>
                <a:lnTo>
                  <a:pt x="1516891" y="1228309"/>
                </a:lnTo>
                <a:lnTo>
                  <a:pt x="1415236" y="1228309"/>
                </a:lnTo>
                <a:lnTo>
                  <a:pt x="1415236" y="817532"/>
                </a:lnTo>
                <a:cubicBezTo>
                  <a:pt x="1332098" y="772561"/>
                  <a:pt x="1253117" y="719655"/>
                  <a:pt x="1180182" y="658814"/>
                </a:cubicBezTo>
                <a:lnTo>
                  <a:pt x="1180182" y="1228687"/>
                </a:lnTo>
                <a:lnTo>
                  <a:pt x="1078527" y="1228687"/>
                </a:lnTo>
                <a:lnTo>
                  <a:pt x="1078527" y="565094"/>
                </a:lnTo>
                <a:cubicBezTo>
                  <a:pt x="1021464" y="506898"/>
                  <a:pt x="968936" y="442655"/>
                  <a:pt x="922076" y="372365"/>
                </a:cubicBezTo>
                <a:lnTo>
                  <a:pt x="922076" y="1229065"/>
                </a:lnTo>
                <a:lnTo>
                  <a:pt x="3678857" y="1229065"/>
                </a:lnTo>
                <a:lnTo>
                  <a:pt x="3678857" y="437364"/>
                </a:lnTo>
                <a:cubicBezTo>
                  <a:pt x="3638044" y="500095"/>
                  <a:pt x="3587784" y="558670"/>
                  <a:pt x="3529209" y="613088"/>
                </a:cubicBezTo>
                <a:lnTo>
                  <a:pt x="3529209" y="1228687"/>
                </a:lnTo>
                <a:lnTo>
                  <a:pt x="3427554" y="1228687"/>
                </a:lnTo>
                <a:lnTo>
                  <a:pt x="3427554" y="696604"/>
                </a:lnTo>
                <a:cubicBezTo>
                  <a:pt x="3358020" y="747620"/>
                  <a:pt x="3280551" y="793724"/>
                  <a:pt x="3197413" y="833781"/>
                </a:cubicBezTo>
                <a:lnTo>
                  <a:pt x="3192500" y="836049"/>
                </a:lnTo>
                <a:lnTo>
                  <a:pt x="3192500" y="1228687"/>
                </a:lnTo>
                <a:lnTo>
                  <a:pt x="3090845" y="1228687"/>
                </a:lnTo>
                <a:lnTo>
                  <a:pt x="3090845" y="881019"/>
                </a:lnTo>
                <a:cubicBezTo>
                  <a:pt x="3016777" y="910873"/>
                  <a:pt x="2938929" y="936570"/>
                  <a:pt x="2858436" y="957732"/>
                </a:cubicBezTo>
                <a:lnTo>
                  <a:pt x="2858436" y="1229065"/>
                </a:lnTo>
                <a:lnTo>
                  <a:pt x="2756781" y="1229065"/>
                </a:lnTo>
                <a:lnTo>
                  <a:pt x="2756781" y="981918"/>
                </a:lnTo>
                <a:cubicBezTo>
                  <a:pt x="2696317" y="994767"/>
                  <a:pt x="2634342" y="1004970"/>
                  <a:pt x="2571988" y="1012528"/>
                </a:cubicBezTo>
                <a:cubicBezTo>
                  <a:pt x="2555361" y="1014040"/>
                  <a:pt x="2538733" y="1015929"/>
                  <a:pt x="2521727" y="1017441"/>
                </a:cubicBezTo>
                <a:lnTo>
                  <a:pt x="2521727" y="1017441"/>
                </a:lnTo>
                <a:close/>
                <a:moveTo>
                  <a:pt x="4227946" y="692825"/>
                </a:moveTo>
                <a:lnTo>
                  <a:pt x="4227946" y="1229065"/>
                </a:lnTo>
                <a:lnTo>
                  <a:pt x="4410472" y="1229065"/>
                </a:lnTo>
                <a:lnTo>
                  <a:pt x="4410472" y="825090"/>
                </a:lnTo>
                <a:cubicBezTo>
                  <a:pt x="4349630" y="786922"/>
                  <a:pt x="4290300" y="744219"/>
                  <a:pt x="4233237" y="696981"/>
                </a:cubicBezTo>
                <a:lnTo>
                  <a:pt x="4227946" y="692825"/>
                </a:lnTo>
                <a:lnTo>
                  <a:pt x="4227946" y="692825"/>
                </a:lnTo>
                <a:close/>
                <a:moveTo>
                  <a:pt x="4126291" y="1229065"/>
                </a:moveTo>
                <a:lnTo>
                  <a:pt x="4126291" y="599483"/>
                </a:lnTo>
                <a:cubicBezTo>
                  <a:pt x="4072251" y="544688"/>
                  <a:pt x="4021613" y="484979"/>
                  <a:pt x="3975887" y="418847"/>
                </a:cubicBezTo>
                <a:lnTo>
                  <a:pt x="3975887" y="1228687"/>
                </a:lnTo>
                <a:lnTo>
                  <a:pt x="4126291" y="1228687"/>
                </a:lnTo>
                <a:lnTo>
                  <a:pt x="4126291" y="1229065"/>
                </a:lnTo>
                <a:close/>
                <a:moveTo>
                  <a:pt x="495427" y="574542"/>
                </a:moveTo>
                <a:lnTo>
                  <a:pt x="495427" y="1229065"/>
                </a:lnTo>
                <a:lnTo>
                  <a:pt x="625425" y="1229065"/>
                </a:lnTo>
                <a:lnTo>
                  <a:pt x="625425" y="412045"/>
                </a:lnTo>
                <a:cubicBezTo>
                  <a:pt x="585745" y="470997"/>
                  <a:pt x="541909" y="524659"/>
                  <a:pt x="495427" y="574542"/>
                </a:cubicBezTo>
                <a:lnTo>
                  <a:pt x="495427" y="574542"/>
                </a:lnTo>
                <a:close/>
                <a:moveTo>
                  <a:pt x="393772" y="1229065"/>
                </a:moveTo>
                <a:lnTo>
                  <a:pt x="393772" y="673174"/>
                </a:lnTo>
                <a:cubicBezTo>
                  <a:pt x="384702" y="681110"/>
                  <a:pt x="375255" y="689423"/>
                  <a:pt x="365807" y="696981"/>
                </a:cubicBezTo>
                <a:cubicBezTo>
                  <a:pt x="316302" y="738550"/>
                  <a:pt x="264530" y="776718"/>
                  <a:pt x="211624" y="811485"/>
                </a:cubicBezTo>
                <a:lnTo>
                  <a:pt x="211624" y="1229065"/>
                </a:lnTo>
                <a:lnTo>
                  <a:pt x="393772" y="1229065"/>
                </a:lnTo>
                <a:lnTo>
                  <a:pt x="393772" y="1229065"/>
                </a:lnTo>
                <a:close/>
              </a:path>
            </a:pathLst>
          </a:custGeom>
          <a:solidFill>
            <a:srgbClr val="000000"/>
          </a:solidFill>
          <a:ln w="37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4623B83-57F0-853C-97E4-9ABAF0D9BF9B}"/>
              </a:ext>
            </a:extLst>
          </p:cNvPr>
          <p:cNvSpPr/>
          <p:nvPr/>
        </p:nvSpPr>
        <p:spPr>
          <a:xfrm rot="7743236">
            <a:off x="6157809" y="3735616"/>
            <a:ext cx="521453" cy="29892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C7C3F0-6FB9-E57E-F53A-41960B3A3D1A}"/>
              </a:ext>
            </a:extLst>
          </p:cNvPr>
          <p:cNvGrpSpPr/>
          <p:nvPr/>
        </p:nvGrpSpPr>
        <p:grpSpPr>
          <a:xfrm>
            <a:off x="6012786" y="2492744"/>
            <a:ext cx="1440400" cy="1296000"/>
            <a:chOff x="3146390" y="2469925"/>
            <a:chExt cx="1440400" cy="1296000"/>
          </a:xfrm>
        </p:grpSpPr>
        <p:sp>
          <p:nvSpPr>
            <p:cNvPr id="23" name="Google Shape;208;p28">
              <a:extLst>
                <a:ext uri="{FF2B5EF4-FFF2-40B4-BE49-F238E27FC236}">
                  <a16:creationId xmlns:a16="http://schemas.microsoft.com/office/drawing/2014/main" id="{60AC240E-B09F-8AAB-75B1-4E4967D8A105}"/>
                </a:ext>
              </a:extLst>
            </p:cNvPr>
            <p:cNvSpPr/>
            <p:nvPr/>
          </p:nvSpPr>
          <p:spPr>
            <a:xfrm>
              <a:off x="3146390" y="2469925"/>
              <a:ext cx="1440400" cy="12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device specification</a:t>
              </a:r>
              <a:endParaRPr sz="12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59B612-8962-4327-CADC-27D5876E0D9D}"/>
                </a:ext>
              </a:extLst>
            </p:cNvPr>
            <p:cNvGrpSpPr/>
            <p:nvPr/>
          </p:nvGrpSpPr>
          <p:grpSpPr>
            <a:xfrm>
              <a:off x="3551926" y="2590633"/>
              <a:ext cx="661943" cy="582020"/>
              <a:chOff x="3886720" y="2533823"/>
              <a:chExt cx="359899" cy="359899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76961D2-B0D6-9B0E-298E-A8C40006BBE9}"/>
                  </a:ext>
                </a:extLst>
              </p:cNvPr>
              <p:cNvSpPr/>
              <p:nvPr/>
            </p:nvSpPr>
            <p:spPr>
              <a:xfrm>
                <a:off x="3906714" y="2603803"/>
                <a:ext cx="319910" cy="219938"/>
              </a:xfrm>
              <a:custGeom>
                <a:avLst/>
                <a:gdLst>
                  <a:gd name="connsiteX0" fmla="*/ 319010 w 319910"/>
                  <a:gd name="connsiteY0" fmla="*/ 114668 h 219938"/>
                  <a:gd name="connsiteX1" fmla="*/ 287719 w 319910"/>
                  <a:gd name="connsiteY1" fmla="*/ 14096 h 219938"/>
                  <a:gd name="connsiteX2" fmla="*/ 268625 w 319910"/>
                  <a:gd name="connsiteY2" fmla="*/ 0 h 219938"/>
                  <a:gd name="connsiteX3" fmla="*/ 51286 w 319910"/>
                  <a:gd name="connsiteY3" fmla="*/ 0 h 219938"/>
                  <a:gd name="connsiteX4" fmla="*/ 32191 w 319910"/>
                  <a:gd name="connsiteY4" fmla="*/ 14096 h 219938"/>
                  <a:gd name="connsiteX5" fmla="*/ 900 w 319910"/>
                  <a:gd name="connsiteY5" fmla="*/ 114768 h 219938"/>
                  <a:gd name="connsiteX6" fmla="*/ 0 w 319910"/>
                  <a:gd name="connsiteY6" fmla="*/ 120666 h 219938"/>
                  <a:gd name="connsiteX7" fmla="*/ 0 w 319910"/>
                  <a:gd name="connsiteY7" fmla="*/ 199944 h 219938"/>
                  <a:gd name="connsiteX8" fmla="*/ 19994 w 319910"/>
                  <a:gd name="connsiteY8" fmla="*/ 219938 h 219938"/>
                  <a:gd name="connsiteX9" fmla="*/ 299916 w 319910"/>
                  <a:gd name="connsiteY9" fmla="*/ 219938 h 219938"/>
                  <a:gd name="connsiteX10" fmla="*/ 319910 w 319910"/>
                  <a:gd name="connsiteY10" fmla="*/ 199944 h 219938"/>
                  <a:gd name="connsiteX11" fmla="*/ 319910 w 319910"/>
                  <a:gd name="connsiteY11" fmla="*/ 120566 h 219938"/>
                  <a:gd name="connsiteX12" fmla="*/ 319010 w 319910"/>
                  <a:gd name="connsiteY12" fmla="*/ 114668 h 219938"/>
                  <a:gd name="connsiteX13" fmla="*/ 299916 w 319910"/>
                  <a:gd name="connsiteY13" fmla="*/ 199944 h 219938"/>
                  <a:gd name="connsiteX14" fmla="*/ 19994 w 319910"/>
                  <a:gd name="connsiteY14" fmla="*/ 199944 h 219938"/>
                  <a:gd name="connsiteX15" fmla="*/ 19994 w 319910"/>
                  <a:gd name="connsiteY15" fmla="*/ 120566 h 219938"/>
                  <a:gd name="connsiteX16" fmla="*/ 51286 w 319910"/>
                  <a:gd name="connsiteY16" fmla="*/ 19994 h 219938"/>
                  <a:gd name="connsiteX17" fmla="*/ 268625 w 319910"/>
                  <a:gd name="connsiteY17" fmla="*/ 19994 h 219938"/>
                  <a:gd name="connsiteX18" fmla="*/ 299916 w 319910"/>
                  <a:gd name="connsiteY18" fmla="*/ 120566 h 21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910" h="219938">
                    <a:moveTo>
                      <a:pt x="319010" y="114668"/>
                    </a:moveTo>
                    <a:lnTo>
                      <a:pt x="287719" y="14096"/>
                    </a:lnTo>
                    <a:cubicBezTo>
                      <a:pt x="285133" y="5719"/>
                      <a:pt x="277391" y="4"/>
                      <a:pt x="268625" y="0"/>
                    </a:cubicBezTo>
                    <a:lnTo>
                      <a:pt x="51286" y="0"/>
                    </a:lnTo>
                    <a:cubicBezTo>
                      <a:pt x="42519" y="4"/>
                      <a:pt x="34777" y="5719"/>
                      <a:pt x="32191" y="14096"/>
                    </a:cubicBezTo>
                    <a:lnTo>
                      <a:pt x="900" y="114768"/>
                    </a:lnTo>
                    <a:cubicBezTo>
                      <a:pt x="307" y="116678"/>
                      <a:pt x="3" y="118666"/>
                      <a:pt x="0" y="120666"/>
                    </a:cubicBezTo>
                    <a:lnTo>
                      <a:pt x="0" y="199944"/>
                    </a:lnTo>
                    <a:cubicBezTo>
                      <a:pt x="0" y="210987"/>
                      <a:pt x="8952" y="219938"/>
                      <a:pt x="19994" y="219938"/>
                    </a:cubicBezTo>
                    <a:lnTo>
                      <a:pt x="299916" y="219938"/>
                    </a:lnTo>
                    <a:cubicBezTo>
                      <a:pt x="310959" y="219938"/>
                      <a:pt x="319910" y="210987"/>
                      <a:pt x="319910" y="199944"/>
                    </a:cubicBezTo>
                    <a:lnTo>
                      <a:pt x="319910" y="120566"/>
                    </a:lnTo>
                    <a:cubicBezTo>
                      <a:pt x="319907" y="118566"/>
                      <a:pt x="319603" y="116578"/>
                      <a:pt x="319010" y="114668"/>
                    </a:cubicBezTo>
                    <a:close/>
                    <a:moveTo>
                      <a:pt x="299916" y="199944"/>
                    </a:moveTo>
                    <a:lnTo>
                      <a:pt x="19994" y="199944"/>
                    </a:lnTo>
                    <a:lnTo>
                      <a:pt x="19994" y="120566"/>
                    </a:lnTo>
                    <a:lnTo>
                      <a:pt x="51286" y="19994"/>
                    </a:lnTo>
                    <a:lnTo>
                      <a:pt x="268625" y="19994"/>
                    </a:lnTo>
                    <a:lnTo>
                      <a:pt x="299916" y="120566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D1477C0-A10C-3074-504C-3254D49156B8}"/>
                  </a:ext>
                </a:extLst>
              </p:cNvPr>
              <p:cNvSpPr/>
              <p:nvPr/>
            </p:nvSpPr>
            <p:spPr>
              <a:xfrm>
                <a:off x="3957900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1CC7C9B-A002-5965-2F53-46E9EF8B13EB}"/>
                  </a:ext>
                </a:extLst>
              </p:cNvPr>
              <p:cNvSpPr/>
              <p:nvPr/>
            </p:nvSpPr>
            <p:spPr>
              <a:xfrm>
                <a:off x="4007885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05738D0-6706-A469-465C-23D0D286C570}"/>
                  </a:ext>
                </a:extLst>
              </p:cNvPr>
              <p:cNvSpPr/>
              <p:nvPr/>
            </p:nvSpPr>
            <p:spPr>
              <a:xfrm>
                <a:off x="4057771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B162358-22F6-9ACB-08DA-684CE04B7045}"/>
                  </a:ext>
                </a:extLst>
              </p:cNvPr>
              <p:cNvSpPr/>
              <p:nvPr/>
            </p:nvSpPr>
            <p:spPr>
              <a:xfrm>
                <a:off x="4107657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DB3E756-866A-7AEE-9C69-528FCBAC6971}"/>
                  </a:ext>
                </a:extLst>
              </p:cNvPr>
              <p:cNvSpPr/>
              <p:nvPr/>
            </p:nvSpPr>
            <p:spPr>
              <a:xfrm>
                <a:off x="4157643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F71CD4D-5147-BA43-603F-DD88FF3AD19B}"/>
                  </a:ext>
                </a:extLst>
              </p:cNvPr>
              <p:cNvSpPr/>
              <p:nvPr/>
            </p:nvSpPr>
            <p:spPr>
              <a:xfrm>
                <a:off x="3949002" y="2713772"/>
                <a:ext cx="236833" cy="13996"/>
              </a:xfrm>
              <a:custGeom>
                <a:avLst/>
                <a:gdLst>
                  <a:gd name="connsiteX0" fmla="*/ 0 w 236833"/>
                  <a:gd name="connsiteY0" fmla="*/ 0 h 13996"/>
                  <a:gd name="connsiteX1" fmla="*/ 236834 w 236833"/>
                  <a:gd name="connsiteY1" fmla="*/ 0 h 13996"/>
                  <a:gd name="connsiteX2" fmla="*/ 236834 w 236833"/>
                  <a:gd name="connsiteY2" fmla="*/ 13996 h 13996"/>
                  <a:gd name="connsiteX3" fmla="*/ 0 w 236833"/>
                  <a:gd name="connsiteY3" fmla="*/ 13996 h 13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833" h="13996">
                    <a:moveTo>
                      <a:pt x="0" y="0"/>
                    </a:moveTo>
                    <a:lnTo>
                      <a:pt x="236834" y="0"/>
                    </a:lnTo>
                    <a:lnTo>
                      <a:pt x="236834" y="13996"/>
                    </a:lnTo>
                    <a:lnTo>
                      <a:pt x="0" y="13996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E327D3D-2357-36AD-5015-C81CAFD05C49}"/>
                  </a:ext>
                </a:extLst>
              </p:cNvPr>
              <p:cNvSpPr/>
              <p:nvPr/>
            </p:nvSpPr>
            <p:spPr>
              <a:xfrm>
                <a:off x="3886720" y="2533823"/>
                <a:ext cx="359899" cy="359899"/>
              </a:xfrm>
              <a:custGeom>
                <a:avLst/>
                <a:gdLst>
                  <a:gd name="connsiteX0" fmla="*/ 0 w 359899"/>
                  <a:gd name="connsiteY0" fmla="*/ 0 h 359899"/>
                  <a:gd name="connsiteX1" fmla="*/ 359899 w 359899"/>
                  <a:gd name="connsiteY1" fmla="*/ 0 h 359899"/>
                  <a:gd name="connsiteX2" fmla="*/ 359899 w 359899"/>
                  <a:gd name="connsiteY2" fmla="*/ 359899 h 359899"/>
                  <a:gd name="connsiteX3" fmla="*/ 0 w 359899"/>
                  <a:gd name="connsiteY3" fmla="*/ 359899 h 35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899" h="359899">
                    <a:moveTo>
                      <a:pt x="0" y="0"/>
                    </a:moveTo>
                    <a:lnTo>
                      <a:pt x="359899" y="0"/>
                    </a:lnTo>
                    <a:lnTo>
                      <a:pt x="359899" y="359899"/>
                    </a:lnTo>
                    <a:lnTo>
                      <a:pt x="0" y="3598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8A24754-1F2B-D193-4136-57CDFCE3258B}"/>
              </a:ext>
            </a:extLst>
          </p:cNvPr>
          <p:cNvGrpSpPr/>
          <p:nvPr/>
        </p:nvGrpSpPr>
        <p:grpSpPr>
          <a:xfrm>
            <a:off x="4397660" y="2492744"/>
            <a:ext cx="1440400" cy="1296000"/>
            <a:chOff x="6591412" y="127622"/>
            <a:chExt cx="1080300" cy="972000"/>
          </a:xfrm>
        </p:grpSpPr>
        <p:sp>
          <p:nvSpPr>
            <p:cNvPr id="55" name="Google Shape;208;p28">
              <a:extLst>
                <a:ext uri="{FF2B5EF4-FFF2-40B4-BE49-F238E27FC236}">
                  <a16:creationId xmlns:a16="http://schemas.microsoft.com/office/drawing/2014/main" id="{0FFC2408-A418-A3B5-E8CA-5984F9C57056}"/>
                </a:ext>
              </a:extLst>
            </p:cNvPr>
            <p:cNvSpPr/>
            <p:nvPr/>
          </p:nvSpPr>
          <p:spPr>
            <a:xfrm>
              <a:off x="6591412" y="127622"/>
              <a:ext cx="1080300" cy="97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program</a:t>
              </a:r>
              <a:endParaRPr sz="12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56" name="Google Shape;466;p40">
              <a:extLst>
                <a:ext uri="{FF2B5EF4-FFF2-40B4-BE49-F238E27FC236}">
                  <a16:creationId xmlns:a16="http://schemas.microsoft.com/office/drawing/2014/main" id="{06D463EE-9C96-EC82-5277-59674187065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71661" y="188829"/>
              <a:ext cx="542999" cy="4961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79C557-F300-4987-B075-1B92419C655D}"/>
              </a:ext>
            </a:extLst>
          </p:cNvPr>
          <p:cNvGrpSpPr/>
          <p:nvPr/>
        </p:nvGrpSpPr>
        <p:grpSpPr>
          <a:xfrm>
            <a:off x="5297341" y="4065363"/>
            <a:ext cx="1159761" cy="755067"/>
            <a:chOff x="7163732" y="1267700"/>
            <a:chExt cx="869821" cy="566300"/>
          </a:xfrm>
        </p:grpSpPr>
        <p:sp>
          <p:nvSpPr>
            <p:cNvPr id="58" name="Google Shape;208;p28">
              <a:extLst>
                <a:ext uri="{FF2B5EF4-FFF2-40B4-BE49-F238E27FC236}">
                  <a16:creationId xmlns:a16="http://schemas.microsoft.com/office/drawing/2014/main" id="{0A96FBF6-6667-D7B2-CDD0-53096C18A57B}"/>
                </a:ext>
              </a:extLst>
            </p:cNvPr>
            <p:cNvSpPr/>
            <p:nvPr/>
          </p:nvSpPr>
          <p:spPr>
            <a:xfrm>
              <a:off x="7163732" y="1267700"/>
              <a:ext cx="869821" cy="5663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P4Testgen</a:t>
              </a:r>
              <a:endParaRPr sz="11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2195664-49F1-5F73-B83E-1056EE9D4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2248" y="1521096"/>
              <a:ext cx="456413" cy="296567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18E071E1-A03F-1304-F80F-D8CF3401B070}"/>
              </a:ext>
            </a:extLst>
          </p:cNvPr>
          <p:cNvSpPr/>
          <p:nvPr/>
        </p:nvSpPr>
        <p:spPr>
          <a:xfrm>
            <a:off x="6689169" y="5474445"/>
            <a:ext cx="1224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Control plane configuration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E246794-E5F6-6E28-15E9-6081FB973ACC}"/>
              </a:ext>
            </a:extLst>
          </p:cNvPr>
          <p:cNvSpPr/>
          <p:nvPr/>
        </p:nvSpPr>
        <p:spPr>
          <a:xfrm>
            <a:off x="3937677" y="5474445"/>
            <a:ext cx="1224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Packet input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Helvetica" panose="020B0604020202020204" pitchFamily="34" charset="0"/>
              </a:rPr>
              <a:t>1010101101011110000011011111001101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C17040A-5D84-BD3D-FAC0-403F8C501A8F}"/>
              </a:ext>
            </a:extLst>
          </p:cNvPr>
          <p:cNvSpPr/>
          <p:nvPr/>
        </p:nvSpPr>
        <p:spPr>
          <a:xfrm>
            <a:off x="5313423" y="5474445"/>
            <a:ext cx="1224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Packet output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Helvetica" panose="020B0604020202020204" pitchFamily="34" charset="0"/>
              </a:rPr>
              <a:t>1010101101011110000011011111001101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004E53EC-FD06-C204-3F09-4A8DFB9D0CCC}"/>
              </a:ext>
            </a:extLst>
          </p:cNvPr>
          <p:cNvSpPr/>
          <p:nvPr/>
        </p:nvSpPr>
        <p:spPr>
          <a:xfrm rot="5400000">
            <a:off x="5692564" y="5055100"/>
            <a:ext cx="465719" cy="29892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82593977-C807-B273-30AC-BCF4D121419C}"/>
              </a:ext>
            </a:extLst>
          </p:cNvPr>
          <p:cNvSpPr/>
          <p:nvPr/>
        </p:nvSpPr>
        <p:spPr>
          <a:xfrm rot="2310238">
            <a:off x="6407847" y="5008677"/>
            <a:ext cx="521453" cy="29892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89058B82-A40D-8DF6-F2C1-BE4C00B0FF1A}"/>
              </a:ext>
            </a:extLst>
          </p:cNvPr>
          <p:cNvSpPr/>
          <p:nvPr/>
        </p:nvSpPr>
        <p:spPr>
          <a:xfrm rot="7743236">
            <a:off x="4917777" y="4991324"/>
            <a:ext cx="521453" cy="29892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12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3200" dirty="0"/>
              <a:t>P4Testgen: Whole-Program Semantics</a:t>
            </a:r>
            <a:endParaRPr sz="3600" dirty="0"/>
          </a:p>
        </p:txBody>
      </p:sp>
      <p:sp>
        <p:nvSpPr>
          <p:cNvPr id="2" name="Google Shape;329;p32">
            <a:extLst>
              <a:ext uri="{FF2B5EF4-FFF2-40B4-BE49-F238E27FC236}">
                <a16:creationId xmlns:a16="http://schemas.microsoft.com/office/drawing/2014/main" id="{CCD9B261-CE9C-3E9B-3C76-D5798C2CC2E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 dirty="0"/>
          </a:p>
        </p:txBody>
      </p:sp>
      <p:graphicFrame>
        <p:nvGraphicFramePr>
          <p:cNvPr id="430" name="Google Shape;430;p37"/>
          <p:cNvGraphicFramePr/>
          <p:nvPr>
            <p:extLst>
              <p:ext uri="{D42A27DB-BD31-4B8C-83A1-F6EECF244321}">
                <p14:modId xmlns:p14="http://schemas.microsoft.com/office/powerpoint/2010/main" val="2197966972"/>
              </p:ext>
            </p:extLst>
          </p:nvPr>
        </p:nvGraphicFramePr>
        <p:xfrm>
          <a:off x="494746" y="2213868"/>
          <a:ext cx="11598400" cy="193821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0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0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2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u="none" strike="noStrike" cap="none" dirty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</a:rPr>
                        <a:t>Challenge</a:t>
                      </a:r>
                      <a:endParaRPr sz="1800" b="1" dirty="0">
                        <a:solidFill>
                          <a:srgbClr val="000000"/>
                        </a:solidFill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</a:rPr>
                        <a:t>Solution</a:t>
                      </a:r>
                      <a:endParaRPr sz="1800" b="1" dirty="0">
                        <a:solidFill>
                          <a:srgbClr val="000000"/>
                        </a:solidFill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dirty="0">
                          <a:latin typeface="Helvetica" panose="020B0604020202020204" pitchFamily="34" charset="0"/>
                        </a:rPr>
                        <a:t>P4 code does not describe end-to-end behavior.</a:t>
                      </a:r>
                      <a:endParaRPr lang="en-US" sz="1800" dirty="0"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800" b="1" dirty="0">
                          <a:latin typeface="Helvetica" panose="020B0604020202020204" pitchFamily="34" charset="0"/>
                          <a:ea typeface="Twentieth Century"/>
                          <a:cs typeface="Twentieth Century"/>
                          <a:sym typeface="Twentieth Century"/>
                        </a:rPr>
                        <a:t>Pipeline templates</a:t>
                      </a:r>
                      <a:r>
                        <a:rPr lang="en" sz="1800" b="0" dirty="0">
                          <a:latin typeface="Helvetica" panose="020B0604020202020204" pitchFamily="34" charset="0"/>
                          <a:ea typeface="Twentieth Century"/>
                          <a:cs typeface="Twentieth Century"/>
                          <a:sym typeface="Twentieth Century"/>
                        </a:rPr>
                        <a:t>. </a:t>
                      </a:r>
                      <a:endParaRPr sz="1800" b="0" dirty="0"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Helvetica" panose="020B0604020202020204" pitchFamily="34" charset="0"/>
                        </a:rPr>
                        <a:t>Device behavior can be underspecified or random.</a:t>
                      </a:r>
                      <a:endParaRPr sz="1800" dirty="0"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Helvetica" panose="020B0604020202020204" pitchFamily="34" charset="0"/>
                        </a:rPr>
                        <a:t>Taint tracking</a:t>
                      </a:r>
                      <a:r>
                        <a:rPr lang="en" sz="1800" dirty="0">
                          <a:latin typeface="Helvetica" panose="020B0604020202020204" pitchFamily="34" charset="0"/>
                        </a:rPr>
                        <a:t>.</a:t>
                      </a:r>
                      <a:endParaRPr sz="1800" dirty="0"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800" dirty="0">
                          <a:latin typeface="Helvetica" panose="020B0604020202020204" pitchFamily="34" charset="0"/>
                        </a:rPr>
                        <a:t>Some functions (hashes) can be too complex for SMT</a:t>
                      </a:r>
                      <a:endParaRPr sz="1800" dirty="0">
                        <a:latin typeface="Helvetica" panose="020B0604020202020204" pitchFamily="34" charset="0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800" b="1" dirty="0">
                          <a:latin typeface="Helvetica" panose="020B0604020202020204" pitchFamily="34" charset="0"/>
                        </a:rPr>
                        <a:t>Concolic execution</a:t>
                      </a:r>
                      <a:r>
                        <a:rPr lang="en" sz="1800" b="0" dirty="0">
                          <a:latin typeface="Helvetica" panose="020B0604020202020204" pitchFamily="34" charset="0"/>
                          <a:sym typeface="Twentieth Century"/>
                        </a:rPr>
                        <a:t>.</a:t>
                      </a:r>
                      <a:endParaRPr sz="1800" b="0" dirty="0">
                        <a:latin typeface="Helvetica" panose="020B0604020202020204" pitchFamily="34" charset="0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Helvetica" panose="020B0604020202020204" pitchFamily="34" charset="0"/>
                        </a:rPr>
                        <a:t>Complex models lead to an explosion in test cases.</a:t>
                      </a:r>
                      <a:endParaRPr sz="1800" dirty="0">
                        <a:latin typeface="Helvetica" panose="020B0604020202020204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Helvetica" panose="020B0604020202020204" pitchFamily="34" charset="0"/>
                        </a:rPr>
                        <a:t>Preconditions and path selection strategies.</a:t>
                      </a:r>
                      <a:endParaRPr sz="1800" dirty="0">
                        <a:latin typeface="Helvetica" panose="020B0604020202020204" pitchFamily="34" charset="0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1" name="Google Shape;431;p37"/>
          <p:cNvSpPr txBox="1"/>
          <p:nvPr/>
        </p:nvSpPr>
        <p:spPr>
          <a:xfrm>
            <a:off x="1180631" y="5713901"/>
            <a:ext cx="9830737" cy="52318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2800" dirty="0">
                <a:latin typeface="Helvetica" panose="020B0604020202020204" pitchFamily="34" charset="0"/>
                <a:sym typeface="Twentieth Century"/>
              </a:rPr>
              <a:t>Detailled descriptions in our SIGCOMM paper.</a:t>
            </a:r>
            <a:endParaRPr sz="1467" dirty="0">
              <a:latin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6F3BE-FA1F-0C3F-1748-BCD642507E5B}"/>
              </a:ext>
            </a:extLst>
          </p:cNvPr>
          <p:cNvSpPr/>
          <p:nvPr/>
        </p:nvSpPr>
        <p:spPr>
          <a:xfrm>
            <a:off x="494746" y="2545492"/>
            <a:ext cx="11598400" cy="46584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82F-C0A8-8C9A-51F9-D1DF1674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Whole-Program Semantics: Pipeline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67F4-2841-654C-C3C4-FA010316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Programmable network devices execute code on well-defined paths.</a:t>
            </a:r>
          </a:p>
          <a:p>
            <a:pPr>
              <a:buFont typeface="Helvetica" panose="020B0604020202020204" pitchFamily="34" charset="0"/>
              <a:buChar char="►"/>
            </a:pPr>
            <a:r>
              <a:rPr lang="en-US" sz="2000" dirty="0"/>
              <a:t>We can describe these paths using pipeline templates.</a:t>
            </a:r>
          </a:p>
          <a:p>
            <a:pPr>
              <a:buFont typeface="Helvetica" panose="020B0604020202020204" pitchFamily="34" charset="0"/>
              <a:buChar char="►"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Intra-block semantics</a:t>
            </a:r>
          </a:p>
          <a:p>
            <a:pPr>
              <a:buFont typeface="Helvetica" panose="020B0604020202020204" pitchFamily="34" charset="0"/>
              <a:buChar char="►"/>
            </a:pPr>
            <a:r>
              <a:rPr lang="en-US" sz="2000" dirty="0"/>
              <a:t>Extensions can change the semantics of every program node.</a:t>
            </a:r>
          </a:p>
          <a:p>
            <a:pPr>
              <a:buFont typeface="Helvetica" panose="020B0604020202020204" pitchFamily="34" charset="0"/>
              <a:buChar char="►"/>
            </a:pPr>
            <a:r>
              <a:rPr lang="en-US" sz="2000" dirty="0"/>
              <a:t>Extensions can define semantics of externs (system calls).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Inter-block semantics</a:t>
            </a:r>
          </a:p>
          <a:p>
            <a:pPr>
              <a:buFont typeface="Helvetica" panose="020B0604020202020204" pitchFamily="34" charset="0"/>
              <a:buChar char="►"/>
            </a:pPr>
            <a:r>
              <a:rPr lang="en-US" sz="2000" dirty="0"/>
              <a:t>Fills the gaps between the programmable blocks.</a:t>
            </a:r>
          </a:p>
          <a:p>
            <a:pPr>
              <a:buFont typeface="Helvetica" panose="020B0604020202020204" pitchFamily="34" charset="0"/>
              <a:buChar char="►"/>
            </a:pPr>
            <a:r>
              <a:rPr lang="en-US" sz="2000" dirty="0">
                <a:ea typeface="Calibri"/>
                <a:cs typeface="Helvetica" panose="020B0604020202020204" pitchFamily="34" charset="0"/>
              </a:rPr>
              <a:t>Devices can have wildly different control and data flows.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4" name="Foliennummernplatzhalter 9">
            <a:extLst>
              <a:ext uri="{FF2B5EF4-FFF2-40B4-BE49-F238E27FC236}">
                <a16:creationId xmlns:a16="http://schemas.microsoft.com/office/drawing/2014/main" id="{EE029BE1-827D-8F9B-C315-A0E34B39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39</a:t>
            </a:fld>
            <a:endParaRPr lang="en-D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04B285-9062-E3CC-459D-EE92DACAA0C1}"/>
              </a:ext>
            </a:extLst>
          </p:cNvPr>
          <p:cNvGrpSpPr/>
          <p:nvPr/>
        </p:nvGrpSpPr>
        <p:grpSpPr>
          <a:xfrm>
            <a:off x="8763000" y="1825625"/>
            <a:ext cx="3195182" cy="4128032"/>
            <a:chOff x="3785699" y="1560377"/>
            <a:chExt cx="3195182" cy="41280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45040B-05EC-A50C-DE64-D4F914F5B8FD}"/>
                </a:ext>
              </a:extLst>
            </p:cNvPr>
            <p:cNvSpPr/>
            <p:nvPr/>
          </p:nvSpPr>
          <p:spPr>
            <a:xfrm rot="5400000">
              <a:off x="5233323" y="1596039"/>
              <a:ext cx="223374" cy="1800243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Parser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F11CA3-CB96-A93B-5C44-E23E257C0870}"/>
                </a:ext>
              </a:extLst>
            </p:cNvPr>
            <p:cNvSpPr/>
            <p:nvPr/>
          </p:nvSpPr>
          <p:spPr>
            <a:xfrm rot="5400000">
              <a:off x="5233319" y="2525849"/>
              <a:ext cx="223374" cy="1800242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6CF9E5-06B3-C3B8-2695-29CEF7C9AC93}"/>
                </a:ext>
              </a:extLst>
            </p:cNvPr>
            <p:cNvSpPr/>
            <p:nvPr/>
          </p:nvSpPr>
          <p:spPr>
            <a:xfrm rot="5400000">
              <a:off x="5233319" y="3802746"/>
              <a:ext cx="223374" cy="1800242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Deparser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3DEBE6-758C-9F3B-87F0-D6B9C1B8FA6A}"/>
                </a:ext>
              </a:extLst>
            </p:cNvPr>
            <p:cNvSpPr/>
            <p:nvPr/>
          </p:nvSpPr>
          <p:spPr>
            <a:xfrm rot="5400000">
              <a:off x="5219007" y="2925857"/>
              <a:ext cx="252000" cy="18002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$drop == true?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EFA995-7C5C-69E8-967D-F51CDDCB5CB6}"/>
                </a:ext>
              </a:extLst>
            </p:cNvPr>
            <p:cNvSpPr/>
            <p:nvPr/>
          </p:nvSpPr>
          <p:spPr>
            <a:xfrm rot="5400000">
              <a:off x="5219010" y="3337117"/>
              <a:ext cx="252000" cy="18002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$recirculate == true?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22C919-31D7-AC6D-99FC-A9281FDC5597}"/>
                </a:ext>
              </a:extLst>
            </p:cNvPr>
            <p:cNvSpPr/>
            <p:nvPr/>
          </p:nvSpPr>
          <p:spPr>
            <a:xfrm rot="5400000">
              <a:off x="5219007" y="2104294"/>
              <a:ext cx="252000" cy="18002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$</a:t>
              </a:r>
              <a:r>
                <a:rPr lang="en-US" sz="12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parser_error</a:t>
              </a: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== true?</a:t>
              </a: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E40267A1-E4A8-7904-C2D6-BFDC62AC53DC}"/>
                </a:ext>
              </a:extLst>
            </p:cNvPr>
            <p:cNvCxnSpPr>
              <a:cxnSpLocks/>
              <a:stCxn id="9" idx="0"/>
              <a:endCxn id="5" idx="1"/>
            </p:cNvCxnSpPr>
            <p:nvPr/>
          </p:nvCxnSpPr>
          <p:spPr>
            <a:xfrm flipH="1" flipV="1">
              <a:off x="5345010" y="2384474"/>
              <a:ext cx="900123" cy="1852766"/>
            </a:xfrm>
            <a:prstGeom prst="bentConnector4">
              <a:avLst>
                <a:gd name="adj1" fmla="val -29468"/>
                <a:gd name="adj2" fmla="val 112778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C9B6E1-B6E2-22D0-F869-C7E6FC1AEF80}"/>
                </a:ext>
              </a:extLst>
            </p:cNvPr>
            <p:cNvSpPr/>
            <p:nvPr/>
          </p:nvSpPr>
          <p:spPr>
            <a:xfrm rot="5400000">
              <a:off x="5768222" y="4749249"/>
              <a:ext cx="488293" cy="10309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Emit packet</a:t>
              </a:r>
            </a:p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at $port</a:t>
              </a: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D6709766-B7C9-4098-081C-61493473B6BD}"/>
                </a:ext>
              </a:extLst>
            </p:cNvPr>
            <p:cNvCxnSpPr>
              <a:cxnSpLocks/>
              <a:stCxn id="8" idx="2"/>
              <a:endCxn id="20" idx="2"/>
            </p:cNvCxnSpPr>
            <p:nvPr/>
          </p:nvCxnSpPr>
          <p:spPr>
            <a:xfrm rot="10800000" flipV="1">
              <a:off x="4220553" y="3825979"/>
              <a:ext cx="224332" cy="1438444"/>
            </a:xfrm>
            <a:prstGeom prst="bentConnector3">
              <a:avLst>
                <a:gd name="adj1" fmla="val 178783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15B29F94-8C66-B8A2-0888-D7D9099DEC5E}"/>
                </a:ext>
              </a:extLst>
            </p:cNvPr>
            <p:cNvCxnSpPr>
              <a:cxnSpLocks/>
              <a:stCxn id="7" idx="3"/>
              <a:endCxn id="12" idx="1"/>
            </p:cNvCxnSpPr>
            <p:nvPr/>
          </p:nvCxnSpPr>
          <p:spPr>
            <a:xfrm rot="16200000" flipH="1">
              <a:off x="5575680" y="4583880"/>
              <a:ext cx="206014" cy="667362"/>
            </a:xfrm>
            <a:prstGeom prst="bentConnector5">
              <a:avLst>
                <a:gd name="adj1" fmla="val 44385"/>
                <a:gd name="adj2" fmla="val 40076"/>
                <a:gd name="adj3" fmla="val 44519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F88CC7-4B59-D5E0-5924-B4350DE3AC38}"/>
                </a:ext>
              </a:extLst>
            </p:cNvPr>
            <p:cNvCxnSpPr>
              <a:cxnSpLocks/>
              <a:stCxn id="5" idx="3"/>
              <a:endCxn id="10" idx="1"/>
            </p:cNvCxnSpPr>
            <p:nvPr/>
          </p:nvCxnSpPr>
          <p:spPr>
            <a:xfrm flipH="1">
              <a:off x="5345007" y="2607848"/>
              <a:ext cx="3" cy="2705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F948EEC-723E-C054-11BF-2C6AD7F842CA}"/>
                </a:ext>
              </a:extLst>
            </p:cNvPr>
            <p:cNvCxnSpPr>
              <a:cxnSpLocks/>
              <a:stCxn id="10" idx="3"/>
              <a:endCxn id="6" idx="1"/>
            </p:cNvCxnSpPr>
            <p:nvPr/>
          </p:nvCxnSpPr>
          <p:spPr>
            <a:xfrm flipH="1">
              <a:off x="5345006" y="3130416"/>
              <a:ext cx="1" cy="1838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4C70B93-4C67-2E47-FC65-ADF83ADC6EA9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5345006" y="3537657"/>
              <a:ext cx="1" cy="162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4A2C6AC-C506-803C-988B-AEE3525C3493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5345007" y="3951979"/>
              <a:ext cx="3" cy="1592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62FE6BE-C261-EE20-934D-C5D4A5AA40F9}"/>
                </a:ext>
              </a:extLst>
            </p:cNvPr>
            <p:cNvCxnSpPr>
              <a:cxnSpLocks/>
              <a:stCxn id="9" idx="3"/>
              <a:endCxn id="7" idx="1"/>
            </p:cNvCxnSpPr>
            <p:nvPr/>
          </p:nvCxnSpPr>
          <p:spPr>
            <a:xfrm flipH="1">
              <a:off x="5345006" y="4363240"/>
              <a:ext cx="4" cy="227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EF73B3-A64E-CB96-B824-6F45EB143131}"/>
                </a:ext>
              </a:extLst>
            </p:cNvPr>
            <p:cNvSpPr/>
            <p:nvPr/>
          </p:nvSpPr>
          <p:spPr>
            <a:xfrm rot="5400000">
              <a:off x="4491872" y="4748957"/>
              <a:ext cx="488293" cy="10309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Drop</a:t>
              </a:r>
            </a:p>
            <a:p>
              <a:pPr algn="ctr"/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packet</a:t>
              </a: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D6B1544A-0D32-BA04-AC6E-B301CA53C78E}"/>
                </a:ext>
              </a:extLst>
            </p:cNvPr>
            <p:cNvCxnSpPr>
              <a:cxnSpLocks/>
              <a:stCxn id="10" idx="2"/>
              <a:endCxn id="20" idx="2"/>
            </p:cNvCxnSpPr>
            <p:nvPr/>
          </p:nvCxnSpPr>
          <p:spPr>
            <a:xfrm rot="10800000" flipV="1">
              <a:off x="4220553" y="3004415"/>
              <a:ext cx="224332" cy="2260007"/>
            </a:xfrm>
            <a:prstGeom prst="bentConnector3">
              <a:avLst>
                <a:gd name="adj1" fmla="val 180368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70D50C-958E-EC51-9A70-05B79D95712F}"/>
                </a:ext>
              </a:extLst>
            </p:cNvPr>
            <p:cNvSpPr/>
            <p:nvPr/>
          </p:nvSpPr>
          <p:spPr>
            <a:xfrm>
              <a:off x="3785699" y="2011878"/>
              <a:ext cx="3195182" cy="3676531"/>
            </a:xfrm>
            <a:prstGeom prst="rect">
              <a:avLst/>
            </a:prstGeom>
            <a:noFill/>
            <a:ln w="28575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0A5907-F794-36A4-ACF8-FEB9D1C1B49E}"/>
                </a:ext>
              </a:extLst>
            </p:cNvPr>
            <p:cNvSpPr txBox="1"/>
            <p:nvPr/>
          </p:nvSpPr>
          <p:spPr>
            <a:xfrm>
              <a:off x="3919196" y="1560377"/>
              <a:ext cx="29281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Helvetica" panose="020B0604020202020204" pitchFamily="34" charset="0"/>
                </a:rPr>
                <a:t>Pipeline Templates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14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A29DF-4216-26ED-9D75-0826FE218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Freeform: Shape 281">
            <a:extLst>
              <a:ext uri="{FF2B5EF4-FFF2-40B4-BE49-F238E27FC236}">
                <a16:creationId xmlns:a16="http://schemas.microsoft.com/office/drawing/2014/main" id="{B8380327-55F7-F795-778A-90FAC65065B9}"/>
              </a:ext>
            </a:extLst>
          </p:cNvPr>
          <p:cNvSpPr/>
          <p:nvPr/>
        </p:nvSpPr>
        <p:spPr>
          <a:xfrm>
            <a:off x="6952608" y="4283646"/>
            <a:ext cx="2437534" cy="146831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200" dirty="0">
                <a:latin typeface="Helvetica" panose="020B0604020202020204" pitchFamily="34" charset="0"/>
              </a:rPr>
              <a:t>Control block</a:t>
            </a: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2ADE5565-97F4-DE0F-C969-641B101C8B41}"/>
              </a:ext>
            </a:extLst>
          </p:cNvPr>
          <p:cNvSpPr/>
          <p:nvPr/>
        </p:nvSpPr>
        <p:spPr>
          <a:xfrm>
            <a:off x="3906859" y="4287213"/>
            <a:ext cx="2555618" cy="146831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200" dirty="0">
                <a:latin typeface="Helvetica" panose="020B0604020202020204" pitchFamily="34" charset="0"/>
              </a:rPr>
              <a:t>Parsing block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9DFEF3-3E9E-2EE2-FBC1-8B08FB8A2C8F}"/>
              </a:ext>
            </a:extLst>
          </p:cNvPr>
          <p:cNvSpPr/>
          <p:nvPr/>
        </p:nvSpPr>
        <p:spPr>
          <a:xfrm>
            <a:off x="3542273" y="3861928"/>
            <a:ext cx="6865291" cy="19905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23B127-CD85-1339-5DF4-D3CABE5F4BB2}"/>
              </a:ext>
            </a:extLst>
          </p:cNvPr>
          <p:cNvSpPr/>
          <p:nvPr/>
        </p:nvSpPr>
        <p:spPr>
          <a:xfrm>
            <a:off x="5845347" y="3483979"/>
            <a:ext cx="2823233" cy="37720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Control-plane API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FFEE2-A593-5034-CBEB-E6A8F738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Network Devices Are Increasingly Programmable</a:t>
            </a:r>
            <a:endParaRPr lang="en-DE" dirty="0"/>
          </a:p>
        </p:txBody>
      </p:sp>
      <p:sp>
        <p:nvSpPr>
          <p:cNvPr id="19" name="Google Shape;165;p26">
            <a:extLst>
              <a:ext uri="{FF2B5EF4-FFF2-40B4-BE49-F238E27FC236}">
                <a16:creationId xmlns:a16="http://schemas.microsoft.com/office/drawing/2014/main" id="{E928A364-3330-667F-09F0-4364BF0A04C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9AF8C-E6CB-6F4E-25C3-9BFAA1C093FC}"/>
              </a:ext>
            </a:extLst>
          </p:cNvPr>
          <p:cNvSpPr txBox="1"/>
          <p:nvPr/>
        </p:nvSpPr>
        <p:spPr>
          <a:xfrm>
            <a:off x="1835741" y="4890546"/>
            <a:ext cx="99072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Packets</a:t>
            </a:r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6036227A-1907-D19B-DF08-D623B376AE1E}"/>
              </a:ext>
            </a:extLst>
          </p:cNvPr>
          <p:cNvSpPr/>
          <p:nvPr/>
        </p:nvSpPr>
        <p:spPr>
          <a:xfrm flipV="1">
            <a:off x="5480880" y="3085818"/>
            <a:ext cx="869105" cy="468000"/>
          </a:xfrm>
          <a:prstGeom prst="bentUpArrow">
            <a:avLst>
              <a:gd name="adj1" fmla="val 25000"/>
              <a:gd name="adj2" fmla="val 28140"/>
              <a:gd name="adj3" fmla="val 3576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400" dirty="0">
              <a:latin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62A53-14BF-7D07-94EF-EA5E99D1E64D}"/>
              </a:ext>
            </a:extLst>
          </p:cNvPr>
          <p:cNvSpPr/>
          <p:nvPr/>
        </p:nvSpPr>
        <p:spPr>
          <a:xfrm>
            <a:off x="1024505" y="4739906"/>
            <a:ext cx="2652593" cy="594788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A0ED3D-14F3-7498-AE52-2207DF8E6EF6}"/>
              </a:ext>
            </a:extLst>
          </p:cNvPr>
          <p:cNvSpPr/>
          <p:nvPr/>
        </p:nvSpPr>
        <p:spPr>
          <a:xfrm>
            <a:off x="9857172" y="4739906"/>
            <a:ext cx="1653543" cy="594788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Right Arrow 17">
            <a:extLst>
              <a:ext uri="{FF2B5EF4-FFF2-40B4-BE49-F238E27FC236}">
                <a16:creationId xmlns:a16="http://schemas.microsoft.com/office/drawing/2014/main" id="{5993CA6F-53C9-E573-8260-B29680A24C63}"/>
              </a:ext>
            </a:extLst>
          </p:cNvPr>
          <p:cNvSpPr/>
          <p:nvPr/>
        </p:nvSpPr>
        <p:spPr>
          <a:xfrm>
            <a:off x="2797140" y="3032384"/>
            <a:ext cx="278834" cy="353628"/>
          </a:xfrm>
          <a:prstGeom prst="rightArrow">
            <a:avLst>
              <a:gd name="adj1" fmla="val 50000"/>
              <a:gd name="adj2" fmla="val 5454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259E6C15-7C0D-085C-DCCF-CD923242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3984" y="2819293"/>
            <a:ext cx="728873" cy="72887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DF7A90F-17E5-C767-C07F-C3340DC1218A}"/>
              </a:ext>
            </a:extLst>
          </p:cNvPr>
          <p:cNvSpPr txBox="1"/>
          <p:nvPr/>
        </p:nvSpPr>
        <p:spPr>
          <a:xfrm>
            <a:off x="1586334" y="2140557"/>
            <a:ext cx="1544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Data-plane program</a:t>
            </a:r>
          </a:p>
        </p:txBody>
      </p:sp>
      <p:sp>
        <p:nvSpPr>
          <p:cNvPr id="85" name="Google Shape;68;p15">
            <a:extLst>
              <a:ext uri="{FF2B5EF4-FFF2-40B4-BE49-F238E27FC236}">
                <a16:creationId xmlns:a16="http://schemas.microsoft.com/office/drawing/2014/main" id="{515E3E0D-D196-91A5-7992-0B27FB956316}"/>
              </a:ext>
            </a:extLst>
          </p:cNvPr>
          <p:cNvSpPr/>
          <p:nvPr/>
        </p:nvSpPr>
        <p:spPr>
          <a:xfrm>
            <a:off x="4077501" y="4856640"/>
            <a:ext cx="874800" cy="42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Parse Ethernet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69;p15">
            <a:extLst>
              <a:ext uri="{FF2B5EF4-FFF2-40B4-BE49-F238E27FC236}">
                <a16:creationId xmlns:a16="http://schemas.microsoft.com/office/drawing/2014/main" id="{CCD2203A-3AB1-16A6-A3C2-64C758E5A292}"/>
              </a:ext>
            </a:extLst>
          </p:cNvPr>
          <p:cNvSpPr/>
          <p:nvPr/>
        </p:nvSpPr>
        <p:spPr>
          <a:xfrm>
            <a:off x="5298373" y="5095371"/>
            <a:ext cx="874800" cy="42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Parse IPv4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70;p15">
            <a:extLst>
              <a:ext uri="{FF2B5EF4-FFF2-40B4-BE49-F238E27FC236}">
                <a16:creationId xmlns:a16="http://schemas.microsoft.com/office/drawing/2014/main" id="{D31ADEB1-044B-F36A-3462-88FA1C7FCFEE}"/>
              </a:ext>
            </a:extLst>
          </p:cNvPr>
          <p:cNvSpPr/>
          <p:nvPr/>
        </p:nvSpPr>
        <p:spPr>
          <a:xfrm>
            <a:off x="5298373" y="4588849"/>
            <a:ext cx="874800" cy="42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Parse IPv6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cxnSp>
        <p:nvCxnSpPr>
          <p:cNvPr id="97" name="Google Shape;81;p15">
            <a:extLst>
              <a:ext uri="{FF2B5EF4-FFF2-40B4-BE49-F238E27FC236}">
                <a16:creationId xmlns:a16="http://schemas.microsoft.com/office/drawing/2014/main" id="{25E724BD-4A5F-C56F-784A-44BD99D855F8}"/>
              </a:ext>
            </a:extLst>
          </p:cNvPr>
          <p:cNvCxnSpPr>
            <a:cxnSpLocks/>
            <a:stCxn id="85" idx="3"/>
            <a:endCxn id="86" idx="1"/>
          </p:cNvCxnSpPr>
          <p:nvPr/>
        </p:nvCxnSpPr>
        <p:spPr>
          <a:xfrm>
            <a:off x="4952301" y="5070640"/>
            <a:ext cx="346072" cy="23873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8" name="Google Shape;82;p15">
            <a:extLst>
              <a:ext uri="{FF2B5EF4-FFF2-40B4-BE49-F238E27FC236}">
                <a16:creationId xmlns:a16="http://schemas.microsoft.com/office/drawing/2014/main" id="{521DD5A7-DC0F-B0E7-2F39-8A47D681EFE3}"/>
              </a:ext>
            </a:extLst>
          </p:cNvPr>
          <p:cNvCxnSpPr>
            <a:cxnSpLocks/>
            <a:stCxn id="85" idx="3"/>
            <a:endCxn id="87" idx="1"/>
          </p:cNvCxnSpPr>
          <p:nvPr/>
        </p:nvCxnSpPr>
        <p:spPr>
          <a:xfrm flipV="1">
            <a:off x="4952301" y="4802849"/>
            <a:ext cx="346072" cy="26779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Arrow: Right 236">
            <a:extLst>
              <a:ext uri="{FF2B5EF4-FFF2-40B4-BE49-F238E27FC236}">
                <a16:creationId xmlns:a16="http://schemas.microsoft.com/office/drawing/2014/main" id="{24CAA4B6-E86B-E215-36A0-46D114B87EB6}"/>
              </a:ext>
            </a:extLst>
          </p:cNvPr>
          <p:cNvSpPr/>
          <p:nvPr/>
        </p:nvSpPr>
        <p:spPr>
          <a:xfrm>
            <a:off x="6496275" y="4717503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38" name="Arrow: Right 237">
            <a:extLst>
              <a:ext uri="{FF2B5EF4-FFF2-40B4-BE49-F238E27FC236}">
                <a16:creationId xmlns:a16="http://schemas.microsoft.com/office/drawing/2014/main" id="{88E1754C-4D18-1D8A-3096-BFDDDBCA76FF}"/>
              </a:ext>
            </a:extLst>
          </p:cNvPr>
          <p:cNvSpPr/>
          <p:nvPr/>
        </p:nvSpPr>
        <p:spPr>
          <a:xfrm>
            <a:off x="9466066" y="4709264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39" name="Arrow: Right 238">
            <a:extLst>
              <a:ext uri="{FF2B5EF4-FFF2-40B4-BE49-F238E27FC236}">
                <a16:creationId xmlns:a16="http://schemas.microsoft.com/office/drawing/2014/main" id="{FA3B3C15-1FBB-3079-2865-18BEC4C548C7}"/>
              </a:ext>
            </a:extLst>
          </p:cNvPr>
          <p:cNvSpPr/>
          <p:nvPr/>
        </p:nvSpPr>
        <p:spPr>
          <a:xfrm>
            <a:off x="3620955" y="4722380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F6B46F7-C62D-0897-FAEB-18AFD14DC863}"/>
              </a:ext>
            </a:extLst>
          </p:cNvPr>
          <p:cNvGrpSpPr/>
          <p:nvPr/>
        </p:nvGrpSpPr>
        <p:grpSpPr>
          <a:xfrm>
            <a:off x="4743574" y="4901894"/>
            <a:ext cx="388469" cy="235841"/>
            <a:chOff x="2795107" y="5342364"/>
            <a:chExt cx="460735" cy="320635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8D015465-10F2-49BF-93D5-E51AC291C0A2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21BBF023-6875-198A-D8FC-9194324FFB0C}"/>
                </a:ext>
              </a:extLst>
            </p:cNvPr>
            <p:cNvSpPr/>
            <p:nvPr/>
          </p:nvSpPr>
          <p:spPr>
            <a:xfrm>
              <a:off x="2795107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DFBBF0C-FF71-2035-2F2F-058D44F6E5C5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E7DD3B4-06DE-DFD1-C25A-E0965FE2BE12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AA7A852-35E7-9A77-5F65-1D486D6B7337}"/>
              </a:ext>
            </a:extLst>
          </p:cNvPr>
          <p:cNvGrpSpPr/>
          <p:nvPr/>
        </p:nvGrpSpPr>
        <p:grpSpPr>
          <a:xfrm>
            <a:off x="3035523" y="4965530"/>
            <a:ext cx="388470" cy="235841"/>
            <a:chOff x="2795107" y="5342364"/>
            <a:chExt cx="460737" cy="320635"/>
          </a:xfrm>
        </p:grpSpPr>
        <p:sp>
          <p:nvSpPr>
            <p:cNvPr id="265" name="Rectangle: Rounded Corners 264">
              <a:extLst>
                <a:ext uri="{FF2B5EF4-FFF2-40B4-BE49-F238E27FC236}">
                  <a16:creationId xmlns:a16="http://schemas.microsoft.com/office/drawing/2014/main" id="{F84A6C74-9CEB-6966-2567-ABCA36DD3717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9E193469-87BD-EAD1-D17B-D7918DF78EEF}"/>
                </a:ext>
              </a:extLst>
            </p:cNvPr>
            <p:cNvSpPr/>
            <p:nvPr/>
          </p:nvSpPr>
          <p:spPr>
            <a:xfrm>
              <a:off x="2795109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2CF6CCA-329F-766E-317F-48F4DA4D1B24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3156816-17BE-9781-F76F-34E7BCE6E85F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sp>
        <p:nvSpPr>
          <p:cNvPr id="270" name="Google Shape;75;p15">
            <a:extLst>
              <a:ext uri="{FF2B5EF4-FFF2-40B4-BE49-F238E27FC236}">
                <a16:creationId xmlns:a16="http://schemas.microsoft.com/office/drawing/2014/main" id="{0CDE7E11-41D4-DE0A-F806-2CC18401D248}"/>
              </a:ext>
            </a:extLst>
          </p:cNvPr>
          <p:cNvSpPr/>
          <p:nvPr/>
        </p:nvSpPr>
        <p:spPr>
          <a:xfrm>
            <a:off x="7178282" y="4832209"/>
            <a:ext cx="874800" cy="359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Tunnel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4F0FADFA-BD4B-FF3F-3CDE-59109529F6E7}"/>
              </a:ext>
            </a:extLst>
          </p:cNvPr>
          <p:cNvSpPr/>
          <p:nvPr/>
        </p:nvSpPr>
        <p:spPr>
          <a:xfrm>
            <a:off x="8668580" y="3483979"/>
            <a:ext cx="1738984" cy="377200"/>
          </a:xfrm>
          <a:custGeom>
            <a:avLst/>
            <a:gdLst>
              <a:gd name="connsiteX0" fmla="*/ 0 w 2615190"/>
              <a:gd name="connsiteY0" fmla="*/ 0 h 560397"/>
              <a:gd name="connsiteX1" fmla="*/ 2615190 w 2615190"/>
              <a:gd name="connsiteY1" fmla="*/ 0 h 560397"/>
              <a:gd name="connsiteX2" fmla="*/ 2615190 w 2615190"/>
              <a:gd name="connsiteY2" fmla="*/ 560398 h 560397"/>
              <a:gd name="connsiteX3" fmla="*/ 0 w 2615190"/>
              <a:gd name="connsiteY3" fmla="*/ 560398 h 5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190" h="560397">
                <a:moveTo>
                  <a:pt x="0" y="0"/>
                </a:moveTo>
                <a:lnTo>
                  <a:pt x="2615190" y="0"/>
                </a:lnTo>
                <a:lnTo>
                  <a:pt x="2615190" y="560398"/>
                </a:lnTo>
                <a:lnTo>
                  <a:pt x="0" y="560398"/>
                </a:lnTo>
                <a:close/>
              </a:path>
            </a:pathLst>
          </a:custGeom>
          <a:solidFill>
            <a:srgbClr val="F5F5F5"/>
          </a:solidFill>
          <a:ln w="373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 sz="1600" dirty="0">
                <a:latin typeface="Helvetica" panose="020B0604020202020204" pitchFamily="34" charset="0"/>
              </a:rPr>
              <a:t>Device software</a:t>
            </a:r>
          </a:p>
        </p:txBody>
      </p:sp>
      <p:sp>
        <p:nvSpPr>
          <p:cNvPr id="305" name="Arrow: Bent-Up 304">
            <a:extLst>
              <a:ext uri="{FF2B5EF4-FFF2-40B4-BE49-F238E27FC236}">
                <a16:creationId xmlns:a16="http://schemas.microsoft.com/office/drawing/2014/main" id="{08733E41-88F0-803C-7B96-3D6446FB9991}"/>
              </a:ext>
            </a:extLst>
          </p:cNvPr>
          <p:cNvSpPr/>
          <p:nvPr/>
        </p:nvSpPr>
        <p:spPr>
          <a:xfrm flipV="1">
            <a:off x="4335781" y="4001875"/>
            <a:ext cx="3474660" cy="468000"/>
          </a:xfrm>
          <a:prstGeom prst="bentUpArrow">
            <a:avLst>
              <a:gd name="adj1" fmla="val 25000"/>
              <a:gd name="adj2" fmla="val 28140"/>
              <a:gd name="adj3" fmla="val 35764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400" dirty="0">
              <a:latin typeface="Helvetica" panose="020B0604020202020204" pitchFamily="34" charset="0"/>
            </a:endParaRPr>
          </a:p>
        </p:txBody>
      </p:sp>
      <p:sp>
        <p:nvSpPr>
          <p:cNvPr id="220" name="Arrow: Right 219">
            <a:extLst>
              <a:ext uri="{FF2B5EF4-FFF2-40B4-BE49-F238E27FC236}">
                <a16:creationId xmlns:a16="http://schemas.microsoft.com/office/drawing/2014/main" id="{F545418D-8B0A-3AD7-1EFA-30D82E99B79C}"/>
              </a:ext>
            </a:extLst>
          </p:cNvPr>
          <p:cNvSpPr/>
          <p:nvPr/>
        </p:nvSpPr>
        <p:spPr>
          <a:xfrm rot="5400000">
            <a:off x="3850822" y="3775969"/>
            <a:ext cx="952882" cy="21515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04272A-A8F3-6945-2942-17CE3B49AE39}"/>
              </a:ext>
            </a:extLst>
          </p:cNvPr>
          <p:cNvGrpSpPr/>
          <p:nvPr/>
        </p:nvGrpSpPr>
        <p:grpSpPr>
          <a:xfrm>
            <a:off x="3275533" y="2803011"/>
            <a:ext cx="2205347" cy="842097"/>
            <a:chOff x="3275533" y="2803011"/>
            <a:chExt cx="2205347" cy="842097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7F23AD6-26C9-BA82-AD7C-65C701DBEA01}"/>
                </a:ext>
              </a:extLst>
            </p:cNvPr>
            <p:cNvSpPr/>
            <p:nvPr/>
          </p:nvSpPr>
          <p:spPr>
            <a:xfrm>
              <a:off x="3275533" y="2803011"/>
              <a:ext cx="2205347" cy="84209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Compiler</a:t>
              </a:r>
            </a:p>
          </p:txBody>
        </p:sp>
        <p:pic>
          <p:nvPicPr>
            <p:cNvPr id="13" name="Picture 51">
              <a:extLst>
                <a:ext uri="{FF2B5EF4-FFF2-40B4-BE49-F238E27FC236}">
                  <a16:creationId xmlns:a16="http://schemas.microsoft.com/office/drawing/2014/main" id="{E83FB7F0-EAB9-D721-77EB-0440CA23B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8647" y="3157727"/>
              <a:ext cx="434583" cy="3814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</p:pic>
      </p:grpSp>
      <p:sp>
        <p:nvSpPr>
          <p:cNvPr id="317" name="Google Shape;75;p15">
            <a:extLst>
              <a:ext uri="{FF2B5EF4-FFF2-40B4-BE49-F238E27FC236}">
                <a16:creationId xmlns:a16="http://schemas.microsoft.com/office/drawing/2014/main" id="{F4C901FC-58DE-FC96-7E16-CC476E1EE76E}"/>
              </a:ext>
            </a:extLst>
          </p:cNvPr>
          <p:cNvSpPr/>
          <p:nvPr/>
        </p:nvSpPr>
        <p:spPr>
          <a:xfrm>
            <a:off x="8145850" y="4446315"/>
            <a:ext cx="874800" cy="359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Forward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318" name="Google Shape;75;p15">
            <a:extLst>
              <a:ext uri="{FF2B5EF4-FFF2-40B4-BE49-F238E27FC236}">
                <a16:creationId xmlns:a16="http://schemas.microsoft.com/office/drawing/2014/main" id="{2EE3FD0C-6BE8-56A1-FDFB-61DFBAA2F52D}"/>
              </a:ext>
            </a:extLst>
          </p:cNvPr>
          <p:cNvSpPr/>
          <p:nvPr/>
        </p:nvSpPr>
        <p:spPr>
          <a:xfrm>
            <a:off x="8174477" y="5184957"/>
            <a:ext cx="874800" cy="359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Drop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A6EC3B8-E85F-F36A-A5B7-D974A922F8FB}"/>
              </a:ext>
            </a:extLst>
          </p:cNvPr>
          <p:cNvGrpSpPr/>
          <p:nvPr/>
        </p:nvGrpSpPr>
        <p:grpSpPr>
          <a:xfrm>
            <a:off x="6436906" y="2691783"/>
            <a:ext cx="3945087" cy="432968"/>
            <a:chOff x="7872722" y="2644828"/>
            <a:chExt cx="4103020" cy="432968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D833CF4-D7FC-D401-5C1E-F6AF76A0AEEF}"/>
                </a:ext>
              </a:extLst>
            </p:cNvPr>
            <p:cNvSpPr/>
            <p:nvPr/>
          </p:nvSpPr>
          <p:spPr>
            <a:xfrm>
              <a:off x="7872722" y="2647923"/>
              <a:ext cx="4103020" cy="4174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 plane</a:t>
              </a:r>
            </a:p>
          </p:txBody>
        </p:sp>
        <p:pic>
          <p:nvPicPr>
            <p:cNvPr id="333" name="Graphic 332">
              <a:extLst>
                <a:ext uri="{FF2B5EF4-FFF2-40B4-BE49-F238E27FC236}">
                  <a16:creationId xmlns:a16="http://schemas.microsoft.com/office/drawing/2014/main" id="{FE97958B-B650-CB23-DADB-8C7D30AC2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64438" y="2644828"/>
              <a:ext cx="432968" cy="432968"/>
            </a:xfrm>
            <a:prstGeom prst="rect">
              <a:avLst/>
            </a:prstGeom>
          </p:spPr>
        </p:pic>
      </p:grpSp>
      <p:sp>
        <p:nvSpPr>
          <p:cNvPr id="334" name="Shape 2244">
            <a:extLst>
              <a:ext uri="{FF2B5EF4-FFF2-40B4-BE49-F238E27FC236}">
                <a16:creationId xmlns:a16="http://schemas.microsoft.com/office/drawing/2014/main" id="{73FD4822-CA05-A39D-EA51-9EC4615B32CC}"/>
              </a:ext>
            </a:extLst>
          </p:cNvPr>
          <p:cNvSpPr/>
          <p:nvPr/>
        </p:nvSpPr>
        <p:spPr>
          <a:xfrm>
            <a:off x="9348209" y="3133075"/>
            <a:ext cx="251751" cy="3477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35" name="Shape 2244">
            <a:extLst>
              <a:ext uri="{FF2B5EF4-FFF2-40B4-BE49-F238E27FC236}">
                <a16:creationId xmlns:a16="http://schemas.microsoft.com/office/drawing/2014/main" id="{E6D1F991-469C-C96A-1D22-CA08E51CCF41}"/>
              </a:ext>
            </a:extLst>
          </p:cNvPr>
          <p:cNvSpPr/>
          <p:nvPr/>
        </p:nvSpPr>
        <p:spPr>
          <a:xfrm>
            <a:off x="7707319" y="3133075"/>
            <a:ext cx="251751" cy="3477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6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5" grpId="0" animBg="1"/>
      <p:bldP spid="86" grpId="0" animBg="1"/>
      <p:bldP spid="87" grpId="0" animBg="1"/>
      <p:bldP spid="237" grpId="0" animBg="1"/>
      <p:bldP spid="238" grpId="0" animBg="1"/>
      <p:bldP spid="239" grpId="0" animBg="1"/>
      <p:bldP spid="270" grpId="0" animBg="1"/>
      <p:bldP spid="305" grpId="0" animBg="1"/>
      <p:bldP spid="220" grpId="0" animBg="1"/>
      <p:bldP spid="317" grpId="0" animBg="1"/>
      <p:bldP spid="3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3200" dirty="0"/>
              <a:t>Whole-Program Semantics: Outcome</a:t>
            </a:r>
            <a:endParaRPr sz="3600" dirty="0"/>
          </a:p>
        </p:txBody>
      </p:sp>
      <p:sp>
        <p:nvSpPr>
          <p:cNvPr id="5" name="Google Shape;329;p32">
            <a:extLst>
              <a:ext uri="{FF2B5EF4-FFF2-40B4-BE49-F238E27FC236}">
                <a16:creationId xmlns:a16="http://schemas.microsoft.com/office/drawing/2014/main" id="{5CBEACE9-2B8C-0241-4B93-34ED651C0B4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 dirty="0"/>
          </a:p>
        </p:txBody>
      </p:sp>
      <p:sp>
        <p:nvSpPr>
          <p:cNvPr id="354" name="Google Shape;354;p35"/>
          <p:cNvSpPr txBox="1"/>
          <p:nvPr/>
        </p:nvSpPr>
        <p:spPr>
          <a:xfrm>
            <a:off x="612000" y="1764000"/>
            <a:ext cx="4680000" cy="418572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lvl="0"/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parser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parser(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Header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) {</a:t>
            </a: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   // </a:t>
            </a:r>
            <a:r>
              <a:rPr lang="en-US" sz="1400" dirty="0">
                <a:solidFill>
                  <a:srgbClr val="96969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Classify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 packet.</a:t>
            </a:r>
          </a:p>
          <a:p>
            <a:pPr lvl="0"/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   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pkt.extract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(</a:t>
            </a:r>
            <a:r>
              <a:rPr lang="en-US" sz="1400" dirty="0" err="1">
                <a:solidFill>
                  <a:srgbClr val="2E75B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hdr.eth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);</a:t>
            </a:r>
          </a:p>
          <a:p>
            <a:pPr lvl="0"/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Tw Cen MT"/>
              </a:rPr>
              <a:t>}</a:t>
            </a:r>
          </a:p>
          <a:p>
            <a:pPr lvl="0"/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Tw Cen MT"/>
            </a:endParaRPr>
          </a:p>
          <a:p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control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ingress(Header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bit&lt;9&gt;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)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action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()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= 1;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port_table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key =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hdr.eth.dst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 exact;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actions =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</a:t>
            </a:r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 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 0;</a:t>
            </a:r>
          </a:p>
          <a:p>
            <a:r>
              <a:rPr lang="en-US" sz="1400" dirty="0">
                <a:solidFill>
                  <a:srgbClr val="969696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 // Look up the destination header.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port_table.apply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();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835B9-9ABE-F91F-085B-D6FF2DF8D8DD}"/>
              </a:ext>
            </a:extLst>
          </p:cNvPr>
          <p:cNvSpPr txBox="1"/>
          <p:nvPr/>
        </p:nvSpPr>
        <p:spPr>
          <a:xfrm>
            <a:off x="612000" y="1362352"/>
            <a:ext cx="204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P4 Switch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5CFD2-7421-36E3-466A-E8D004ABC9A6}"/>
              </a:ext>
            </a:extLst>
          </p:cNvPr>
          <p:cNvSpPr txBox="1"/>
          <p:nvPr/>
        </p:nvSpPr>
        <p:spPr>
          <a:xfrm>
            <a:off x="5715832" y="3110075"/>
            <a:ext cx="4427412" cy="6378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match_key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 </a:t>
            </a:r>
            <a:r>
              <a:rPr lang="en-US" sz="16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==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hdr.eth.dst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br>
              <a:rPr lang="en-US" sz="16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&amp;&amp;|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match_action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6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== “</a:t>
            </a:r>
            <a:r>
              <a:rPr lang="en-US" sz="1600" dirty="0" err="1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r>
              <a:rPr lang="en-US" sz="1600" dirty="0">
                <a:solidFill>
                  <a:schemeClr val="tx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”</a:t>
            </a:r>
            <a:endParaRPr lang="en-US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0782F-FD4A-21B2-00DD-12EB588F99A4}"/>
              </a:ext>
            </a:extLst>
          </p:cNvPr>
          <p:cNvSpPr txBox="1"/>
          <p:nvPr/>
        </p:nvSpPr>
        <p:spPr>
          <a:xfrm>
            <a:off x="7163353" y="5277069"/>
            <a:ext cx="891559" cy="3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Drop</a:t>
            </a:r>
            <a:endParaRPr lang="en-DE" sz="1600" b="1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5B550-07A6-61FB-241A-8022A7FBD01C}"/>
              </a:ext>
            </a:extLst>
          </p:cNvPr>
          <p:cNvSpPr txBox="1"/>
          <p:nvPr/>
        </p:nvSpPr>
        <p:spPr>
          <a:xfrm>
            <a:off x="9392864" y="5277069"/>
            <a:ext cx="1218576" cy="3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Forward</a:t>
            </a:r>
            <a:endParaRPr lang="en-DE" sz="1600" b="1" dirty="0">
              <a:latin typeface="Helvetica" panose="020B0604020202020204" pitchFamily="34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0B67C49-AE27-C23C-CABB-6A57FD9A8B76}"/>
              </a:ext>
            </a:extLst>
          </p:cNvPr>
          <p:cNvCxnSpPr>
            <a:cxnSpLocks/>
            <a:stCxn id="381" idx="2"/>
            <a:endCxn id="2" idx="0"/>
          </p:cNvCxnSpPr>
          <p:nvPr/>
        </p:nvCxnSpPr>
        <p:spPr>
          <a:xfrm rot="5400000">
            <a:off x="7705579" y="2253776"/>
            <a:ext cx="437472" cy="1044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9EF424F-0DDA-3C38-7699-C51859F2F81A}"/>
              </a:ext>
            </a:extLst>
          </p:cNvPr>
          <p:cNvCxnSpPr>
            <a:cxnSpLocks/>
            <a:stCxn id="505" idx="2"/>
            <a:endCxn id="12" idx="0"/>
          </p:cNvCxnSpPr>
          <p:nvPr/>
        </p:nvCxnSpPr>
        <p:spPr>
          <a:xfrm rot="16200000" flipH="1">
            <a:off x="9206920" y="4481837"/>
            <a:ext cx="456692" cy="113377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C5F3DEB-5A77-CD92-4B9E-F25C818BD5F3}"/>
              </a:ext>
            </a:extLst>
          </p:cNvPr>
          <p:cNvCxnSpPr>
            <a:cxnSpLocks/>
            <a:stCxn id="505" idx="2"/>
            <a:endCxn id="11" idx="0"/>
          </p:cNvCxnSpPr>
          <p:nvPr/>
        </p:nvCxnSpPr>
        <p:spPr>
          <a:xfrm rot="5400000">
            <a:off x="8010411" y="4419099"/>
            <a:ext cx="456692" cy="125924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7316305-A058-FB6F-4913-458C004196CC}"/>
              </a:ext>
            </a:extLst>
          </p:cNvPr>
          <p:cNvCxnSpPr>
            <a:cxnSpLocks/>
            <a:stCxn id="381" idx="3"/>
            <a:endCxn id="357" idx="0"/>
          </p:cNvCxnSpPr>
          <p:nvPr/>
        </p:nvCxnSpPr>
        <p:spPr>
          <a:xfrm>
            <a:off x="9047841" y="1844448"/>
            <a:ext cx="1630136" cy="216054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9D15CE6-AB5D-DC60-E48B-86F805442B79}"/>
              </a:ext>
            </a:extLst>
          </p:cNvPr>
          <p:cNvSpPr/>
          <p:nvPr/>
        </p:nvSpPr>
        <p:spPr>
          <a:xfrm>
            <a:off x="7726075" y="4889460"/>
            <a:ext cx="40692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Yes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911F99-F9EA-1789-2B26-E23CD9BE950C}"/>
              </a:ext>
            </a:extLst>
          </p:cNvPr>
          <p:cNvSpPr/>
          <p:nvPr/>
        </p:nvSpPr>
        <p:spPr>
          <a:xfrm>
            <a:off x="9970731" y="4541017"/>
            <a:ext cx="323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No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05651BBB-EE96-A8B7-3974-CC7146474607}"/>
              </a:ext>
            </a:extLst>
          </p:cNvPr>
          <p:cNvSpPr txBox="1"/>
          <p:nvPr/>
        </p:nvSpPr>
        <p:spPr>
          <a:xfrm>
            <a:off x="5155619" y="1282640"/>
            <a:ext cx="384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Decision graph for packet forwarding</a:t>
            </a: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EA148E6D-70D5-1CF4-4DCB-34A18708253C}"/>
              </a:ext>
            </a:extLst>
          </p:cNvPr>
          <p:cNvSpPr txBox="1"/>
          <p:nvPr/>
        </p:nvSpPr>
        <p:spPr>
          <a:xfrm>
            <a:off x="6126210" y="4496377"/>
            <a:ext cx="5484341" cy="3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$port == 0?</a:t>
            </a:r>
            <a:endParaRPr 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cxnSp>
        <p:nvCxnSpPr>
          <p:cNvPr id="507" name="Connector: Elbow 506">
            <a:extLst>
              <a:ext uri="{FF2B5EF4-FFF2-40B4-BE49-F238E27FC236}">
                <a16:creationId xmlns:a16="http://schemas.microsoft.com/office/drawing/2014/main" id="{1407C3A1-6B87-D48E-A8B2-C70A986F628B}"/>
              </a:ext>
            </a:extLst>
          </p:cNvPr>
          <p:cNvCxnSpPr>
            <a:cxnSpLocks/>
            <a:stCxn id="10" idx="2"/>
            <a:endCxn id="355" idx="0"/>
          </p:cNvCxnSpPr>
          <p:nvPr/>
        </p:nvCxnSpPr>
        <p:spPr>
          <a:xfrm rot="16200000" flipH="1">
            <a:off x="7801004" y="3876457"/>
            <a:ext cx="257068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Rectangle 339">
            <a:extLst>
              <a:ext uri="{FF2B5EF4-FFF2-40B4-BE49-F238E27FC236}">
                <a16:creationId xmlns:a16="http://schemas.microsoft.com/office/drawing/2014/main" id="{2D4383F1-D795-00C1-BBA0-89F40B161387}"/>
              </a:ext>
            </a:extLst>
          </p:cNvPr>
          <p:cNvSpPr/>
          <p:nvPr/>
        </p:nvSpPr>
        <p:spPr>
          <a:xfrm>
            <a:off x="9205200" y="4860689"/>
            <a:ext cx="294406" cy="2516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No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A27F5357-DB1B-0A77-9EC7-3D8443EE7525}"/>
              </a:ext>
            </a:extLst>
          </p:cNvPr>
          <p:cNvSpPr txBox="1"/>
          <p:nvPr/>
        </p:nvSpPr>
        <p:spPr>
          <a:xfrm>
            <a:off x="7276974" y="4004992"/>
            <a:ext cx="1305129" cy="3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$port = 1;</a:t>
            </a:r>
            <a:endParaRPr 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8ACD77E7-5EE8-1472-C2FF-B8791B7ADA2D}"/>
              </a:ext>
            </a:extLst>
          </p:cNvPr>
          <p:cNvSpPr txBox="1"/>
          <p:nvPr/>
        </p:nvSpPr>
        <p:spPr>
          <a:xfrm>
            <a:off x="10002153" y="4004992"/>
            <a:ext cx="1351648" cy="318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$port = 0;</a:t>
            </a:r>
            <a:endParaRPr 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cxnSp>
        <p:nvCxnSpPr>
          <p:cNvPr id="359" name="Connector: Elbow 358">
            <a:extLst>
              <a:ext uri="{FF2B5EF4-FFF2-40B4-BE49-F238E27FC236}">
                <a16:creationId xmlns:a16="http://schemas.microsoft.com/office/drawing/2014/main" id="{8445A65E-62DA-B012-E2BE-C1EB0A219447}"/>
              </a:ext>
            </a:extLst>
          </p:cNvPr>
          <p:cNvCxnSpPr>
            <a:cxnSpLocks/>
            <a:stCxn id="357" idx="1"/>
            <a:endCxn id="505" idx="0"/>
          </p:cNvCxnSpPr>
          <p:nvPr/>
        </p:nvCxnSpPr>
        <p:spPr>
          <a:xfrm rot="10800000" flipV="1">
            <a:off x="8868381" y="4164453"/>
            <a:ext cx="1133772" cy="33192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Connector: Elbow 365">
            <a:extLst>
              <a:ext uri="{FF2B5EF4-FFF2-40B4-BE49-F238E27FC236}">
                <a16:creationId xmlns:a16="http://schemas.microsoft.com/office/drawing/2014/main" id="{7678D771-917E-E9FD-B6CC-40197291CBCE}"/>
              </a:ext>
            </a:extLst>
          </p:cNvPr>
          <p:cNvCxnSpPr>
            <a:cxnSpLocks/>
            <a:stCxn id="355" idx="3"/>
            <a:endCxn id="505" idx="0"/>
          </p:cNvCxnSpPr>
          <p:nvPr/>
        </p:nvCxnSpPr>
        <p:spPr>
          <a:xfrm>
            <a:off x="8582103" y="4166992"/>
            <a:ext cx="286278" cy="32938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Rectangle 370">
            <a:extLst>
              <a:ext uri="{FF2B5EF4-FFF2-40B4-BE49-F238E27FC236}">
                <a16:creationId xmlns:a16="http://schemas.microsoft.com/office/drawing/2014/main" id="{DEB5CC80-2F75-D3CA-F596-E3FEC95FA4B5}"/>
              </a:ext>
            </a:extLst>
          </p:cNvPr>
          <p:cNvSpPr/>
          <p:nvPr/>
        </p:nvSpPr>
        <p:spPr>
          <a:xfrm>
            <a:off x="7726075" y="2100217"/>
            <a:ext cx="40692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Yes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627A233A-807F-61A0-16D1-11CCCAE68027}"/>
              </a:ext>
            </a:extLst>
          </p:cNvPr>
          <p:cNvSpPr/>
          <p:nvPr/>
        </p:nvSpPr>
        <p:spPr>
          <a:xfrm>
            <a:off x="9611579" y="2310638"/>
            <a:ext cx="294406" cy="2516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No</a:t>
            </a:r>
            <a:r>
              <a:rPr lang="en-DE" sz="16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CAFBDE33-24F7-7765-FC47-020FFADFDB93}"/>
              </a:ext>
            </a:extLst>
          </p:cNvPr>
          <p:cNvSpPr txBox="1"/>
          <p:nvPr/>
        </p:nvSpPr>
        <p:spPr>
          <a:xfrm>
            <a:off x="2655438" y="6306748"/>
            <a:ext cx="4145351" cy="318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Added by whole-program semantics</a:t>
            </a:r>
            <a:endParaRPr 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A273E68-B1A2-33CA-4572-3583BBEF4EF8}"/>
              </a:ext>
            </a:extLst>
          </p:cNvPr>
          <p:cNvSpPr txBox="1"/>
          <p:nvPr/>
        </p:nvSpPr>
        <p:spPr>
          <a:xfrm>
            <a:off x="6811233" y="1648634"/>
            <a:ext cx="2236608" cy="391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hdr.eth.parsed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endParaRPr lang="en-US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DCA1A277-970C-ED12-BF45-0D1382DE3A82}"/>
              </a:ext>
            </a:extLst>
          </p:cNvPr>
          <p:cNvSpPr txBox="1"/>
          <p:nvPr/>
        </p:nvSpPr>
        <p:spPr>
          <a:xfrm>
            <a:off x="845239" y="6306748"/>
            <a:ext cx="1632811" cy="3189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P4 semantics</a:t>
            </a:r>
            <a:endParaRPr 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5F090D32-2360-2866-B0A1-350AC5E6D1F2}"/>
              </a:ext>
            </a:extLst>
          </p:cNvPr>
          <p:cNvSpPr txBox="1"/>
          <p:nvPr/>
        </p:nvSpPr>
        <p:spPr>
          <a:xfrm>
            <a:off x="467839" y="5964194"/>
            <a:ext cx="928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Legend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FF71F4C9-8FE4-CC20-DA9A-EEABAD98761E}"/>
              </a:ext>
            </a:extLst>
          </p:cNvPr>
          <p:cNvSpPr/>
          <p:nvPr/>
        </p:nvSpPr>
        <p:spPr>
          <a:xfrm>
            <a:off x="467838" y="6012815"/>
            <a:ext cx="6550799" cy="7086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1BCA3-35DC-5119-4A79-C8CA264BB674}"/>
              </a:ext>
            </a:extLst>
          </p:cNvPr>
          <p:cNvSpPr txBox="1"/>
          <p:nvPr/>
        </p:nvSpPr>
        <p:spPr>
          <a:xfrm>
            <a:off x="6800789" y="2477734"/>
            <a:ext cx="2236608" cy="391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$port = 0;</a:t>
            </a:r>
            <a:endParaRPr lang="en-DE" sz="16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06F0DA55-E02F-F0B1-555C-F46017930B75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 rot="16200000" flipH="1">
            <a:off x="7803959" y="2984495"/>
            <a:ext cx="240713" cy="1044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2" grpId="0" animBg="1"/>
      <p:bldP spid="505" grpId="0" animBg="1"/>
      <p:bldP spid="340" grpId="0" animBg="1"/>
      <p:bldP spid="357" grpId="0" animBg="1"/>
      <p:bldP spid="371" grpId="0" animBg="1"/>
      <p:bldP spid="3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3200" dirty="0"/>
              <a:t>Whole-Program Semantics Make P4Testgen…</a:t>
            </a:r>
            <a:endParaRPr sz="3600" dirty="0"/>
          </a:p>
        </p:txBody>
      </p:sp>
      <p:sp>
        <p:nvSpPr>
          <p:cNvPr id="438" name="Google Shape;438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en" sz="2000" b="1" dirty="0"/>
              <a:t>…easy to adopt</a:t>
            </a:r>
            <a:r>
              <a:rPr lang="en" sz="2000" dirty="0"/>
              <a:t>: Aware of at least 7 P4Testgen extensions </a:t>
            </a:r>
            <a:r>
              <a:rPr lang="en-US" sz="2000" dirty="0"/>
              <a:t>for network devices.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sz="2000" dirty="0"/>
          </a:p>
          <a:p>
            <a:pPr marL="0" indent="0">
              <a:spcBef>
                <a:spcPts val="0"/>
              </a:spcBef>
              <a:buSzPts val="1800"/>
              <a:buNone/>
            </a:pPr>
            <a:endParaRPr lang="en" sz="2000" dirty="0"/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en" sz="2000" b="1" dirty="0"/>
              <a:t>…sharp</a:t>
            </a:r>
            <a:r>
              <a:rPr lang="en" sz="2000" dirty="0"/>
              <a:t>: found over</a:t>
            </a:r>
            <a:r>
              <a:rPr lang="en" sz="2000" b="1" dirty="0"/>
              <a:t> 20</a:t>
            </a:r>
            <a:r>
              <a:rPr lang="en" sz="2000" dirty="0"/>
              <a:t> bugs in the mature BMv2 and Tofino device software.</a:t>
            </a:r>
            <a:endParaRPr sz="2000" dirty="0"/>
          </a:p>
          <a:p>
            <a:pPr marL="237061" indent="0">
              <a:spcBef>
                <a:spcPts val="0"/>
              </a:spcBef>
              <a:buNone/>
            </a:pPr>
            <a:endParaRPr sz="2000" dirty="0"/>
          </a:p>
          <a:p>
            <a:pPr marL="0" indent="0">
              <a:spcBef>
                <a:spcPts val="0"/>
              </a:spcBef>
              <a:buSzPts val="1800"/>
              <a:buNone/>
            </a:pPr>
            <a:endParaRPr lang="en" sz="2000" dirty="0"/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en" sz="2000" b="1" dirty="0"/>
              <a:t>…reliable</a:t>
            </a:r>
            <a:r>
              <a:rPr lang="en" sz="2000" dirty="0"/>
              <a:t>: used by compiler developers, equipment manufacturers, network operators. </a:t>
            </a:r>
            <a:endParaRPr lang="en-US" sz="2000" dirty="0"/>
          </a:p>
        </p:txBody>
      </p:sp>
      <p:sp>
        <p:nvSpPr>
          <p:cNvPr id="2" name="Google Shape;329;p32">
            <a:extLst>
              <a:ext uri="{FF2B5EF4-FFF2-40B4-BE49-F238E27FC236}">
                <a16:creationId xmlns:a16="http://schemas.microsoft.com/office/drawing/2014/main" id="{DF9356E7-FA08-72D3-AE8B-0955DB68A40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41</a:t>
            </a:fld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0EA00-7D65-92E1-A294-86D9F822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961" y="5074148"/>
            <a:ext cx="4875826" cy="647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06847-9629-10FC-8483-C72303A44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67" y="4001294"/>
            <a:ext cx="5105400" cy="23145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F7F624-8A08-9428-FD2C-6A51E92E3290}"/>
              </a:ext>
            </a:extLst>
          </p:cNvPr>
          <p:cNvSpPr/>
          <p:nvPr/>
        </p:nvSpPr>
        <p:spPr>
          <a:xfrm>
            <a:off x="4123528" y="5839516"/>
            <a:ext cx="1727939" cy="516835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noFill/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79E9E-3A99-88D8-3E8F-A7AA590E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EB6B-8C75-E84D-3E71-8BDD222D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Benefits of Whole-Program Semantics: Code Reuse!</a:t>
            </a:r>
            <a:endParaRPr lang="en-DE" sz="3200" dirty="0"/>
          </a:p>
        </p:txBody>
      </p:sp>
      <p:sp>
        <p:nvSpPr>
          <p:cNvPr id="3" name="Google Shape;329;p32">
            <a:extLst>
              <a:ext uri="{FF2B5EF4-FFF2-40B4-BE49-F238E27FC236}">
                <a16:creationId xmlns:a16="http://schemas.microsoft.com/office/drawing/2014/main" id="{7408E0F2-6CB2-E769-3578-430D0C0306B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7D29B0-43CC-29D2-7BC3-EDCEBBD4A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460937"/>
              </p:ext>
            </p:extLst>
          </p:nvPr>
        </p:nvGraphicFramePr>
        <p:xfrm>
          <a:off x="448455" y="1616548"/>
          <a:ext cx="10960444" cy="495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1838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2412-FD7E-C2EA-F9BA-7D5C0FE4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E617-3F76-27BD-6711-82874E81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P4Testgen: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3F67-0AE3-5C09-8148-866E89B86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capture a lot of network-device behavior using a data-plane language (e.g. P4) as basis.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Your analysis tool should be extensible to handle device diversity well.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Network-specific coverage metrics and queries to produce “interesting” packet tests make tests actually valuable for practitioners.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1160756B-1205-7CD2-936E-7D178E19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43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29616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A405-EE8E-A225-187A-A28C350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Flay</a:t>
            </a:r>
            <a:endParaRPr lang="en-DE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386BC-ED63-8EE3-B542-DDDFD9969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HotNets</a:t>
            </a:r>
            <a:r>
              <a:rPr lang="en-US" dirty="0"/>
              <a:t> 2024</a:t>
            </a:r>
          </a:p>
        </p:txBody>
      </p:sp>
      <p:sp>
        <p:nvSpPr>
          <p:cNvPr id="27" name="Foliennummernplatzhalter 9">
            <a:extLst>
              <a:ext uri="{FF2B5EF4-FFF2-40B4-BE49-F238E27FC236}">
                <a16:creationId xmlns:a16="http://schemas.microsoft.com/office/drawing/2014/main" id="{9EB6BA03-7B11-DAE0-A62C-1CAD4E6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44</a:t>
            </a:fld>
            <a:endParaRPr lang="en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D63F89-91DB-5180-9CB8-B131D587F81E}"/>
              </a:ext>
            </a:extLst>
          </p:cNvPr>
          <p:cNvGrpSpPr>
            <a:grpSpLocks noChangeAspect="1"/>
          </p:cNvGrpSpPr>
          <p:nvPr/>
        </p:nvGrpSpPr>
        <p:grpSpPr>
          <a:xfrm>
            <a:off x="4928288" y="1386906"/>
            <a:ext cx="6536723" cy="2305620"/>
            <a:chOff x="838201" y="3151188"/>
            <a:chExt cx="9831660" cy="346780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0189FD5-EC32-AA03-C7C2-68BB35F66AB6}"/>
                </a:ext>
              </a:extLst>
            </p:cNvPr>
            <p:cNvSpPr/>
            <p:nvPr/>
          </p:nvSpPr>
          <p:spPr>
            <a:xfrm>
              <a:off x="6572427" y="5173202"/>
              <a:ext cx="2555618" cy="1048026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Control block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B5B9AC-0204-F4FF-E355-62F0097A872E}"/>
                </a:ext>
              </a:extLst>
            </p:cNvPr>
            <p:cNvSpPr/>
            <p:nvPr/>
          </p:nvSpPr>
          <p:spPr>
            <a:xfrm>
              <a:off x="3644762" y="5186771"/>
              <a:ext cx="2555618" cy="1038023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Parser block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7DFD28-B24B-711A-797B-A40A70C0E061}"/>
                </a:ext>
              </a:extLst>
            </p:cNvPr>
            <p:cNvSpPr/>
            <p:nvPr/>
          </p:nvSpPr>
          <p:spPr>
            <a:xfrm>
              <a:off x="3175796" y="4502334"/>
              <a:ext cx="6865291" cy="1990541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0C6662-0C77-41A3-BFE7-C645C60C6953}"/>
                </a:ext>
              </a:extLst>
            </p:cNvPr>
            <p:cNvSpPr/>
            <p:nvPr/>
          </p:nvSpPr>
          <p:spPr>
            <a:xfrm>
              <a:off x="5478870" y="4124385"/>
              <a:ext cx="2823233" cy="37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Control-plane API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998CFA-235B-D4B5-F77F-845A9E5E2B81}"/>
                </a:ext>
              </a:extLst>
            </p:cNvPr>
            <p:cNvSpPr/>
            <p:nvPr/>
          </p:nvSpPr>
          <p:spPr>
            <a:xfrm>
              <a:off x="2321295" y="5411971"/>
              <a:ext cx="990727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7C9833-FC9A-2B2C-3CF3-0B79AEA0CDB0}"/>
                </a:ext>
              </a:extLst>
            </p:cNvPr>
            <p:cNvSpPr/>
            <p:nvPr/>
          </p:nvSpPr>
          <p:spPr>
            <a:xfrm>
              <a:off x="9535304" y="5411971"/>
              <a:ext cx="900484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4E4AE50-13DC-BC88-9352-828080B5CD8D}"/>
                </a:ext>
              </a:extLst>
            </p:cNvPr>
            <p:cNvGrpSpPr/>
            <p:nvPr/>
          </p:nvGrpSpPr>
          <p:grpSpPr>
            <a:xfrm>
              <a:off x="6096000" y="3329487"/>
              <a:ext cx="3945087" cy="432968"/>
              <a:chOff x="7872722" y="2644828"/>
              <a:chExt cx="4103020" cy="43296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6CBC4FE-4863-E6D9-F790-66054C44C9D2}"/>
                  </a:ext>
                </a:extLst>
              </p:cNvPr>
              <p:cNvSpPr/>
              <p:nvPr/>
            </p:nvSpPr>
            <p:spPr>
              <a:xfrm>
                <a:off x="7872722" y="2647923"/>
                <a:ext cx="4103020" cy="41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Control plane</a:t>
                </a:r>
              </a:p>
            </p:txBody>
          </p:sp>
          <p:pic>
            <p:nvPicPr>
              <p:cNvPr id="55" name="Graphic 54">
                <a:extLst>
                  <a:ext uri="{FF2B5EF4-FFF2-40B4-BE49-F238E27FC236}">
                    <a16:creationId xmlns:a16="http://schemas.microsoft.com/office/drawing/2014/main" id="{F5ED5C72-7025-F4A8-1853-8AC4510CE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4438" y="2644828"/>
                <a:ext cx="432968" cy="432968"/>
              </a:xfrm>
              <a:prstGeom prst="rect">
                <a:avLst/>
              </a:prstGeom>
            </p:spPr>
          </p:pic>
        </p:grpSp>
        <p:sp>
          <p:nvSpPr>
            <p:cNvPr id="35" name="Right Arrow 17">
              <a:extLst>
                <a:ext uri="{FF2B5EF4-FFF2-40B4-BE49-F238E27FC236}">
                  <a16:creationId xmlns:a16="http://schemas.microsoft.com/office/drawing/2014/main" id="{8A0AEB8D-F218-DD32-DDE2-1EFA97B33263}"/>
                </a:ext>
              </a:extLst>
            </p:cNvPr>
            <p:cNvSpPr/>
            <p:nvPr/>
          </p:nvSpPr>
          <p:spPr>
            <a:xfrm>
              <a:off x="2430663" y="3672790"/>
              <a:ext cx="278834" cy="353628"/>
            </a:xfrm>
            <a:prstGeom prst="rightArrow">
              <a:avLst>
                <a:gd name="adj1" fmla="val 50000"/>
                <a:gd name="adj2" fmla="val 54546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22A0CDF3-DB26-AA0C-44D4-3CBADF0A6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7507" y="3459699"/>
              <a:ext cx="728873" cy="728873"/>
            </a:xfrm>
            <a:prstGeom prst="rect">
              <a:avLst/>
            </a:prstGeom>
          </p:spPr>
        </p:pic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CB7314F4-7C8C-F672-B781-EA2776ED0C31}"/>
                </a:ext>
              </a:extLst>
            </p:cNvPr>
            <p:cNvSpPr/>
            <p:nvPr/>
          </p:nvSpPr>
          <p:spPr>
            <a:xfrm>
              <a:off x="6214875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6B7C7329-3FEE-F95A-51F8-93095384C42F}"/>
                </a:ext>
              </a:extLst>
            </p:cNvPr>
            <p:cNvSpPr/>
            <p:nvPr/>
          </p:nvSpPr>
          <p:spPr>
            <a:xfrm>
              <a:off x="9099589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FA0A91C6-E7CA-AFED-4BBF-D4D8BE7BA0D5}"/>
                </a:ext>
              </a:extLst>
            </p:cNvPr>
            <p:cNvSpPr/>
            <p:nvPr/>
          </p:nvSpPr>
          <p:spPr>
            <a:xfrm>
              <a:off x="3254478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6AE314-90EB-1A9A-3692-7E6722FB212A}"/>
                </a:ext>
              </a:extLst>
            </p:cNvPr>
            <p:cNvGrpSpPr/>
            <p:nvPr/>
          </p:nvGrpSpPr>
          <p:grpSpPr>
            <a:xfrm>
              <a:off x="2520919" y="5537619"/>
              <a:ext cx="565659" cy="336328"/>
              <a:chOff x="2795107" y="5342364"/>
              <a:chExt cx="460737" cy="320635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EB5600E5-AC0B-FFFC-BA51-87713A8E9B43}"/>
                  </a:ext>
                </a:extLst>
              </p:cNvPr>
              <p:cNvSpPr/>
              <p:nvPr/>
            </p:nvSpPr>
            <p:spPr>
              <a:xfrm>
                <a:off x="2795107" y="5342364"/>
                <a:ext cx="460735" cy="2988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934C0A1-FCCC-DC4C-604B-0D89EE452E9C}"/>
                  </a:ext>
                </a:extLst>
              </p:cNvPr>
              <p:cNvSpPr/>
              <p:nvPr/>
            </p:nvSpPr>
            <p:spPr>
              <a:xfrm>
                <a:off x="2795109" y="5342364"/>
                <a:ext cx="460735" cy="320635"/>
              </a:xfrm>
              <a:custGeom>
                <a:avLst/>
                <a:gdLst>
                  <a:gd name="connsiteX0" fmla="*/ 2357968 w 2408872"/>
                  <a:gd name="connsiteY0" fmla="*/ 39749 h 1605727"/>
                  <a:gd name="connsiteX1" fmla="*/ 2356362 w 2408872"/>
                  <a:gd name="connsiteY1" fmla="*/ 38277 h 1605727"/>
                  <a:gd name="connsiteX2" fmla="*/ 2255296 w 2408872"/>
                  <a:gd name="connsiteY2" fmla="*/ 83 h 1605727"/>
                  <a:gd name="connsiteX3" fmla="*/ 153742 w 2408872"/>
                  <a:gd name="connsiteY3" fmla="*/ 83 h 1605727"/>
                  <a:gd name="connsiteX4" fmla="*/ 52837 w 2408872"/>
                  <a:gd name="connsiteY4" fmla="*/ 38143 h 1605727"/>
                  <a:gd name="connsiteX5" fmla="*/ 50589 w 2408872"/>
                  <a:gd name="connsiteY5" fmla="*/ 40204 h 1605727"/>
                  <a:gd name="connsiteX6" fmla="*/ 83 w 2408872"/>
                  <a:gd name="connsiteY6" fmla="*/ 153769 h 1605727"/>
                  <a:gd name="connsiteX7" fmla="*/ 83 w 2408872"/>
                  <a:gd name="connsiteY7" fmla="*/ 1452151 h 1605727"/>
                  <a:gd name="connsiteX8" fmla="*/ 153742 w 2408872"/>
                  <a:gd name="connsiteY8" fmla="*/ 1605811 h 1605727"/>
                  <a:gd name="connsiteX9" fmla="*/ 2255296 w 2408872"/>
                  <a:gd name="connsiteY9" fmla="*/ 1605811 h 1605727"/>
                  <a:gd name="connsiteX10" fmla="*/ 2408955 w 2408872"/>
                  <a:gd name="connsiteY10" fmla="*/ 1452151 h 1605727"/>
                  <a:gd name="connsiteX11" fmla="*/ 2408955 w 2408872"/>
                  <a:gd name="connsiteY11" fmla="*/ 153769 h 1605727"/>
                  <a:gd name="connsiteX12" fmla="*/ 2357968 w 2408872"/>
                  <a:gd name="connsiteY12" fmla="*/ 39749 h 1605727"/>
                  <a:gd name="connsiteX13" fmla="*/ 2203318 w 2408872"/>
                  <a:gd name="connsiteY13" fmla="*/ 107144 h 1605727"/>
                  <a:gd name="connsiteX14" fmla="*/ 1255561 w 2408872"/>
                  <a:gd name="connsiteY14" fmla="*/ 868508 h 1605727"/>
                  <a:gd name="connsiteX15" fmla="*/ 1153478 w 2408872"/>
                  <a:gd name="connsiteY15" fmla="*/ 868508 h 1605727"/>
                  <a:gd name="connsiteX16" fmla="*/ 205720 w 2408872"/>
                  <a:gd name="connsiteY16" fmla="*/ 107144 h 1605727"/>
                  <a:gd name="connsiteX17" fmla="*/ 2203318 w 2408872"/>
                  <a:gd name="connsiteY17" fmla="*/ 107144 h 1605727"/>
                  <a:gd name="connsiteX18" fmla="*/ 2255296 w 2408872"/>
                  <a:gd name="connsiteY18" fmla="*/ 1498750 h 1605727"/>
                  <a:gd name="connsiteX19" fmla="*/ 153742 w 2408872"/>
                  <a:gd name="connsiteY19" fmla="*/ 1498750 h 1605727"/>
                  <a:gd name="connsiteX20" fmla="*/ 107144 w 2408872"/>
                  <a:gd name="connsiteY20" fmla="*/ 1452151 h 1605727"/>
                  <a:gd name="connsiteX21" fmla="*/ 107144 w 2408872"/>
                  <a:gd name="connsiteY21" fmla="*/ 165305 h 1605727"/>
                  <a:gd name="connsiteX22" fmla="*/ 1086431 w 2408872"/>
                  <a:gd name="connsiteY22" fmla="*/ 952016 h 1605727"/>
                  <a:gd name="connsiteX23" fmla="*/ 1204519 w 2408872"/>
                  <a:gd name="connsiteY23" fmla="*/ 993877 h 1605727"/>
                  <a:gd name="connsiteX24" fmla="*/ 1322607 w 2408872"/>
                  <a:gd name="connsiteY24" fmla="*/ 952016 h 1605727"/>
                  <a:gd name="connsiteX25" fmla="*/ 2301894 w 2408872"/>
                  <a:gd name="connsiteY25" fmla="*/ 165305 h 1605727"/>
                  <a:gd name="connsiteX26" fmla="*/ 2301894 w 2408872"/>
                  <a:gd name="connsiteY26" fmla="*/ 1452151 h 1605727"/>
                  <a:gd name="connsiteX27" fmla="*/ 2255296 w 2408872"/>
                  <a:gd name="connsiteY27" fmla="*/ 1498750 h 16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08872" h="1605727">
                    <a:moveTo>
                      <a:pt x="2357968" y="39749"/>
                    </a:moveTo>
                    <a:cubicBezTo>
                      <a:pt x="2357432" y="39267"/>
                      <a:pt x="2356924" y="38732"/>
                      <a:pt x="2356362" y="38277"/>
                    </a:cubicBezTo>
                    <a:cubicBezTo>
                      <a:pt x="2329302" y="14563"/>
                      <a:pt x="2293999" y="83"/>
                      <a:pt x="2255296" y="83"/>
                    </a:cubicBezTo>
                    <a:lnTo>
                      <a:pt x="153742" y="83"/>
                    </a:lnTo>
                    <a:cubicBezTo>
                      <a:pt x="115120" y="83"/>
                      <a:pt x="79870" y="14509"/>
                      <a:pt x="52837" y="38143"/>
                    </a:cubicBezTo>
                    <a:cubicBezTo>
                      <a:pt x="52061" y="38785"/>
                      <a:pt x="51338" y="39508"/>
                      <a:pt x="50589" y="40204"/>
                    </a:cubicBezTo>
                    <a:cubicBezTo>
                      <a:pt x="19648" y="68334"/>
                      <a:pt x="83" y="108750"/>
                      <a:pt x="83" y="153769"/>
                    </a:cubicBezTo>
                    <a:lnTo>
                      <a:pt x="83" y="1452151"/>
                    </a:lnTo>
                    <a:cubicBezTo>
                      <a:pt x="83" y="1536890"/>
                      <a:pt x="69030" y="1605811"/>
                      <a:pt x="153742" y="1605811"/>
                    </a:cubicBezTo>
                    <a:lnTo>
                      <a:pt x="2255296" y="1605811"/>
                    </a:lnTo>
                    <a:cubicBezTo>
                      <a:pt x="2340035" y="1605811"/>
                      <a:pt x="2408955" y="1536890"/>
                      <a:pt x="2408955" y="1452151"/>
                    </a:cubicBezTo>
                    <a:lnTo>
                      <a:pt x="2408955" y="153769"/>
                    </a:lnTo>
                    <a:cubicBezTo>
                      <a:pt x="2408955" y="108536"/>
                      <a:pt x="2389176" y="67906"/>
                      <a:pt x="2357968" y="39749"/>
                    </a:cubicBezTo>
                    <a:close/>
                    <a:moveTo>
                      <a:pt x="2203318" y="107144"/>
                    </a:moveTo>
                    <a:lnTo>
                      <a:pt x="1255561" y="868508"/>
                    </a:lnTo>
                    <a:cubicBezTo>
                      <a:pt x="1225503" y="892650"/>
                      <a:pt x="1183482" y="892650"/>
                      <a:pt x="1153478" y="868508"/>
                    </a:cubicBezTo>
                    <a:lnTo>
                      <a:pt x="205720" y="107144"/>
                    </a:lnTo>
                    <a:lnTo>
                      <a:pt x="2203318" y="107144"/>
                    </a:lnTo>
                    <a:close/>
                    <a:moveTo>
                      <a:pt x="2255296" y="1498750"/>
                    </a:moveTo>
                    <a:lnTo>
                      <a:pt x="153742" y="1498750"/>
                    </a:lnTo>
                    <a:cubicBezTo>
                      <a:pt x="128048" y="1498750"/>
                      <a:pt x="107144" y="1477846"/>
                      <a:pt x="107144" y="1452151"/>
                    </a:cubicBezTo>
                    <a:lnTo>
                      <a:pt x="107144" y="165305"/>
                    </a:lnTo>
                    <a:lnTo>
                      <a:pt x="1086431" y="952016"/>
                    </a:lnTo>
                    <a:cubicBezTo>
                      <a:pt x="1121199" y="979932"/>
                      <a:pt x="1162819" y="993877"/>
                      <a:pt x="1204519" y="993877"/>
                    </a:cubicBezTo>
                    <a:cubicBezTo>
                      <a:pt x="1246166" y="993877"/>
                      <a:pt x="1287839" y="979932"/>
                      <a:pt x="1322607" y="952016"/>
                    </a:cubicBezTo>
                    <a:lnTo>
                      <a:pt x="2301894" y="165305"/>
                    </a:lnTo>
                    <a:lnTo>
                      <a:pt x="2301894" y="1452151"/>
                    </a:lnTo>
                    <a:cubicBezTo>
                      <a:pt x="2301894" y="1477846"/>
                      <a:pt x="2280991" y="1498750"/>
                      <a:pt x="2255296" y="1498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BC5044A-BB02-A6D4-4F21-3F2BC9E08032}"/>
                  </a:ext>
                </a:extLst>
              </p:cNvPr>
              <p:cNvSpPr/>
              <p:nvPr/>
            </p:nvSpPr>
            <p:spPr>
              <a:xfrm>
                <a:off x="3015236" y="5589870"/>
                <a:ext cx="117252" cy="21378"/>
              </a:xfrm>
              <a:custGeom>
                <a:avLst/>
                <a:gdLst>
                  <a:gd name="connsiteX0" fmla="*/ 559601 w 613031"/>
                  <a:gd name="connsiteY0" fmla="*/ 107177 h 107061"/>
                  <a:gd name="connsiteX1" fmla="*/ 53630 w 613031"/>
                  <a:gd name="connsiteY1" fmla="*/ 107177 h 107061"/>
                  <a:gd name="connsiteX2" fmla="*/ 100 w 613031"/>
                  <a:gd name="connsiteY2" fmla="*/ 53647 h 107061"/>
                  <a:gd name="connsiteX3" fmla="*/ 53630 w 613031"/>
                  <a:gd name="connsiteY3" fmla="*/ 116 h 107061"/>
                  <a:gd name="connsiteX4" fmla="*/ 559601 w 613031"/>
                  <a:gd name="connsiteY4" fmla="*/ 116 h 107061"/>
                  <a:gd name="connsiteX5" fmla="*/ 613131 w 613031"/>
                  <a:gd name="connsiteY5" fmla="*/ 53647 h 107061"/>
                  <a:gd name="connsiteX6" fmla="*/ 559601 w 613031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3031" h="107061">
                    <a:moveTo>
                      <a:pt x="559601" y="107177"/>
                    </a:moveTo>
                    <a:lnTo>
                      <a:pt x="53630" y="107177"/>
                    </a:lnTo>
                    <a:cubicBezTo>
                      <a:pt x="24082" y="107177"/>
                      <a:pt x="100" y="83195"/>
                      <a:pt x="100" y="53647"/>
                    </a:cubicBezTo>
                    <a:cubicBezTo>
                      <a:pt x="100" y="24098"/>
                      <a:pt x="24082" y="116"/>
                      <a:pt x="53630" y="116"/>
                    </a:cubicBezTo>
                    <a:lnTo>
                      <a:pt x="559601" y="116"/>
                    </a:lnTo>
                    <a:cubicBezTo>
                      <a:pt x="589150" y="116"/>
                      <a:pt x="613131" y="24098"/>
                      <a:pt x="613131" y="53647"/>
                    </a:cubicBezTo>
                    <a:cubicBezTo>
                      <a:pt x="613131" y="83195"/>
                      <a:pt x="589176" y="107177"/>
                      <a:pt x="559601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8A946A5-DCF0-1128-D410-3E16258306DF}"/>
                  </a:ext>
                </a:extLst>
              </p:cNvPr>
              <p:cNvSpPr/>
              <p:nvPr/>
            </p:nvSpPr>
            <p:spPr>
              <a:xfrm>
                <a:off x="3152587" y="5589871"/>
                <a:ext cx="67682" cy="21378"/>
              </a:xfrm>
              <a:custGeom>
                <a:avLst/>
                <a:gdLst>
                  <a:gd name="connsiteX0" fmla="*/ 300473 w 353863"/>
                  <a:gd name="connsiteY0" fmla="*/ 107177 h 107061"/>
                  <a:gd name="connsiteX1" fmla="*/ 53670 w 353863"/>
                  <a:gd name="connsiteY1" fmla="*/ 107177 h 107061"/>
                  <a:gd name="connsiteX2" fmla="*/ 140 w 353863"/>
                  <a:gd name="connsiteY2" fmla="*/ 53647 h 107061"/>
                  <a:gd name="connsiteX3" fmla="*/ 53670 w 353863"/>
                  <a:gd name="connsiteY3" fmla="*/ 116 h 107061"/>
                  <a:gd name="connsiteX4" fmla="*/ 300473 w 353863"/>
                  <a:gd name="connsiteY4" fmla="*/ 116 h 107061"/>
                  <a:gd name="connsiteX5" fmla="*/ 354003 w 353863"/>
                  <a:gd name="connsiteY5" fmla="*/ 53647 h 107061"/>
                  <a:gd name="connsiteX6" fmla="*/ 300473 w 353863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863" h="107061">
                    <a:moveTo>
                      <a:pt x="300473" y="107177"/>
                    </a:moveTo>
                    <a:lnTo>
                      <a:pt x="53670" y="107177"/>
                    </a:lnTo>
                    <a:cubicBezTo>
                      <a:pt x="24121" y="107177"/>
                      <a:pt x="140" y="83195"/>
                      <a:pt x="140" y="53647"/>
                    </a:cubicBezTo>
                    <a:cubicBezTo>
                      <a:pt x="140" y="24098"/>
                      <a:pt x="24121" y="116"/>
                      <a:pt x="53670" y="116"/>
                    </a:cubicBezTo>
                    <a:lnTo>
                      <a:pt x="300473" y="116"/>
                    </a:lnTo>
                    <a:cubicBezTo>
                      <a:pt x="330021" y="116"/>
                      <a:pt x="354003" y="24098"/>
                      <a:pt x="354003" y="53647"/>
                    </a:cubicBezTo>
                    <a:cubicBezTo>
                      <a:pt x="354003" y="83195"/>
                      <a:pt x="330021" y="107177"/>
                      <a:pt x="300473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1502560-9489-40B1-F05C-25721AA17B86}"/>
                </a:ext>
              </a:extLst>
            </p:cNvPr>
            <p:cNvSpPr/>
            <p:nvPr/>
          </p:nvSpPr>
          <p:spPr>
            <a:xfrm>
              <a:off x="8302103" y="4124385"/>
              <a:ext cx="1738984" cy="377200"/>
            </a:xfrm>
            <a:custGeom>
              <a:avLst/>
              <a:gdLst>
                <a:gd name="connsiteX0" fmla="*/ 0 w 2615190"/>
                <a:gd name="connsiteY0" fmla="*/ 0 h 560397"/>
                <a:gd name="connsiteX1" fmla="*/ 2615190 w 2615190"/>
                <a:gd name="connsiteY1" fmla="*/ 0 h 560397"/>
                <a:gd name="connsiteX2" fmla="*/ 2615190 w 2615190"/>
                <a:gd name="connsiteY2" fmla="*/ 560398 h 560397"/>
                <a:gd name="connsiteX3" fmla="*/ 0 w 2615190"/>
                <a:gd name="connsiteY3" fmla="*/ 560398 h 5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190" h="560397">
                  <a:moveTo>
                    <a:pt x="0" y="0"/>
                  </a:moveTo>
                  <a:lnTo>
                    <a:pt x="2615190" y="0"/>
                  </a:lnTo>
                  <a:lnTo>
                    <a:pt x="2615190" y="560398"/>
                  </a:lnTo>
                  <a:lnTo>
                    <a:pt x="0" y="560398"/>
                  </a:lnTo>
                  <a:close/>
                </a:path>
              </a:pathLst>
            </a:custGeom>
            <a:solidFill>
              <a:srgbClr val="F5F5F5"/>
            </a:solidFill>
            <a:ln w="3735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1050" dirty="0">
                  <a:latin typeface="Helvetica" panose="020B0604020202020204" pitchFamily="34" charset="0"/>
                </a:rPr>
                <a:t>Device software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74B649C-3E50-E065-61A6-486001B368C0}"/>
                </a:ext>
              </a:extLst>
            </p:cNvPr>
            <p:cNvGrpSpPr/>
            <p:nvPr/>
          </p:nvGrpSpPr>
          <p:grpSpPr>
            <a:xfrm>
              <a:off x="2909056" y="3443417"/>
              <a:ext cx="2205347" cy="842097"/>
              <a:chOff x="3275533" y="2803011"/>
              <a:chExt cx="2205347" cy="842097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30657A6-2FF5-CA57-BF1C-2DDF3D10BF5C}"/>
                  </a:ext>
                </a:extLst>
              </p:cNvPr>
              <p:cNvSpPr/>
              <p:nvPr/>
            </p:nvSpPr>
            <p:spPr>
              <a:xfrm>
                <a:off x="3275533" y="2803011"/>
                <a:ext cx="2205347" cy="84209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Compiler</a:t>
                </a:r>
              </a:p>
            </p:txBody>
          </p:sp>
          <p:pic>
            <p:nvPicPr>
              <p:cNvPr id="49" name="Picture 51">
                <a:extLst>
                  <a:ext uri="{FF2B5EF4-FFF2-40B4-BE49-F238E27FC236}">
                    <a16:creationId xmlns:a16="http://schemas.microsoft.com/office/drawing/2014/main" id="{230BDA09-31DB-ACCD-0D6E-A31FD3DBF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8647" y="3157727"/>
                <a:ext cx="434583" cy="381453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</p:pic>
        </p:grpSp>
        <p:sp>
          <p:nvSpPr>
            <p:cNvPr id="43" name="Shape 2244">
              <a:extLst>
                <a:ext uri="{FF2B5EF4-FFF2-40B4-BE49-F238E27FC236}">
                  <a16:creationId xmlns:a16="http://schemas.microsoft.com/office/drawing/2014/main" id="{C1A5F577-4770-9346-F027-F4414731B249}"/>
                </a:ext>
              </a:extLst>
            </p:cNvPr>
            <p:cNvSpPr/>
            <p:nvPr/>
          </p:nvSpPr>
          <p:spPr>
            <a:xfrm>
              <a:off x="900730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44" name="Shape 2244">
              <a:extLst>
                <a:ext uri="{FF2B5EF4-FFF2-40B4-BE49-F238E27FC236}">
                  <a16:creationId xmlns:a16="http://schemas.microsoft.com/office/drawing/2014/main" id="{9FA81FA7-740D-82FB-D960-9EF0A3ABDCAB}"/>
                </a:ext>
              </a:extLst>
            </p:cNvPr>
            <p:cNvSpPr/>
            <p:nvPr/>
          </p:nvSpPr>
          <p:spPr>
            <a:xfrm>
              <a:off x="736641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CE60810-2B26-37A6-629C-1049A41949FE}"/>
                </a:ext>
              </a:extLst>
            </p:cNvPr>
            <p:cNvSpPr/>
            <p:nvPr/>
          </p:nvSpPr>
          <p:spPr>
            <a:xfrm>
              <a:off x="838201" y="3151188"/>
              <a:ext cx="9831660" cy="3467804"/>
            </a:xfrm>
            <a:prstGeom prst="rect">
              <a:avLst/>
            </a:prstGeom>
            <a:noFill/>
            <a:ln w="5715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noFill/>
                <a:latin typeface="Helvetica" panose="020B0604020202020204" pitchFamily="34" charset="0"/>
              </a:endParaRPr>
            </a:p>
          </p:txBody>
        </p:sp>
      </p:grpSp>
      <p:sp>
        <p:nvSpPr>
          <p:cNvPr id="7" name="Google Shape;208;p28">
            <a:extLst>
              <a:ext uri="{FF2B5EF4-FFF2-40B4-BE49-F238E27FC236}">
                <a16:creationId xmlns:a16="http://schemas.microsoft.com/office/drawing/2014/main" id="{BBE14189-0534-7248-A296-CDE70C2EB9DB}"/>
              </a:ext>
            </a:extLst>
          </p:cNvPr>
          <p:cNvSpPr/>
          <p:nvPr/>
        </p:nvSpPr>
        <p:spPr>
          <a:xfrm>
            <a:off x="6794271" y="4589462"/>
            <a:ext cx="1440400" cy="104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Device specification</a:t>
            </a:r>
            <a:endParaRPr sz="1600" dirty="0">
              <a:solidFill>
                <a:schemeClr val="dk1"/>
              </a:solidFill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8A83E6-8BFC-341D-52C8-2F570128D3FB}"/>
              </a:ext>
            </a:extLst>
          </p:cNvPr>
          <p:cNvGrpSpPr/>
          <p:nvPr/>
        </p:nvGrpSpPr>
        <p:grpSpPr>
          <a:xfrm>
            <a:off x="7252137" y="4680189"/>
            <a:ext cx="516655" cy="389877"/>
            <a:chOff x="7186190" y="4018806"/>
            <a:chExt cx="516655" cy="389877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1EF2F1B-0500-C8CE-6B25-7C7B9CE47D2B}"/>
                </a:ext>
              </a:extLst>
            </p:cNvPr>
            <p:cNvSpPr/>
            <p:nvPr/>
          </p:nvSpPr>
          <p:spPr>
            <a:xfrm>
              <a:off x="7186190" y="4018806"/>
              <a:ext cx="516655" cy="389877"/>
            </a:xfrm>
            <a:custGeom>
              <a:avLst/>
              <a:gdLst>
                <a:gd name="connsiteX0" fmla="*/ 515202 w 516655"/>
                <a:gd name="connsiteY0" fmla="*/ 203268 h 389877"/>
                <a:gd name="connsiteX1" fmla="*/ 464667 w 516655"/>
                <a:gd name="connsiteY1" fmla="*/ 24988 h 389877"/>
                <a:gd name="connsiteX2" fmla="*/ 433829 w 516655"/>
                <a:gd name="connsiteY2" fmla="*/ 0 h 389877"/>
                <a:gd name="connsiteX3" fmla="*/ 82826 w 516655"/>
                <a:gd name="connsiteY3" fmla="*/ 0 h 389877"/>
                <a:gd name="connsiteX4" fmla="*/ 51988 w 516655"/>
                <a:gd name="connsiteY4" fmla="*/ 24988 h 389877"/>
                <a:gd name="connsiteX5" fmla="*/ 1453 w 516655"/>
                <a:gd name="connsiteY5" fmla="*/ 203445 h 389877"/>
                <a:gd name="connsiteX6" fmla="*/ 0 w 516655"/>
                <a:gd name="connsiteY6" fmla="*/ 213901 h 389877"/>
                <a:gd name="connsiteX7" fmla="*/ 0 w 516655"/>
                <a:gd name="connsiteY7" fmla="*/ 354434 h 389877"/>
                <a:gd name="connsiteX8" fmla="*/ 32291 w 516655"/>
                <a:gd name="connsiteY8" fmla="*/ 389877 h 389877"/>
                <a:gd name="connsiteX9" fmla="*/ 484364 w 516655"/>
                <a:gd name="connsiteY9" fmla="*/ 389877 h 389877"/>
                <a:gd name="connsiteX10" fmla="*/ 516655 w 516655"/>
                <a:gd name="connsiteY10" fmla="*/ 354434 h 389877"/>
                <a:gd name="connsiteX11" fmla="*/ 516655 w 516655"/>
                <a:gd name="connsiteY11" fmla="*/ 213724 h 389877"/>
                <a:gd name="connsiteX12" fmla="*/ 515202 w 516655"/>
                <a:gd name="connsiteY12" fmla="*/ 203268 h 389877"/>
                <a:gd name="connsiteX13" fmla="*/ 484364 w 516655"/>
                <a:gd name="connsiteY13" fmla="*/ 354434 h 389877"/>
                <a:gd name="connsiteX14" fmla="*/ 32291 w 516655"/>
                <a:gd name="connsiteY14" fmla="*/ 354434 h 389877"/>
                <a:gd name="connsiteX15" fmla="*/ 32291 w 516655"/>
                <a:gd name="connsiteY15" fmla="*/ 213724 h 389877"/>
                <a:gd name="connsiteX16" fmla="*/ 82826 w 516655"/>
                <a:gd name="connsiteY16" fmla="*/ 35443 h 389877"/>
                <a:gd name="connsiteX17" fmla="*/ 433829 w 516655"/>
                <a:gd name="connsiteY17" fmla="*/ 35443 h 389877"/>
                <a:gd name="connsiteX18" fmla="*/ 484364 w 516655"/>
                <a:gd name="connsiteY18" fmla="*/ 213724 h 38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655" h="389877">
                  <a:moveTo>
                    <a:pt x="515202" y="203268"/>
                  </a:moveTo>
                  <a:lnTo>
                    <a:pt x="464667" y="24988"/>
                  </a:lnTo>
                  <a:cubicBezTo>
                    <a:pt x="460490" y="10138"/>
                    <a:pt x="447987" y="8"/>
                    <a:pt x="433829" y="0"/>
                  </a:cubicBezTo>
                  <a:lnTo>
                    <a:pt x="82826" y="0"/>
                  </a:lnTo>
                  <a:cubicBezTo>
                    <a:pt x="68668" y="8"/>
                    <a:pt x="56165" y="10138"/>
                    <a:pt x="51988" y="24988"/>
                  </a:cubicBezTo>
                  <a:lnTo>
                    <a:pt x="1453" y="203445"/>
                  </a:lnTo>
                  <a:cubicBezTo>
                    <a:pt x="495" y="206832"/>
                    <a:pt x="5" y="210355"/>
                    <a:pt x="0" y="213901"/>
                  </a:cubicBezTo>
                  <a:lnTo>
                    <a:pt x="0" y="354434"/>
                  </a:lnTo>
                  <a:cubicBezTo>
                    <a:pt x="0" y="374009"/>
                    <a:pt x="14457" y="389877"/>
                    <a:pt x="32291" y="389877"/>
                  </a:cubicBezTo>
                  <a:lnTo>
                    <a:pt x="484364" y="389877"/>
                  </a:lnTo>
                  <a:cubicBezTo>
                    <a:pt x="502198" y="389877"/>
                    <a:pt x="516655" y="374009"/>
                    <a:pt x="516655" y="354434"/>
                  </a:cubicBezTo>
                  <a:lnTo>
                    <a:pt x="516655" y="213724"/>
                  </a:lnTo>
                  <a:cubicBezTo>
                    <a:pt x="516650" y="210178"/>
                    <a:pt x="516159" y="206654"/>
                    <a:pt x="515202" y="203268"/>
                  </a:cubicBezTo>
                  <a:close/>
                  <a:moveTo>
                    <a:pt x="484364" y="354434"/>
                  </a:moveTo>
                  <a:lnTo>
                    <a:pt x="32291" y="354434"/>
                  </a:lnTo>
                  <a:lnTo>
                    <a:pt x="32291" y="213724"/>
                  </a:lnTo>
                  <a:lnTo>
                    <a:pt x="82826" y="35443"/>
                  </a:lnTo>
                  <a:lnTo>
                    <a:pt x="433829" y="35443"/>
                  </a:lnTo>
                  <a:lnTo>
                    <a:pt x="484364" y="213724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3C2EDF-173D-8D49-058C-754AA9FCF333}"/>
                </a:ext>
              </a:extLst>
            </p:cNvPr>
            <p:cNvSpPr/>
            <p:nvPr/>
          </p:nvSpPr>
          <p:spPr>
            <a:xfrm>
              <a:off x="7268855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3A4434A-F23B-72DB-1E23-DAB83A12F0E6}"/>
                </a:ext>
              </a:extLst>
            </p:cNvPr>
            <p:cNvSpPr/>
            <p:nvPr/>
          </p:nvSpPr>
          <p:spPr>
            <a:xfrm>
              <a:off x="7349583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80FA536-8E1D-237D-7C24-50BA115BF9D9}"/>
                </a:ext>
              </a:extLst>
            </p:cNvPr>
            <p:cNvSpPr/>
            <p:nvPr/>
          </p:nvSpPr>
          <p:spPr>
            <a:xfrm>
              <a:off x="7430149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717E42A-D3A2-A3EE-C047-9CF3831A2F1B}"/>
                </a:ext>
              </a:extLst>
            </p:cNvPr>
            <p:cNvSpPr/>
            <p:nvPr/>
          </p:nvSpPr>
          <p:spPr>
            <a:xfrm>
              <a:off x="7510714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335B8F6-10A2-0FA2-3C71-133581E12439}"/>
                </a:ext>
              </a:extLst>
            </p:cNvPr>
            <p:cNvSpPr/>
            <p:nvPr/>
          </p:nvSpPr>
          <p:spPr>
            <a:xfrm>
              <a:off x="7591442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062CCD0-0411-1034-E6BD-FA830FB44FE9}"/>
                </a:ext>
              </a:extLst>
            </p:cNvPr>
            <p:cNvSpPr/>
            <p:nvPr/>
          </p:nvSpPr>
          <p:spPr>
            <a:xfrm>
              <a:off x="7254486" y="4213745"/>
              <a:ext cx="382486" cy="24810"/>
            </a:xfrm>
            <a:custGeom>
              <a:avLst/>
              <a:gdLst>
                <a:gd name="connsiteX0" fmla="*/ 0 w 382486"/>
                <a:gd name="connsiteY0" fmla="*/ 0 h 24810"/>
                <a:gd name="connsiteX1" fmla="*/ 382486 w 382486"/>
                <a:gd name="connsiteY1" fmla="*/ 0 h 24810"/>
                <a:gd name="connsiteX2" fmla="*/ 382486 w 382486"/>
                <a:gd name="connsiteY2" fmla="*/ 24810 h 24810"/>
                <a:gd name="connsiteX3" fmla="*/ 0 w 382486"/>
                <a:gd name="connsiteY3" fmla="*/ 24810 h 2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486" h="24810">
                  <a:moveTo>
                    <a:pt x="0" y="0"/>
                  </a:moveTo>
                  <a:lnTo>
                    <a:pt x="382486" y="0"/>
                  </a:lnTo>
                  <a:lnTo>
                    <a:pt x="382486" y="24810"/>
                  </a:lnTo>
                  <a:lnTo>
                    <a:pt x="0" y="24810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14D559-AA89-1868-BFA5-458CCD1EAA1B}"/>
              </a:ext>
            </a:extLst>
          </p:cNvPr>
          <p:cNvGrpSpPr/>
          <p:nvPr/>
        </p:nvGrpSpPr>
        <p:grpSpPr>
          <a:xfrm>
            <a:off x="4924836" y="4589462"/>
            <a:ext cx="1440400" cy="1044000"/>
            <a:chOff x="6591411" y="332690"/>
            <a:chExt cx="1080300" cy="796342"/>
          </a:xfrm>
        </p:grpSpPr>
        <p:sp>
          <p:nvSpPr>
            <p:cNvPr id="10" name="Google Shape;208;p28">
              <a:extLst>
                <a:ext uri="{FF2B5EF4-FFF2-40B4-BE49-F238E27FC236}">
                  <a16:creationId xmlns:a16="http://schemas.microsoft.com/office/drawing/2014/main" id="{9109C004-0518-C130-E793-F78E769E9C26}"/>
                </a:ext>
              </a:extLst>
            </p:cNvPr>
            <p:cNvSpPr/>
            <p:nvPr/>
          </p:nvSpPr>
          <p:spPr>
            <a:xfrm>
              <a:off x="6591411" y="332690"/>
              <a:ext cx="1080300" cy="7963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program</a:t>
              </a:r>
              <a:endParaRPr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11" name="Google Shape;466;p40">
              <a:extLst>
                <a:ext uri="{FF2B5EF4-FFF2-40B4-BE49-F238E27FC236}">
                  <a16:creationId xmlns:a16="http://schemas.microsoft.com/office/drawing/2014/main" id="{7EA6D3F3-3A23-F7E5-7F23-1DB665B5817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38893" y="378268"/>
              <a:ext cx="405519" cy="3935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4555AC-51CB-80B2-449A-A5B386D13082}"/>
              </a:ext>
            </a:extLst>
          </p:cNvPr>
          <p:cNvGrpSpPr/>
          <p:nvPr/>
        </p:nvGrpSpPr>
        <p:grpSpPr>
          <a:xfrm>
            <a:off x="8663706" y="4589462"/>
            <a:ext cx="1440400" cy="1044000"/>
            <a:chOff x="3385980" y="2934383"/>
            <a:chExt cx="1080300" cy="87753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Google Shape;208;p28">
              <a:extLst>
                <a:ext uri="{FF2B5EF4-FFF2-40B4-BE49-F238E27FC236}">
                  <a16:creationId xmlns:a16="http://schemas.microsoft.com/office/drawing/2014/main" id="{71A3AA9A-E4ED-D693-7036-69E2374C2A1F}"/>
                </a:ext>
              </a:extLst>
            </p:cNvPr>
            <p:cNvSpPr/>
            <p:nvPr/>
          </p:nvSpPr>
          <p:spPr>
            <a:xfrm>
              <a:off x="3385980" y="2934383"/>
              <a:ext cx="1080300" cy="877533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Control plane configuration</a:t>
              </a:r>
              <a:endParaRPr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16" name="Google Shape;221;p28">
              <a:extLst>
                <a:ext uri="{FF2B5EF4-FFF2-40B4-BE49-F238E27FC236}">
                  <a16:creationId xmlns:a16="http://schemas.microsoft.com/office/drawing/2014/main" id="{93DD5EF0-3E39-4301-7B97-E7A72DF8EFF0}"/>
                </a:ext>
              </a:extLst>
            </p:cNvPr>
            <p:cNvPicPr preferRelativeResize="0"/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770003" y="2966592"/>
              <a:ext cx="390461" cy="44131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674B6EF-0C51-04D0-BADD-FC5A2B4FD67B}"/>
              </a:ext>
            </a:extLst>
          </p:cNvPr>
          <p:cNvSpPr txBox="1"/>
          <p:nvPr/>
        </p:nvSpPr>
        <p:spPr>
          <a:xfrm>
            <a:off x="6413700" y="4804903"/>
            <a:ext cx="33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D676C-A2C7-048F-3E26-74E143020CE7}"/>
              </a:ext>
            </a:extLst>
          </p:cNvPr>
          <p:cNvSpPr txBox="1"/>
          <p:nvPr/>
        </p:nvSpPr>
        <p:spPr>
          <a:xfrm>
            <a:off x="8283135" y="4804903"/>
            <a:ext cx="33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9C4C0-81EB-D894-F7DB-CC83C597BADB}"/>
              </a:ext>
            </a:extLst>
          </p:cNvPr>
          <p:cNvSpPr txBox="1"/>
          <p:nvPr/>
        </p:nvSpPr>
        <p:spPr>
          <a:xfrm>
            <a:off x="4089527" y="4021970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inputs: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E9C28-0B66-2096-681B-32DE5C95F315}"/>
              </a:ext>
            </a:extLst>
          </p:cNvPr>
          <p:cNvSpPr txBox="1"/>
          <p:nvPr/>
        </p:nvSpPr>
        <p:spPr>
          <a:xfrm>
            <a:off x="4089527" y="768350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coverage:</a:t>
            </a:r>
          </a:p>
        </p:txBody>
      </p:sp>
    </p:spTree>
    <p:extLst>
      <p:ext uri="{BB962C8B-B14F-4D97-AF65-F5344CB8AC3E}">
        <p14:creationId xmlns:p14="http://schemas.microsoft.com/office/powerpoint/2010/main" val="339807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5321-87ED-71F5-221F-7A938E79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Improving Resource Usage Of Network Programs</a:t>
            </a:r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2662CF-DB73-583E-7F53-8173412EE674}"/>
              </a:ext>
            </a:extLst>
          </p:cNvPr>
          <p:cNvGrpSpPr/>
          <p:nvPr/>
        </p:nvGrpSpPr>
        <p:grpSpPr>
          <a:xfrm>
            <a:off x="2604211" y="3187983"/>
            <a:ext cx="7498799" cy="3351404"/>
            <a:chOff x="350067" y="1684581"/>
            <a:chExt cx="9752943" cy="4908545"/>
          </a:xfrm>
        </p:grpSpPr>
        <p:sp>
          <p:nvSpPr>
            <p:cNvPr id="4" name="Google Shape;140;p26">
              <a:extLst>
                <a:ext uri="{FF2B5EF4-FFF2-40B4-BE49-F238E27FC236}">
                  <a16:creationId xmlns:a16="http://schemas.microsoft.com/office/drawing/2014/main" id="{5B64134A-E165-6B1D-C649-C3F71E6429B1}"/>
                </a:ext>
              </a:extLst>
            </p:cNvPr>
            <p:cNvSpPr txBox="1"/>
            <p:nvPr/>
          </p:nvSpPr>
          <p:spPr>
            <a:xfrm>
              <a:off x="350067" y="3789489"/>
              <a:ext cx="3045598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b="1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Device abstraction layer</a:t>
              </a:r>
              <a:endParaRPr sz="12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5" name="Google Shape;141;p26">
              <a:extLst>
                <a:ext uri="{FF2B5EF4-FFF2-40B4-BE49-F238E27FC236}">
                  <a16:creationId xmlns:a16="http://schemas.microsoft.com/office/drawing/2014/main" id="{62474A16-C173-BEB4-B187-4EC0D5887F2D}"/>
                </a:ext>
              </a:extLst>
            </p:cNvPr>
            <p:cNvSpPr txBox="1"/>
            <p:nvPr/>
          </p:nvSpPr>
          <p:spPr>
            <a:xfrm>
              <a:off x="350067" y="5188400"/>
              <a:ext cx="36720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b="1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Network devices</a:t>
              </a:r>
              <a:endParaRPr sz="12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6" name="Google Shape;142;p26">
              <a:extLst>
                <a:ext uri="{FF2B5EF4-FFF2-40B4-BE49-F238E27FC236}">
                  <a16:creationId xmlns:a16="http://schemas.microsoft.com/office/drawing/2014/main" id="{FAD91C9B-EE5C-703B-55AF-4EA453AE81F2}"/>
                </a:ext>
              </a:extLst>
            </p:cNvPr>
            <p:cNvSpPr txBox="1"/>
            <p:nvPr/>
          </p:nvSpPr>
          <p:spPr>
            <a:xfrm>
              <a:off x="350067" y="2390580"/>
              <a:ext cx="34276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b="1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Control plane agent</a:t>
              </a:r>
              <a:endParaRPr sz="12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7" name="Google Shape;143;p26">
              <a:extLst>
                <a:ext uri="{FF2B5EF4-FFF2-40B4-BE49-F238E27FC236}">
                  <a16:creationId xmlns:a16="http://schemas.microsoft.com/office/drawing/2014/main" id="{562B4122-7480-CD68-B6FD-02A883C4D30C}"/>
                </a:ext>
              </a:extLst>
            </p:cNvPr>
            <p:cNvSpPr txBox="1"/>
            <p:nvPr/>
          </p:nvSpPr>
          <p:spPr>
            <a:xfrm>
              <a:off x="350067" y="3090038"/>
              <a:ext cx="2622401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b="1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Network/device OS</a:t>
              </a:r>
              <a:endParaRPr sz="12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8" name="Google Shape;144;p26">
              <a:extLst>
                <a:ext uri="{FF2B5EF4-FFF2-40B4-BE49-F238E27FC236}">
                  <a16:creationId xmlns:a16="http://schemas.microsoft.com/office/drawing/2014/main" id="{D721142A-8F68-FA4F-9721-D145CF970236}"/>
                </a:ext>
              </a:extLst>
            </p:cNvPr>
            <p:cNvSpPr txBox="1"/>
            <p:nvPr/>
          </p:nvSpPr>
          <p:spPr>
            <a:xfrm>
              <a:off x="3539250" y="1968971"/>
              <a:ext cx="1390722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P4Runtime</a:t>
              </a:r>
            </a:p>
          </p:txBody>
        </p:sp>
        <p:sp>
          <p:nvSpPr>
            <p:cNvPr id="9" name="Google Shape;145;p26">
              <a:extLst>
                <a:ext uri="{FF2B5EF4-FFF2-40B4-BE49-F238E27FC236}">
                  <a16:creationId xmlns:a16="http://schemas.microsoft.com/office/drawing/2014/main" id="{17A7B8FB-3BAC-0436-98C7-E476EE708DBE}"/>
                </a:ext>
              </a:extLst>
            </p:cNvPr>
            <p:cNvSpPr txBox="1"/>
            <p:nvPr/>
          </p:nvSpPr>
          <p:spPr>
            <a:xfrm>
              <a:off x="4500305" y="2406356"/>
              <a:ext cx="790401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gNMI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0" name="Google Shape;146;p26">
              <a:extLst>
                <a:ext uri="{FF2B5EF4-FFF2-40B4-BE49-F238E27FC236}">
                  <a16:creationId xmlns:a16="http://schemas.microsoft.com/office/drawing/2014/main" id="{1339FD84-5C74-19C3-F69E-0C1452DE0999}"/>
                </a:ext>
              </a:extLst>
            </p:cNvPr>
            <p:cNvSpPr txBox="1"/>
            <p:nvPr/>
          </p:nvSpPr>
          <p:spPr>
            <a:xfrm>
              <a:off x="5248381" y="2123184"/>
              <a:ext cx="1242401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NetCONF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1" name="Google Shape;147;p26">
              <a:extLst>
                <a:ext uri="{FF2B5EF4-FFF2-40B4-BE49-F238E27FC236}">
                  <a16:creationId xmlns:a16="http://schemas.microsoft.com/office/drawing/2014/main" id="{B3A36A1D-D197-9225-3B87-0DD402E063E6}"/>
                </a:ext>
              </a:extLst>
            </p:cNvPr>
            <p:cNvSpPr txBox="1"/>
            <p:nvPr/>
          </p:nvSpPr>
          <p:spPr>
            <a:xfrm>
              <a:off x="4814627" y="3759943"/>
              <a:ext cx="929145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TDI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2" name="Google Shape;148;p26">
              <a:extLst>
                <a:ext uri="{FF2B5EF4-FFF2-40B4-BE49-F238E27FC236}">
                  <a16:creationId xmlns:a16="http://schemas.microsoft.com/office/drawing/2014/main" id="{A369C68C-D70C-ABD3-38E7-222E3FB412B3}"/>
                </a:ext>
              </a:extLst>
            </p:cNvPr>
            <p:cNvSpPr txBox="1"/>
            <p:nvPr/>
          </p:nvSpPr>
          <p:spPr>
            <a:xfrm>
              <a:off x="3001592" y="3182764"/>
              <a:ext cx="11152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SONiC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3" name="Google Shape;149;p26">
              <a:extLst>
                <a:ext uri="{FF2B5EF4-FFF2-40B4-BE49-F238E27FC236}">
                  <a16:creationId xmlns:a16="http://schemas.microsoft.com/office/drawing/2014/main" id="{6EF551C5-B4DD-82FC-82F1-8E7854B4010C}"/>
                </a:ext>
              </a:extLst>
            </p:cNvPr>
            <p:cNvSpPr txBox="1"/>
            <p:nvPr/>
          </p:nvSpPr>
          <p:spPr>
            <a:xfrm>
              <a:off x="5172076" y="3162487"/>
              <a:ext cx="10700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Stratum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4" name="Google Shape;150;p26">
              <a:extLst>
                <a:ext uri="{FF2B5EF4-FFF2-40B4-BE49-F238E27FC236}">
                  <a16:creationId xmlns:a16="http://schemas.microsoft.com/office/drawing/2014/main" id="{5698F5DB-ED5B-A76D-EFA8-4FE7B90117E1}"/>
                </a:ext>
              </a:extLst>
            </p:cNvPr>
            <p:cNvSpPr txBox="1"/>
            <p:nvPr/>
          </p:nvSpPr>
          <p:spPr>
            <a:xfrm>
              <a:off x="4328063" y="2997167"/>
              <a:ext cx="9272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DENT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5" name="Google Shape;151;p26">
              <a:extLst>
                <a:ext uri="{FF2B5EF4-FFF2-40B4-BE49-F238E27FC236}">
                  <a16:creationId xmlns:a16="http://schemas.microsoft.com/office/drawing/2014/main" id="{3BE3F474-52FE-2030-0DA0-572878CFB22C}"/>
                </a:ext>
              </a:extLst>
            </p:cNvPr>
            <p:cNvSpPr txBox="1"/>
            <p:nvPr/>
          </p:nvSpPr>
          <p:spPr>
            <a:xfrm>
              <a:off x="3705411" y="3774097"/>
              <a:ext cx="77282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SAI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6" name="Google Shape;152;p26">
              <a:extLst>
                <a:ext uri="{FF2B5EF4-FFF2-40B4-BE49-F238E27FC236}">
                  <a16:creationId xmlns:a16="http://schemas.microsoft.com/office/drawing/2014/main" id="{52A73DBF-446A-4252-7430-D784A3AA6CF6}"/>
                </a:ext>
              </a:extLst>
            </p:cNvPr>
            <p:cNvSpPr txBox="1"/>
            <p:nvPr/>
          </p:nvSpPr>
          <p:spPr>
            <a:xfrm>
              <a:off x="6254109" y="3048100"/>
              <a:ext cx="10700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ONL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7" name="Google Shape;153;p26">
              <a:extLst>
                <a:ext uri="{FF2B5EF4-FFF2-40B4-BE49-F238E27FC236}">
                  <a16:creationId xmlns:a16="http://schemas.microsoft.com/office/drawing/2014/main" id="{64DDD0FB-0F12-B0CA-604B-C79F8AFA945C}"/>
                </a:ext>
              </a:extLst>
            </p:cNvPr>
            <p:cNvSpPr txBox="1"/>
            <p:nvPr/>
          </p:nvSpPr>
          <p:spPr>
            <a:xfrm>
              <a:off x="2299282" y="5962097"/>
              <a:ext cx="76380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SmartNICs (NVIDIA BlueField, Marvell Octeon, Intel IPU, AMD Pensando, …)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8" name="Google Shape;154;p26">
              <a:extLst>
                <a:ext uri="{FF2B5EF4-FFF2-40B4-BE49-F238E27FC236}">
                  <a16:creationId xmlns:a16="http://schemas.microsoft.com/office/drawing/2014/main" id="{6C65B234-152B-C0D5-34B2-C0FA33ACABA4}"/>
                </a:ext>
              </a:extLst>
            </p:cNvPr>
            <p:cNvSpPr txBox="1"/>
            <p:nvPr/>
          </p:nvSpPr>
          <p:spPr>
            <a:xfrm>
              <a:off x="2783010" y="5497098"/>
              <a:ext cx="73200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Switches (Intel Tofino, Cisco Silicon One, Broadcom Trident, Juniper Trio, ...)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9" name="Google Shape;155;p26">
              <a:extLst>
                <a:ext uri="{FF2B5EF4-FFF2-40B4-BE49-F238E27FC236}">
                  <a16:creationId xmlns:a16="http://schemas.microsoft.com/office/drawing/2014/main" id="{E3738BDB-C4F5-0265-456D-B8D8CC45DEB9}"/>
                </a:ext>
              </a:extLst>
            </p:cNvPr>
            <p:cNvSpPr txBox="1"/>
            <p:nvPr/>
          </p:nvSpPr>
          <p:spPr>
            <a:xfrm>
              <a:off x="6445137" y="3672129"/>
              <a:ext cx="1405999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IPDK TAI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20" name="Google Shape;156;p26">
              <a:extLst>
                <a:ext uri="{FF2B5EF4-FFF2-40B4-BE49-F238E27FC236}">
                  <a16:creationId xmlns:a16="http://schemas.microsoft.com/office/drawing/2014/main" id="{2B25F96C-0CF1-4E41-E01E-8FA08A1EBDE6}"/>
                </a:ext>
              </a:extLst>
            </p:cNvPr>
            <p:cNvSpPr txBox="1"/>
            <p:nvPr/>
          </p:nvSpPr>
          <p:spPr>
            <a:xfrm>
              <a:off x="3199994" y="5088316"/>
              <a:ext cx="4660593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CPUs (DPDK, eBPF/XDP, Linux TC, OVS, …)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21" name="Google Shape;157;p26">
              <a:extLst>
                <a:ext uri="{FF2B5EF4-FFF2-40B4-BE49-F238E27FC236}">
                  <a16:creationId xmlns:a16="http://schemas.microsoft.com/office/drawing/2014/main" id="{269FB2C0-A8A7-4F66-7A0C-B86B1F8CFF4A}"/>
                </a:ext>
              </a:extLst>
            </p:cNvPr>
            <p:cNvSpPr txBox="1"/>
            <p:nvPr/>
          </p:nvSpPr>
          <p:spPr>
            <a:xfrm>
              <a:off x="6443010" y="2424732"/>
              <a:ext cx="16344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RestCONF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22" name="Google Shape;159;p26">
              <a:extLst>
                <a:ext uri="{FF2B5EF4-FFF2-40B4-BE49-F238E27FC236}">
                  <a16:creationId xmlns:a16="http://schemas.microsoft.com/office/drawing/2014/main" id="{6BBE3CCB-C478-D75B-FA2D-8D0C34C55BBC}"/>
                </a:ext>
              </a:extLst>
            </p:cNvPr>
            <p:cNvSpPr txBox="1"/>
            <p:nvPr/>
          </p:nvSpPr>
          <p:spPr>
            <a:xfrm>
              <a:off x="350067" y="4488947"/>
              <a:ext cx="3122001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b="1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Device DSLs/compilers</a:t>
              </a:r>
              <a:endParaRPr sz="12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23" name="Google Shape;160;p26">
              <a:extLst>
                <a:ext uri="{FF2B5EF4-FFF2-40B4-BE49-F238E27FC236}">
                  <a16:creationId xmlns:a16="http://schemas.microsoft.com/office/drawing/2014/main" id="{B1441E5F-BBE0-C96A-8E86-6CB6654F27F1}"/>
                </a:ext>
              </a:extLst>
            </p:cNvPr>
            <p:cNvSpPr txBox="1"/>
            <p:nvPr/>
          </p:nvSpPr>
          <p:spPr>
            <a:xfrm>
              <a:off x="3112600" y="4415816"/>
              <a:ext cx="559319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P4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24" name="Google Shape;161;p26">
              <a:extLst>
                <a:ext uri="{FF2B5EF4-FFF2-40B4-BE49-F238E27FC236}">
                  <a16:creationId xmlns:a16="http://schemas.microsoft.com/office/drawing/2014/main" id="{D774CD23-037E-0470-F0A7-703A98555C54}"/>
                </a:ext>
              </a:extLst>
            </p:cNvPr>
            <p:cNvSpPr txBox="1"/>
            <p:nvPr/>
          </p:nvSpPr>
          <p:spPr>
            <a:xfrm>
              <a:off x="3556659" y="4568534"/>
              <a:ext cx="847181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NPL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25" name="Google Shape;162;p26">
              <a:extLst>
                <a:ext uri="{FF2B5EF4-FFF2-40B4-BE49-F238E27FC236}">
                  <a16:creationId xmlns:a16="http://schemas.microsoft.com/office/drawing/2014/main" id="{3B5DBD93-53F4-6D2F-28B5-D95939EE4CDD}"/>
                </a:ext>
              </a:extLst>
            </p:cNvPr>
            <p:cNvSpPr txBox="1"/>
            <p:nvPr/>
          </p:nvSpPr>
          <p:spPr>
            <a:xfrm>
              <a:off x="6696641" y="4320557"/>
              <a:ext cx="14060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Microcode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26" name="Google Shape;163;p26">
              <a:extLst>
                <a:ext uri="{FF2B5EF4-FFF2-40B4-BE49-F238E27FC236}">
                  <a16:creationId xmlns:a16="http://schemas.microsoft.com/office/drawing/2014/main" id="{3925396F-1B61-4678-66D1-256E5AE2DC36}"/>
                </a:ext>
              </a:extLst>
            </p:cNvPr>
            <p:cNvSpPr txBox="1"/>
            <p:nvPr/>
          </p:nvSpPr>
          <p:spPr>
            <a:xfrm>
              <a:off x="4258617" y="4407267"/>
              <a:ext cx="14060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Restricted C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27" name="Google Shape;164;p26">
              <a:extLst>
                <a:ext uri="{FF2B5EF4-FFF2-40B4-BE49-F238E27FC236}">
                  <a16:creationId xmlns:a16="http://schemas.microsoft.com/office/drawing/2014/main" id="{719795BF-6DC2-0CA3-17E8-641EBA6FCA2C}"/>
                </a:ext>
              </a:extLst>
            </p:cNvPr>
            <p:cNvSpPr txBox="1"/>
            <p:nvPr/>
          </p:nvSpPr>
          <p:spPr>
            <a:xfrm>
              <a:off x="5597069" y="4535567"/>
              <a:ext cx="138541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Oxide Rust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29" name="Google Shape;166;p26">
              <a:extLst>
                <a:ext uri="{FF2B5EF4-FFF2-40B4-BE49-F238E27FC236}">
                  <a16:creationId xmlns:a16="http://schemas.microsoft.com/office/drawing/2014/main" id="{E26D2E76-733F-1B63-F38B-48430BAF1BA8}"/>
                </a:ext>
              </a:extLst>
            </p:cNvPr>
            <p:cNvSpPr/>
            <p:nvPr/>
          </p:nvSpPr>
          <p:spPr>
            <a:xfrm>
              <a:off x="2729288" y="1684581"/>
              <a:ext cx="398053" cy="4499344"/>
            </a:xfrm>
            <a:prstGeom prst="downArrow">
              <a:avLst>
                <a:gd name="adj1" fmla="val 51994"/>
                <a:gd name="adj2" fmla="val 51496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50000"/>
                  </a:schemeClr>
                </a:gs>
              </a:gsLst>
              <a:lin ang="5400012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cxnSp>
          <p:nvCxnSpPr>
            <p:cNvPr id="31" name="Google Shape;168;p26">
              <a:extLst>
                <a:ext uri="{FF2B5EF4-FFF2-40B4-BE49-F238E27FC236}">
                  <a16:creationId xmlns:a16="http://schemas.microsoft.com/office/drawing/2014/main" id="{85024AB5-6A52-BDB9-8481-736FBFA492E9}"/>
                </a:ext>
              </a:extLst>
            </p:cNvPr>
            <p:cNvCxnSpPr/>
            <p:nvPr/>
          </p:nvCxnSpPr>
          <p:spPr>
            <a:xfrm flipH="1">
              <a:off x="350067" y="5095672"/>
              <a:ext cx="8981200" cy="1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170;p26">
              <a:extLst>
                <a:ext uri="{FF2B5EF4-FFF2-40B4-BE49-F238E27FC236}">
                  <a16:creationId xmlns:a16="http://schemas.microsoft.com/office/drawing/2014/main" id="{4BE8CA2B-7799-1E46-2F78-9F7CA83ACC24}"/>
                </a:ext>
              </a:extLst>
            </p:cNvPr>
            <p:cNvCxnSpPr/>
            <p:nvPr/>
          </p:nvCxnSpPr>
          <p:spPr>
            <a:xfrm flipH="1">
              <a:off x="392567" y="4396217"/>
              <a:ext cx="8981200" cy="1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171;p26">
              <a:extLst>
                <a:ext uri="{FF2B5EF4-FFF2-40B4-BE49-F238E27FC236}">
                  <a16:creationId xmlns:a16="http://schemas.microsoft.com/office/drawing/2014/main" id="{C5D0B643-74B5-F273-5E4E-AB09BD34A550}"/>
                </a:ext>
              </a:extLst>
            </p:cNvPr>
            <p:cNvCxnSpPr/>
            <p:nvPr/>
          </p:nvCxnSpPr>
          <p:spPr>
            <a:xfrm flipH="1">
              <a:off x="350067" y="3696763"/>
              <a:ext cx="8981200" cy="1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172;p26">
              <a:extLst>
                <a:ext uri="{FF2B5EF4-FFF2-40B4-BE49-F238E27FC236}">
                  <a16:creationId xmlns:a16="http://schemas.microsoft.com/office/drawing/2014/main" id="{D597FCB0-5CF1-9373-53EA-39B8EE873AEC}"/>
                </a:ext>
              </a:extLst>
            </p:cNvPr>
            <p:cNvCxnSpPr/>
            <p:nvPr/>
          </p:nvCxnSpPr>
          <p:spPr>
            <a:xfrm flipH="1">
              <a:off x="350067" y="2997307"/>
              <a:ext cx="8981200" cy="1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" name="Google Shape;155;p26">
              <a:extLst>
                <a:ext uri="{FF2B5EF4-FFF2-40B4-BE49-F238E27FC236}">
                  <a16:creationId xmlns:a16="http://schemas.microsoft.com/office/drawing/2014/main" id="{160FD3AA-BBD7-2067-2275-766B1FC5028B}"/>
                </a:ext>
              </a:extLst>
            </p:cNvPr>
            <p:cNvSpPr txBox="1"/>
            <p:nvPr/>
          </p:nvSpPr>
          <p:spPr>
            <a:xfrm>
              <a:off x="5520242" y="3729689"/>
              <a:ext cx="1115200" cy="63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200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Netlink</a:t>
              </a:r>
              <a:endParaRPr sz="12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</p:grpSp>
      <p:sp>
        <p:nvSpPr>
          <p:cNvPr id="39" name="Google Shape;144;p26">
            <a:extLst>
              <a:ext uri="{FF2B5EF4-FFF2-40B4-BE49-F238E27FC236}">
                <a16:creationId xmlns:a16="http://schemas.microsoft.com/office/drawing/2014/main" id="{16939012-B59C-82D2-AC7D-82D76E63728E}"/>
              </a:ext>
            </a:extLst>
          </p:cNvPr>
          <p:cNvSpPr txBox="1"/>
          <p:nvPr/>
        </p:nvSpPr>
        <p:spPr>
          <a:xfrm>
            <a:off x="2696271" y="2657379"/>
            <a:ext cx="24512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Network device stack</a:t>
            </a:r>
          </a:p>
        </p:txBody>
      </p:sp>
      <p:sp>
        <p:nvSpPr>
          <p:cNvPr id="40" name="Google Shape;330;p32">
            <a:extLst>
              <a:ext uri="{FF2B5EF4-FFF2-40B4-BE49-F238E27FC236}">
                <a16:creationId xmlns:a16="http://schemas.microsoft.com/office/drawing/2014/main" id="{AB70D3A8-E17B-E8FA-67F1-FC6B1E84F7D5}"/>
              </a:ext>
            </a:extLst>
          </p:cNvPr>
          <p:cNvSpPr txBox="1"/>
          <p:nvPr/>
        </p:nvSpPr>
        <p:spPr>
          <a:xfrm>
            <a:off x="1737028" y="1865783"/>
            <a:ext cx="9052525" cy="7534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" sz="3200" dirty="0">
                <a:solidFill>
                  <a:srgbClr val="00B050"/>
                </a:solidFill>
                <a:latin typeface="Helvetica" panose="020B0604020202020204" pitchFamily="34" charset="0"/>
                <a:ea typeface="Twentieth Century"/>
                <a:cs typeface="Twentieth Century"/>
                <a:sym typeface="Twentieth Century"/>
              </a:rPr>
              <a:t>Improvements here can have an outsized effect!</a:t>
            </a:r>
            <a:endParaRPr sz="3200" b="1" dirty="0">
              <a:solidFill>
                <a:srgbClr val="00B050"/>
              </a:solidFill>
              <a:latin typeface="Helvetica" panose="020B0604020202020204" pitchFamily="34" charset="0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B0D27A-1768-073F-2708-F31BE4341D4C}"/>
              </a:ext>
            </a:extLst>
          </p:cNvPr>
          <p:cNvSpPr/>
          <p:nvPr/>
        </p:nvSpPr>
        <p:spPr>
          <a:xfrm>
            <a:off x="2545689" y="5105927"/>
            <a:ext cx="7598625" cy="455953"/>
          </a:xfrm>
          <a:prstGeom prst="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1D34123-A8CB-D5BA-71F8-49B3AF45CE67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>
            <a:off x="6263291" y="2619282"/>
            <a:ext cx="81711" cy="2486645"/>
          </a:xfrm>
          <a:prstGeom prst="line">
            <a:avLst/>
          </a:prstGeom>
          <a:ln w="57150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65;p26">
            <a:extLst>
              <a:ext uri="{FF2B5EF4-FFF2-40B4-BE49-F238E27FC236}">
                <a16:creationId xmlns:a16="http://schemas.microsoft.com/office/drawing/2014/main" id="{6C192DB6-C406-50C7-934B-D18556931F9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45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183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A29DF-4216-26ED-9D75-0826FE218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Freeform: Shape 281">
            <a:extLst>
              <a:ext uri="{FF2B5EF4-FFF2-40B4-BE49-F238E27FC236}">
                <a16:creationId xmlns:a16="http://schemas.microsoft.com/office/drawing/2014/main" id="{B8380327-55F7-F795-778A-90FAC65065B9}"/>
              </a:ext>
            </a:extLst>
          </p:cNvPr>
          <p:cNvSpPr/>
          <p:nvPr/>
        </p:nvSpPr>
        <p:spPr>
          <a:xfrm>
            <a:off x="6952608" y="4283646"/>
            <a:ext cx="2437534" cy="146831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200" dirty="0">
                <a:latin typeface="Helvetica" panose="020B0604020202020204" pitchFamily="34" charset="0"/>
              </a:rPr>
              <a:t>Control block</a:t>
            </a: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2ADE5565-97F4-DE0F-C969-641B101C8B41}"/>
              </a:ext>
            </a:extLst>
          </p:cNvPr>
          <p:cNvSpPr/>
          <p:nvPr/>
        </p:nvSpPr>
        <p:spPr>
          <a:xfrm>
            <a:off x="3906859" y="4287213"/>
            <a:ext cx="2555618" cy="146831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200" dirty="0">
                <a:latin typeface="Helvetica" panose="020B0604020202020204" pitchFamily="34" charset="0"/>
              </a:rPr>
              <a:t>Parsing block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9DFEF3-3E9E-2EE2-FBC1-8B08FB8A2C8F}"/>
              </a:ext>
            </a:extLst>
          </p:cNvPr>
          <p:cNvSpPr/>
          <p:nvPr/>
        </p:nvSpPr>
        <p:spPr>
          <a:xfrm>
            <a:off x="3542273" y="3861928"/>
            <a:ext cx="6865291" cy="19905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23B127-CD85-1339-5DF4-D3CABE5F4BB2}"/>
              </a:ext>
            </a:extLst>
          </p:cNvPr>
          <p:cNvSpPr/>
          <p:nvPr/>
        </p:nvSpPr>
        <p:spPr>
          <a:xfrm>
            <a:off x="5845347" y="3483979"/>
            <a:ext cx="2823233" cy="37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Control-plane API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FFEE2-A593-5034-CBEB-E6A8F738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3911" cy="1325563"/>
          </a:xfrm>
        </p:spPr>
        <p:txBody>
          <a:bodyPr>
            <a:normAutofit/>
          </a:bodyPr>
          <a:lstStyle/>
          <a:p>
            <a:r>
              <a:rPr lang="en-US" dirty="0"/>
              <a:t>Improving Resource Usage By Specializing Network Devices</a:t>
            </a:r>
            <a:endParaRPr lang="en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9AF8C-E6CB-6F4E-25C3-9BFAA1C093FC}"/>
              </a:ext>
            </a:extLst>
          </p:cNvPr>
          <p:cNvSpPr txBox="1"/>
          <p:nvPr/>
        </p:nvSpPr>
        <p:spPr>
          <a:xfrm>
            <a:off x="1835741" y="4890546"/>
            <a:ext cx="99072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Packets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62A53-14BF-7D07-94EF-EA5E99D1E64D}"/>
              </a:ext>
            </a:extLst>
          </p:cNvPr>
          <p:cNvSpPr/>
          <p:nvPr/>
        </p:nvSpPr>
        <p:spPr>
          <a:xfrm>
            <a:off x="1024505" y="4739906"/>
            <a:ext cx="2652593" cy="594788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A0ED3D-14F3-7498-AE52-2207DF8E6EF6}"/>
              </a:ext>
            </a:extLst>
          </p:cNvPr>
          <p:cNvSpPr/>
          <p:nvPr/>
        </p:nvSpPr>
        <p:spPr>
          <a:xfrm>
            <a:off x="9857172" y="4739906"/>
            <a:ext cx="1653543" cy="594788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Right Arrow 17">
            <a:extLst>
              <a:ext uri="{FF2B5EF4-FFF2-40B4-BE49-F238E27FC236}">
                <a16:creationId xmlns:a16="http://schemas.microsoft.com/office/drawing/2014/main" id="{5993CA6F-53C9-E573-8260-B29680A24C63}"/>
              </a:ext>
            </a:extLst>
          </p:cNvPr>
          <p:cNvSpPr/>
          <p:nvPr/>
        </p:nvSpPr>
        <p:spPr>
          <a:xfrm>
            <a:off x="2797140" y="3032384"/>
            <a:ext cx="278834" cy="353628"/>
          </a:xfrm>
          <a:prstGeom prst="rightArrow">
            <a:avLst>
              <a:gd name="adj1" fmla="val 50000"/>
              <a:gd name="adj2" fmla="val 5454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259E6C15-7C0D-085C-DCCF-CD923242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3984" y="2819293"/>
            <a:ext cx="728873" cy="72887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DF7A90F-17E5-C767-C07F-C3340DC1218A}"/>
              </a:ext>
            </a:extLst>
          </p:cNvPr>
          <p:cNvSpPr txBox="1"/>
          <p:nvPr/>
        </p:nvSpPr>
        <p:spPr>
          <a:xfrm>
            <a:off x="1531803" y="2411458"/>
            <a:ext cx="1544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</a:p>
        </p:txBody>
      </p:sp>
      <p:sp>
        <p:nvSpPr>
          <p:cNvPr id="85" name="Google Shape;68;p15">
            <a:extLst>
              <a:ext uri="{FF2B5EF4-FFF2-40B4-BE49-F238E27FC236}">
                <a16:creationId xmlns:a16="http://schemas.microsoft.com/office/drawing/2014/main" id="{515E3E0D-D196-91A5-7992-0B27FB956316}"/>
              </a:ext>
            </a:extLst>
          </p:cNvPr>
          <p:cNvSpPr/>
          <p:nvPr/>
        </p:nvSpPr>
        <p:spPr>
          <a:xfrm>
            <a:off x="4077501" y="4856640"/>
            <a:ext cx="874800" cy="42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Parse Ethernet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69;p15">
            <a:extLst>
              <a:ext uri="{FF2B5EF4-FFF2-40B4-BE49-F238E27FC236}">
                <a16:creationId xmlns:a16="http://schemas.microsoft.com/office/drawing/2014/main" id="{CCD2203A-3AB1-16A6-A3C2-64C758E5A292}"/>
              </a:ext>
            </a:extLst>
          </p:cNvPr>
          <p:cNvSpPr/>
          <p:nvPr/>
        </p:nvSpPr>
        <p:spPr>
          <a:xfrm>
            <a:off x="5298373" y="5095371"/>
            <a:ext cx="874800" cy="42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Parse IPv4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70;p15">
            <a:extLst>
              <a:ext uri="{FF2B5EF4-FFF2-40B4-BE49-F238E27FC236}">
                <a16:creationId xmlns:a16="http://schemas.microsoft.com/office/drawing/2014/main" id="{D31ADEB1-044B-F36A-3462-88FA1C7FCFEE}"/>
              </a:ext>
            </a:extLst>
          </p:cNvPr>
          <p:cNvSpPr/>
          <p:nvPr/>
        </p:nvSpPr>
        <p:spPr>
          <a:xfrm>
            <a:off x="5298373" y="4588849"/>
            <a:ext cx="874800" cy="42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Parse IPv6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cxnSp>
        <p:nvCxnSpPr>
          <p:cNvPr id="97" name="Google Shape;81;p15">
            <a:extLst>
              <a:ext uri="{FF2B5EF4-FFF2-40B4-BE49-F238E27FC236}">
                <a16:creationId xmlns:a16="http://schemas.microsoft.com/office/drawing/2014/main" id="{25E724BD-4A5F-C56F-784A-44BD99D855F8}"/>
              </a:ext>
            </a:extLst>
          </p:cNvPr>
          <p:cNvCxnSpPr>
            <a:cxnSpLocks/>
            <a:stCxn id="85" idx="3"/>
            <a:endCxn id="86" idx="1"/>
          </p:cNvCxnSpPr>
          <p:nvPr/>
        </p:nvCxnSpPr>
        <p:spPr>
          <a:xfrm>
            <a:off x="4952301" y="5070640"/>
            <a:ext cx="346072" cy="23873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8" name="Google Shape;82;p15">
            <a:extLst>
              <a:ext uri="{FF2B5EF4-FFF2-40B4-BE49-F238E27FC236}">
                <a16:creationId xmlns:a16="http://schemas.microsoft.com/office/drawing/2014/main" id="{521DD5A7-DC0F-B0E7-2F39-8A47D681EFE3}"/>
              </a:ext>
            </a:extLst>
          </p:cNvPr>
          <p:cNvCxnSpPr>
            <a:cxnSpLocks/>
            <a:stCxn id="85" idx="3"/>
            <a:endCxn id="87" idx="1"/>
          </p:cNvCxnSpPr>
          <p:nvPr/>
        </p:nvCxnSpPr>
        <p:spPr>
          <a:xfrm flipV="1">
            <a:off x="4952301" y="4802849"/>
            <a:ext cx="346072" cy="26779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Arrow: Right 236">
            <a:extLst>
              <a:ext uri="{FF2B5EF4-FFF2-40B4-BE49-F238E27FC236}">
                <a16:creationId xmlns:a16="http://schemas.microsoft.com/office/drawing/2014/main" id="{24CAA4B6-E86B-E215-36A0-46D114B87EB6}"/>
              </a:ext>
            </a:extLst>
          </p:cNvPr>
          <p:cNvSpPr/>
          <p:nvPr/>
        </p:nvSpPr>
        <p:spPr>
          <a:xfrm>
            <a:off x="6496275" y="4717503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38" name="Arrow: Right 237">
            <a:extLst>
              <a:ext uri="{FF2B5EF4-FFF2-40B4-BE49-F238E27FC236}">
                <a16:creationId xmlns:a16="http://schemas.microsoft.com/office/drawing/2014/main" id="{88E1754C-4D18-1D8A-3096-BFDDDBCA76FF}"/>
              </a:ext>
            </a:extLst>
          </p:cNvPr>
          <p:cNvSpPr/>
          <p:nvPr/>
        </p:nvSpPr>
        <p:spPr>
          <a:xfrm>
            <a:off x="9466066" y="4709264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39" name="Arrow: Right 238">
            <a:extLst>
              <a:ext uri="{FF2B5EF4-FFF2-40B4-BE49-F238E27FC236}">
                <a16:creationId xmlns:a16="http://schemas.microsoft.com/office/drawing/2014/main" id="{FA3B3C15-1FBB-3079-2865-18BEC4C548C7}"/>
              </a:ext>
            </a:extLst>
          </p:cNvPr>
          <p:cNvSpPr/>
          <p:nvPr/>
        </p:nvSpPr>
        <p:spPr>
          <a:xfrm>
            <a:off x="3620955" y="4722380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F6B46F7-C62D-0897-FAEB-18AFD14DC863}"/>
              </a:ext>
            </a:extLst>
          </p:cNvPr>
          <p:cNvGrpSpPr/>
          <p:nvPr/>
        </p:nvGrpSpPr>
        <p:grpSpPr>
          <a:xfrm>
            <a:off x="4743574" y="4901894"/>
            <a:ext cx="388469" cy="235841"/>
            <a:chOff x="2795107" y="5342364"/>
            <a:chExt cx="460735" cy="320635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8D015465-10F2-49BF-93D5-E51AC291C0A2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21BBF023-6875-198A-D8FC-9194324FFB0C}"/>
                </a:ext>
              </a:extLst>
            </p:cNvPr>
            <p:cNvSpPr/>
            <p:nvPr/>
          </p:nvSpPr>
          <p:spPr>
            <a:xfrm>
              <a:off x="2795107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DFBBF0C-FF71-2035-2F2F-058D44F6E5C5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E7DD3B4-06DE-DFD1-C25A-E0965FE2BE12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AA7A852-35E7-9A77-5F65-1D486D6B7337}"/>
              </a:ext>
            </a:extLst>
          </p:cNvPr>
          <p:cNvGrpSpPr/>
          <p:nvPr/>
        </p:nvGrpSpPr>
        <p:grpSpPr>
          <a:xfrm>
            <a:off x="3035523" y="4965530"/>
            <a:ext cx="388470" cy="235841"/>
            <a:chOff x="2795107" y="5342364"/>
            <a:chExt cx="460737" cy="320635"/>
          </a:xfrm>
        </p:grpSpPr>
        <p:sp>
          <p:nvSpPr>
            <p:cNvPr id="265" name="Rectangle: Rounded Corners 264">
              <a:extLst>
                <a:ext uri="{FF2B5EF4-FFF2-40B4-BE49-F238E27FC236}">
                  <a16:creationId xmlns:a16="http://schemas.microsoft.com/office/drawing/2014/main" id="{F84A6C74-9CEB-6966-2567-ABCA36DD3717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9E193469-87BD-EAD1-D17B-D7918DF78EEF}"/>
                </a:ext>
              </a:extLst>
            </p:cNvPr>
            <p:cNvSpPr/>
            <p:nvPr/>
          </p:nvSpPr>
          <p:spPr>
            <a:xfrm>
              <a:off x="2795109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2CF6CCA-329F-766E-317F-48F4DA4D1B24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3156816-17BE-9781-F76F-34E7BCE6E85F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sp>
        <p:nvSpPr>
          <p:cNvPr id="270" name="Google Shape;75;p15">
            <a:extLst>
              <a:ext uri="{FF2B5EF4-FFF2-40B4-BE49-F238E27FC236}">
                <a16:creationId xmlns:a16="http://schemas.microsoft.com/office/drawing/2014/main" id="{0CDE7E11-41D4-DE0A-F806-2CC18401D248}"/>
              </a:ext>
            </a:extLst>
          </p:cNvPr>
          <p:cNvSpPr/>
          <p:nvPr/>
        </p:nvSpPr>
        <p:spPr>
          <a:xfrm>
            <a:off x="7136538" y="4983724"/>
            <a:ext cx="874800" cy="359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Tunnel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4F0FADFA-BD4B-FF3F-3CDE-59109529F6E7}"/>
              </a:ext>
            </a:extLst>
          </p:cNvPr>
          <p:cNvSpPr/>
          <p:nvPr/>
        </p:nvSpPr>
        <p:spPr>
          <a:xfrm>
            <a:off x="8668580" y="3483979"/>
            <a:ext cx="1738984" cy="377200"/>
          </a:xfrm>
          <a:custGeom>
            <a:avLst/>
            <a:gdLst>
              <a:gd name="connsiteX0" fmla="*/ 0 w 2615190"/>
              <a:gd name="connsiteY0" fmla="*/ 0 h 560397"/>
              <a:gd name="connsiteX1" fmla="*/ 2615190 w 2615190"/>
              <a:gd name="connsiteY1" fmla="*/ 0 h 560397"/>
              <a:gd name="connsiteX2" fmla="*/ 2615190 w 2615190"/>
              <a:gd name="connsiteY2" fmla="*/ 560398 h 560397"/>
              <a:gd name="connsiteX3" fmla="*/ 0 w 2615190"/>
              <a:gd name="connsiteY3" fmla="*/ 560398 h 5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190" h="560397">
                <a:moveTo>
                  <a:pt x="0" y="0"/>
                </a:moveTo>
                <a:lnTo>
                  <a:pt x="2615190" y="0"/>
                </a:lnTo>
                <a:lnTo>
                  <a:pt x="2615190" y="560398"/>
                </a:lnTo>
                <a:lnTo>
                  <a:pt x="0" y="560398"/>
                </a:lnTo>
                <a:close/>
              </a:path>
            </a:pathLst>
          </a:custGeom>
          <a:solidFill>
            <a:srgbClr val="F5F5F5"/>
          </a:solidFill>
          <a:ln w="373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 sz="1600" dirty="0">
                <a:latin typeface="Helvetica" panose="020B0604020202020204" pitchFamily="34" charset="0"/>
              </a:rPr>
              <a:t>Device software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04272A-A8F3-6945-2942-17CE3B49AE39}"/>
              </a:ext>
            </a:extLst>
          </p:cNvPr>
          <p:cNvGrpSpPr/>
          <p:nvPr/>
        </p:nvGrpSpPr>
        <p:grpSpPr>
          <a:xfrm>
            <a:off x="3275533" y="2803011"/>
            <a:ext cx="2205347" cy="842097"/>
            <a:chOff x="3275533" y="2803011"/>
            <a:chExt cx="2205347" cy="842097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7F23AD6-26C9-BA82-AD7C-65C701DBEA01}"/>
                </a:ext>
              </a:extLst>
            </p:cNvPr>
            <p:cNvSpPr/>
            <p:nvPr/>
          </p:nvSpPr>
          <p:spPr>
            <a:xfrm>
              <a:off x="3275533" y="2803011"/>
              <a:ext cx="2205347" cy="84209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Compiler</a:t>
              </a:r>
            </a:p>
          </p:txBody>
        </p:sp>
        <p:pic>
          <p:nvPicPr>
            <p:cNvPr id="13" name="Picture 51">
              <a:extLst>
                <a:ext uri="{FF2B5EF4-FFF2-40B4-BE49-F238E27FC236}">
                  <a16:creationId xmlns:a16="http://schemas.microsoft.com/office/drawing/2014/main" id="{E83FB7F0-EAB9-D721-77EB-0440CA23B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8647" y="3157727"/>
              <a:ext cx="434583" cy="3814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</p:pic>
      </p:grpSp>
      <p:sp>
        <p:nvSpPr>
          <p:cNvPr id="317" name="Google Shape;75;p15">
            <a:extLst>
              <a:ext uri="{FF2B5EF4-FFF2-40B4-BE49-F238E27FC236}">
                <a16:creationId xmlns:a16="http://schemas.microsoft.com/office/drawing/2014/main" id="{F4C901FC-58DE-FC96-7E16-CC476E1EE76E}"/>
              </a:ext>
            </a:extLst>
          </p:cNvPr>
          <p:cNvSpPr/>
          <p:nvPr/>
        </p:nvSpPr>
        <p:spPr>
          <a:xfrm>
            <a:off x="8145850" y="4446315"/>
            <a:ext cx="874800" cy="359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Forward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318" name="Google Shape;75;p15">
            <a:extLst>
              <a:ext uri="{FF2B5EF4-FFF2-40B4-BE49-F238E27FC236}">
                <a16:creationId xmlns:a16="http://schemas.microsoft.com/office/drawing/2014/main" id="{2EE3FD0C-6BE8-56A1-FDFB-61DFBAA2F52D}"/>
              </a:ext>
            </a:extLst>
          </p:cNvPr>
          <p:cNvSpPr/>
          <p:nvPr/>
        </p:nvSpPr>
        <p:spPr>
          <a:xfrm>
            <a:off x="8174477" y="5184957"/>
            <a:ext cx="874800" cy="359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Drop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04531E-F9E1-9D85-39E4-1CB2A62DA255}"/>
              </a:ext>
            </a:extLst>
          </p:cNvPr>
          <p:cNvGrpSpPr/>
          <p:nvPr/>
        </p:nvGrpSpPr>
        <p:grpSpPr>
          <a:xfrm>
            <a:off x="7875691" y="4469875"/>
            <a:ext cx="388469" cy="235841"/>
            <a:chOff x="2795107" y="5342364"/>
            <a:chExt cx="460735" cy="32063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913310E-FD1F-30C7-B7EE-CC24FC28BAD4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D1D216-4F86-E495-1B61-FFB9DCDE1586}"/>
                </a:ext>
              </a:extLst>
            </p:cNvPr>
            <p:cNvSpPr/>
            <p:nvPr/>
          </p:nvSpPr>
          <p:spPr>
            <a:xfrm>
              <a:off x="2795107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FA21CC9-9E56-9B4F-E5C4-2E654A1FD3DA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DC3FCC1-7CD5-8DDE-7CD6-1767BE34600A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F63E95-C375-9AA6-4DE4-FD83241624A2}"/>
              </a:ext>
            </a:extLst>
          </p:cNvPr>
          <p:cNvGrpSpPr/>
          <p:nvPr/>
        </p:nvGrpSpPr>
        <p:grpSpPr>
          <a:xfrm>
            <a:off x="9465158" y="4783973"/>
            <a:ext cx="388469" cy="235841"/>
            <a:chOff x="2795107" y="5342364"/>
            <a:chExt cx="460735" cy="32063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C7C76E0-576A-7B5D-7862-82C128B0E2E3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98B996-B2C6-55D1-D21B-10E1F4942B5B}"/>
                </a:ext>
              </a:extLst>
            </p:cNvPr>
            <p:cNvSpPr/>
            <p:nvPr/>
          </p:nvSpPr>
          <p:spPr>
            <a:xfrm>
              <a:off x="2795107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B225DA-52D0-1DE2-5104-4E06BED0E518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4F533C-7F74-BD89-0D6F-02AFE120C5E5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57E942-2782-8069-4EC4-B59A0060DE45}"/>
              </a:ext>
            </a:extLst>
          </p:cNvPr>
          <p:cNvGrpSpPr/>
          <p:nvPr/>
        </p:nvGrpSpPr>
        <p:grpSpPr>
          <a:xfrm>
            <a:off x="6462477" y="2660307"/>
            <a:ext cx="3945087" cy="432968"/>
            <a:chOff x="7872722" y="2644828"/>
            <a:chExt cx="4103020" cy="4329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549702-E0EE-46EE-5424-1F77B0859C32}"/>
                </a:ext>
              </a:extLst>
            </p:cNvPr>
            <p:cNvSpPr/>
            <p:nvPr/>
          </p:nvSpPr>
          <p:spPr>
            <a:xfrm>
              <a:off x="7872722" y="2647923"/>
              <a:ext cx="4103020" cy="4174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 plane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FA34ED9-093B-D4E6-374D-4E3354946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64438" y="2644828"/>
              <a:ext cx="432968" cy="432968"/>
            </a:xfrm>
            <a:prstGeom prst="rect">
              <a:avLst/>
            </a:prstGeom>
          </p:spPr>
        </p:pic>
      </p:grpSp>
      <p:sp>
        <p:nvSpPr>
          <p:cNvPr id="25" name="Shape 2244">
            <a:extLst>
              <a:ext uri="{FF2B5EF4-FFF2-40B4-BE49-F238E27FC236}">
                <a16:creationId xmlns:a16="http://schemas.microsoft.com/office/drawing/2014/main" id="{02244791-C8FE-DA3A-E589-7CE10C66EDB8}"/>
              </a:ext>
            </a:extLst>
          </p:cNvPr>
          <p:cNvSpPr/>
          <p:nvPr/>
        </p:nvSpPr>
        <p:spPr>
          <a:xfrm>
            <a:off x="9373780" y="3101599"/>
            <a:ext cx="251751" cy="3477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9" name="Shape 2244">
            <a:extLst>
              <a:ext uri="{FF2B5EF4-FFF2-40B4-BE49-F238E27FC236}">
                <a16:creationId xmlns:a16="http://schemas.microsoft.com/office/drawing/2014/main" id="{66DFC880-98EA-2ABB-5B0C-50441E6E0A1B}"/>
              </a:ext>
            </a:extLst>
          </p:cNvPr>
          <p:cNvSpPr/>
          <p:nvPr/>
        </p:nvSpPr>
        <p:spPr>
          <a:xfrm>
            <a:off x="7732890" y="3101599"/>
            <a:ext cx="251751" cy="3477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94B1862-E226-564F-5D0B-AA2667CFFFA8}"/>
              </a:ext>
            </a:extLst>
          </p:cNvPr>
          <p:cNvSpPr/>
          <p:nvPr/>
        </p:nvSpPr>
        <p:spPr>
          <a:xfrm>
            <a:off x="3105150" y="4562475"/>
            <a:ext cx="7410450" cy="514350"/>
          </a:xfrm>
          <a:custGeom>
            <a:avLst/>
            <a:gdLst>
              <a:gd name="connsiteX0" fmla="*/ 0 w 7410450"/>
              <a:gd name="connsiteY0" fmla="*/ 514350 h 514350"/>
              <a:gd name="connsiteX1" fmla="*/ 285750 w 7410450"/>
              <a:gd name="connsiteY1" fmla="*/ 495300 h 514350"/>
              <a:gd name="connsiteX2" fmla="*/ 1123950 w 7410450"/>
              <a:gd name="connsiteY2" fmla="*/ 476250 h 514350"/>
              <a:gd name="connsiteX3" fmla="*/ 1247775 w 7410450"/>
              <a:gd name="connsiteY3" fmla="*/ 466725 h 514350"/>
              <a:gd name="connsiteX4" fmla="*/ 1333500 w 7410450"/>
              <a:gd name="connsiteY4" fmla="*/ 457200 h 514350"/>
              <a:gd name="connsiteX5" fmla="*/ 1781175 w 7410450"/>
              <a:gd name="connsiteY5" fmla="*/ 447675 h 514350"/>
              <a:gd name="connsiteX6" fmla="*/ 1971675 w 7410450"/>
              <a:gd name="connsiteY6" fmla="*/ 428625 h 514350"/>
              <a:gd name="connsiteX7" fmla="*/ 2095500 w 7410450"/>
              <a:gd name="connsiteY7" fmla="*/ 361950 h 514350"/>
              <a:gd name="connsiteX8" fmla="*/ 2219325 w 7410450"/>
              <a:gd name="connsiteY8" fmla="*/ 323850 h 514350"/>
              <a:gd name="connsiteX9" fmla="*/ 2333625 w 7410450"/>
              <a:gd name="connsiteY9" fmla="*/ 257175 h 514350"/>
              <a:gd name="connsiteX10" fmla="*/ 2419350 w 7410450"/>
              <a:gd name="connsiteY10" fmla="*/ 219075 h 514350"/>
              <a:gd name="connsiteX11" fmla="*/ 2524125 w 7410450"/>
              <a:gd name="connsiteY11" fmla="*/ 152400 h 514350"/>
              <a:gd name="connsiteX12" fmla="*/ 2552700 w 7410450"/>
              <a:gd name="connsiteY12" fmla="*/ 142875 h 514350"/>
              <a:gd name="connsiteX13" fmla="*/ 2781300 w 7410450"/>
              <a:gd name="connsiteY13" fmla="*/ 104775 h 514350"/>
              <a:gd name="connsiteX14" fmla="*/ 2981325 w 7410450"/>
              <a:gd name="connsiteY14" fmla="*/ 114300 h 514350"/>
              <a:gd name="connsiteX15" fmla="*/ 3019425 w 7410450"/>
              <a:gd name="connsiteY15" fmla="*/ 123825 h 514350"/>
              <a:gd name="connsiteX16" fmla="*/ 3048000 w 7410450"/>
              <a:gd name="connsiteY16" fmla="*/ 152400 h 514350"/>
              <a:gd name="connsiteX17" fmla="*/ 3095625 w 7410450"/>
              <a:gd name="connsiteY17" fmla="*/ 180975 h 514350"/>
              <a:gd name="connsiteX18" fmla="*/ 3171825 w 7410450"/>
              <a:gd name="connsiteY18" fmla="*/ 200025 h 514350"/>
              <a:gd name="connsiteX19" fmla="*/ 3257550 w 7410450"/>
              <a:gd name="connsiteY19" fmla="*/ 228600 h 514350"/>
              <a:gd name="connsiteX20" fmla="*/ 3314700 w 7410450"/>
              <a:gd name="connsiteY20" fmla="*/ 257175 h 514350"/>
              <a:gd name="connsiteX21" fmla="*/ 3352800 w 7410450"/>
              <a:gd name="connsiteY21" fmla="*/ 266700 h 514350"/>
              <a:gd name="connsiteX22" fmla="*/ 3438525 w 7410450"/>
              <a:gd name="connsiteY22" fmla="*/ 304800 h 514350"/>
              <a:gd name="connsiteX23" fmla="*/ 3505200 w 7410450"/>
              <a:gd name="connsiteY23" fmla="*/ 314325 h 514350"/>
              <a:gd name="connsiteX24" fmla="*/ 3838575 w 7410450"/>
              <a:gd name="connsiteY24" fmla="*/ 304800 h 514350"/>
              <a:gd name="connsiteX25" fmla="*/ 3962400 w 7410450"/>
              <a:gd name="connsiteY25" fmla="*/ 238125 h 514350"/>
              <a:gd name="connsiteX26" fmla="*/ 4038600 w 7410450"/>
              <a:gd name="connsiteY26" fmla="*/ 209550 h 514350"/>
              <a:gd name="connsiteX27" fmla="*/ 4333875 w 7410450"/>
              <a:gd name="connsiteY27" fmla="*/ 95250 h 514350"/>
              <a:gd name="connsiteX28" fmla="*/ 4448175 w 7410450"/>
              <a:gd name="connsiteY28" fmla="*/ 76200 h 514350"/>
              <a:gd name="connsiteX29" fmla="*/ 4533900 w 7410450"/>
              <a:gd name="connsiteY29" fmla="*/ 47625 h 514350"/>
              <a:gd name="connsiteX30" fmla="*/ 4591050 w 7410450"/>
              <a:gd name="connsiteY30" fmla="*/ 38100 h 514350"/>
              <a:gd name="connsiteX31" fmla="*/ 4667250 w 7410450"/>
              <a:gd name="connsiteY31" fmla="*/ 19050 h 514350"/>
              <a:gd name="connsiteX32" fmla="*/ 4838700 w 7410450"/>
              <a:gd name="connsiteY32" fmla="*/ 0 h 514350"/>
              <a:gd name="connsiteX33" fmla="*/ 5772150 w 7410450"/>
              <a:gd name="connsiteY33" fmla="*/ 19050 h 514350"/>
              <a:gd name="connsiteX34" fmla="*/ 5895975 w 7410450"/>
              <a:gd name="connsiteY34" fmla="*/ 38100 h 514350"/>
              <a:gd name="connsiteX35" fmla="*/ 5991225 w 7410450"/>
              <a:gd name="connsiteY35" fmla="*/ 76200 h 514350"/>
              <a:gd name="connsiteX36" fmla="*/ 6105525 w 7410450"/>
              <a:gd name="connsiteY36" fmla="*/ 123825 h 514350"/>
              <a:gd name="connsiteX37" fmla="*/ 6162675 w 7410450"/>
              <a:gd name="connsiteY37" fmla="*/ 142875 h 514350"/>
              <a:gd name="connsiteX38" fmla="*/ 6200775 w 7410450"/>
              <a:gd name="connsiteY38" fmla="*/ 171450 h 514350"/>
              <a:gd name="connsiteX39" fmla="*/ 6324600 w 7410450"/>
              <a:gd name="connsiteY39" fmla="*/ 228600 h 514350"/>
              <a:gd name="connsiteX40" fmla="*/ 6419850 w 7410450"/>
              <a:gd name="connsiteY40" fmla="*/ 295275 h 514350"/>
              <a:gd name="connsiteX41" fmla="*/ 6486525 w 7410450"/>
              <a:gd name="connsiteY41" fmla="*/ 323850 h 514350"/>
              <a:gd name="connsiteX42" fmla="*/ 6686550 w 7410450"/>
              <a:gd name="connsiteY42" fmla="*/ 390525 h 514350"/>
              <a:gd name="connsiteX43" fmla="*/ 6858000 w 7410450"/>
              <a:gd name="connsiteY43" fmla="*/ 419100 h 514350"/>
              <a:gd name="connsiteX44" fmla="*/ 7410450 w 7410450"/>
              <a:gd name="connsiteY44" fmla="*/ 40957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410450" h="514350">
                <a:moveTo>
                  <a:pt x="0" y="514350"/>
                </a:moveTo>
                <a:cubicBezTo>
                  <a:pt x="125700" y="493400"/>
                  <a:pt x="64226" y="501234"/>
                  <a:pt x="285750" y="495300"/>
                </a:cubicBezTo>
                <a:lnTo>
                  <a:pt x="1123950" y="476250"/>
                </a:lnTo>
                <a:lnTo>
                  <a:pt x="1247775" y="466725"/>
                </a:lnTo>
                <a:cubicBezTo>
                  <a:pt x="1276408" y="464122"/>
                  <a:pt x="1304767" y="458226"/>
                  <a:pt x="1333500" y="457200"/>
                </a:cubicBezTo>
                <a:cubicBezTo>
                  <a:pt x="1482664" y="451873"/>
                  <a:pt x="1631950" y="450850"/>
                  <a:pt x="1781175" y="447675"/>
                </a:cubicBezTo>
                <a:cubicBezTo>
                  <a:pt x="1844675" y="441325"/>
                  <a:pt x="1909275" y="441996"/>
                  <a:pt x="1971675" y="428625"/>
                </a:cubicBezTo>
                <a:cubicBezTo>
                  <a:pt x="2029080" y="416324"/>
                  <a:pt x="2046571" y="382919"/>
                  <a:pt x="2095500" y="361950"/>
                </a:cubicBezTo>
                <a:cubicBezTo>
                  <a:pt x="2141301" y="342321"/>
                  <a:pt x="2174753" y="334993"/>
                  <a:pt x="2219325" y="323850"/>
                </a:cubicBezTo>
                <a:cubicBezTo>
                  <a:pt x="2257425" y="301625"/>
                  <a:pt x="2292671" y="273556"/>
                  <a:pt x="2333625" y="257175"/>
                </a:cubicBezTo>
                <a:cubicBezTo>
                  <a:pt x="2362287" y="245710"/>
                  <a:pt x="2392654" y="235093"/>
                  <a:pt x="2419350" y="219075"/>
                </a:cubicBezTo>
                <a:cubicBezTo>
                  <a:pt x="2426866" y="214566"/>
                  <a:pt x="2509458" y="157289"/>
                  <a:pt x="2524125" y="152400"/>
                </a:cubicBezTo>
                <a:cubicBezTo>
                  <a:pt x="2533650" y="149225"/>
                  <a:pt x="2542855" y="144844"/>
                  <a:pt x="2552700" y="142875"/>
                </a:cubicBezTo>
                <a:cubicBezTo>
                  <a:pt x="2660955" y="121224"/>
                  <a:pt x="2691407" y="117617"/>
                  <a:pt x="2781300" y="104775"/>
                </a:cubicBezTo>
                <a:cubicBezTo>
                  <a:pt x="2847975" y="107950"/>
                  <a:pt x="2914787" y="108977"/>
                  <a:pt x="2981325" y="114300"/>
                </a:cubicBezTo>
                <a:cubicBezTo>
                  <a:pt x="2994374" y="115344"/>
                  <a:pt x="3008059" y="117330"/>
                  <a:pt x="3019425" y="123825"/>
                </a:cubicBezTo>
                <a:cubicBezTo>
                  <a:pt x="3031121" y="130508"/>
                  <a:pt x="3037224" y="144318"/>
                  <a:pt x="3048000" y="152400"/>
                </a:cubicBezTo>
                <a:cubicBezTo>
                  <a:pt x="3062811" y="163508"/>
                  <a:pt x="3079066" y="172696"/>
                  <a:pt x="3095625" y="180975"/>
                </a:cubicBezTo>
                <a:cubicBezTo>
                  <a:pt x="3115151" y="190738"/>
                  <a:pt x="3153711" y="196402"/>
                  <a:pt x="3171825" y="200025"/>
                </a:cubicBezTo>
                <a:cubicBezTo>
                  <a:pt x="3236754" y="243311"/>
                  <a:pt x="3154887" y="194379"/>
                  <a:pt x="3257550" y="228600"/>
                </a:cubicBezTo>
                <a:cubicBezTo>
                  <a:pt x="3277756" y="235335"/>
                  <a:pt x="3294925" y="249265"/>
                  <a:pt x="3314700" y="257175"/>
                </a:cubicBezTo>
                <a:cubicBezTo>
                  <a:pt x="3326855" y="262037"/>
                  <a:pt x="3340543" y="262103"/>
                  <a:pt x="3352800" y="266700"/>
                </a:cubicBezTo>
                <a:cubicBezTo>
                  <a:pt x="3398987" y="284020"/>
                  <a:pt x="3386393" y="291767"/>
                  <a:pt x="3438525" y="304800"/>
                </a:cubicBezTo>
                <a:cubicBezTo>
                  <a:pt x="3460305" y="310245"/>
                  <a:pt x="3482975" y="311150"/>
                  <a:pt x="3505200" y="314325"/>
                </a:cubicBezTo>
                <a:cubicBezTo>
                  <a:pt x="3616325" y="311150"/>
                  <a:pt x="3727930" y="315595"/>
                  <a:pt x="3838575" y="304800"/>
                </a:cubicBezTo>
                <a:cubicBezTo>
                  <a:pt x="3851459" y="303543"/>
                  <a:pt x="3957950" y="240202"/>
                  <a:pt x="3962400" y="238125"/>
                </a:cubicBezTo>
                <a:cubicBezTo>
                  <a:pt x="3986982" y="226653"/>
                  <a:pt x="4013666" y="220236"/>
                  <a:pt x="4038600" y="209550"/>
                </a:cubicBezTo>
                <a:cubicBezTo>
                  <a:pt x="4198122" y="141183"/>
                  <a:pt x="4195187" y="125399"/>
                  <a:pt x="4333875" y="95250"/>
                </a:cubicBezTo>
                <a:cubicBezTo>
                  <a:pt x="4371619" y="87045"/>
                  <a:pt x="4410600" y="85146"/>
                  <a:pt x="4448175" y="76200"/>
                </a:cubicBezTo>
                <a:cubicBezTo>
                  <a:pt x="4477477" y="69223"/>
                  <a:pt x="4504796" y="55386"/>
                  <a:pt x="4533900" y="47625"/>
                </a:cubicBezTo>
                <a:cubicBezTo>
                  <a:pt x="4552561" y="42649"/>
                  <a:pt x="4572166" y="42147"/>
                  <a:pt x="4591050" y="38100"/>
                </a:cubicBezTo>
                <a:cubicBezTo>
                  <a:pt x="4616651" y="32614"/>
                  <a:pt x="4641373" y="23031"/>
                  <a:pt x="4667250" y="19050"/>
                </a:cubicBezTo>
                <a:cubicBezTo>
                  <a:pt x="4724083" y="10306"/>
                  <a:pt x="4838700" y="0"/>
                  <a:pt x="4838700" y="0"/>
                </a:cubicBezTo>
                <a:lnTo>
                  <a:pt x="5772150" y="19050"/>
                </a:lnTo>
                <a:cubicBezTo>
                  <a:pt x="5813884" y="20554"/>
                  <a:pt x="5855567" y="27559"/>
                  <a:pt x="5895975" y="38100"/>
                </a:cubicBezTo>
                <a:cubicBezTo>
                  <a:pt x="5929063" y="46732"/>
                  <a:pt x="5959605" y="63180"/>
                  <a:pt x="5991225" y="76200"/>
                </a:cubicBezTo>
                <a:cubicBezTo>
                  <a:pt x="6007034" y="82710"/>
                  <a:pt x="6082530" y="116160"/>
                  <a:pt x="6105525" y="123825"/>
                </a:cubicBezTo>
                <a:lnTo>
                  <a:pt x="6162675" y="142875"/>
                </a:lnTo>
                <a:cubicBezTo>
                  <a:pt x="6175375" y="152400"/>
                  <a:pt x="6186838" y="163848"/>
                  <a:pt x="6200775" y="171450"/>
                </a:cubicBezTo>
                <a:cubicBezTo>
                  <a:pt x="6307886" y="229874"/>
                  <a:pt x="6227449" y="170309"/>
                  <a:pt x="6324600" y="228600"/>
                </a:cubicBezTo>
                <a:cubicBezTo>
                  <a:pt x="6416895" y="283977"/>
                  <a:pt x="6297746" y="229527"/>
                  <a:pt x="6419850" y="295275"/>
                </a:cubicBezTo>
                <a:cubicBezTo>
                  <a:pt x="6441140" y="306739"/>
                  <a:pt x="6463989" y="315086"/>
                  <a:pt x="6486525" y="323850"/>
                </a:cubicBezTo>
                <a:cubicBezTo>
                  <a:pt x="6544929" y="346563"/>
                  <a:pt x="6624853" y="375101"/>
                  <a:pt x="6686550" y="390525"/>
                </a:cubicBezTo>
                <a:cubicBezTo>
                  <a:pt x="6758760" y="408578"/>
                  <a:pt x="6787729" y="410316"/>
                  <a:pt x="6858000" y="419100"/>
                </a:cubicBezTo>
                <a:cubicBezTo>
                  <a:pt x="7378697" y="409276"/>
                  <a:pt x="7194520" y="409575"/>
                  <a:pt x="7410450" y="409575"/>
                </a:cubicBezTo>
              </a:path>
            </a:pathLst>
          </a:custGeom>
          <a:ln w="762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24" name="Google Shape;165;p26">
            <a:extLst>
              <a:ext uri="{FF2B5EF4-FFF2-40B4-BE49-F238E27FC236}">
                <a16:creationId xmlns:a16="http://schemas.microsoft.com/office/drawing/2014/main" id="{1F103266-4954-2F4C-4FE2-019D8E9FB40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46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06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A29DF-4216-26ED-9D75-0826FE218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Right 34">
            <a:extLst>
              <a:ext uri="{FF2B5EF4-FFF2-40B4-BE49-F238E27FC236}">
                <a16:creationId xmlns:a16="http://schemas.microsoft.com/office/drawing/2014/main" id="{6241CA22-0D68-E885-4C6C-78749B7C40F8}"/>
              </a:ext>
            </a:extLst>
          </p:cNvPr>
          <p:cNvSpPr/>
          <p:nvPr/>
        </p:nvSpPr>
        <p:spPr>
          <a:xfrm rot="10800000">
            <a:off x="5575261" y="2777192"/>
            <a:ext cx="1041478" cy="20810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82" name="Freeform: Shape 281">
            <a:extLst>
              <a:ext uri="{FF2B5EF4-FFF2-40B4-BE49-F238E27FC236}">
                <a16:creationId xmlns:a16="http://schemas.microsoft.com/office/drawing/2014/main" id="{B8380327-55F7-F795-778A-90FAC65065B9}"/>
              </a:ext>
            </a:extLst>
          </p:cNvPr>
          <p:cNvSpPr/>
          <p:nvPr/>
        </p:nvSpPr>
        <p:spPr>
          <a:xfrm>
            <a:off x="6952608" y="4283646"/>
            <a:ext cx="2437534" cy="146831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200" dirty="0">
                <a:latin typeface="Helvetica" panose="020B0604020202020204" pitchFamily="34" charset="0"/>
              </a:rPr>
              <a:t>Control block</a:t>
            </a: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2ADE5565-97F4-DE0F-C969-641B101C8B41}"/>
              </a:ext>
            </a:extLst>
          </p:cNvPr>
          <p:cNvSpPr/>
          <p:nvPr/>
        </p:nvSpPr>
        <p:spPr>
          <a:xfrm>
            <a:off x="3906859" y="4287213"/>
            <a:ext cx="2555618" cy="146831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r>
              <a:rPr lang="en-US" sz="1200" dirty="0">
                <a:latin typeface="Helvetica" panose="020B0604020202020204" pitchFamily="34" charset="0"/>
              </a:rPr>
              <a:t>Parsing block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9DFEF3-3E9E-2EE2-FBC1-8B08FB8A2C8F}"/>
              </a:ext>
            </a:extLst>
          </p:cNvPr>
          <p:cNvSpPr/>
          <p:nvPr/>
        </p:nvSpPr>
        <p:spPr>
          <a:xfrm>
            <a:off x="3542273" y="3861928"/>
            <a:ext cx="6865291" cy="19905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23B127-CD85-1339-5DF4-D3CABE5F4BB2}"/>
              </a:ext>
            </a:extLst>
          </p:cNvPr>
          <p:cNvSpPr/>
          <p:nvPr/>
        </p:nvSpPr>
        <p:spPr>
          <a:xfrm>
            <a:off x="5845347" y="3483979"/>
            <a:ext cx="2823233" cy="37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Control-plane API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FFEE2-A593-5034-CBEB-E6A8F738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Improving Resource Usage By Specializing Network Devices</a:t>
            </a:r>
            <a:endParaRPr lang="en-DE" sz="3600" dirty="0"/>
          </a:p>
        </p:txBody>
      </p:sp>
      <p:sp>
        <p:nvSpPr>
          <p:cNvPr id="3" name="Google Shape;106;p15">
            <a:extLst>
              <a:ext uri="{FF2B5EF4-FFF2-40B4-BE49-F238E27FC236}">
                <a16:creationId xmlns:a16="http://schemas.microsoft.com/office/drawing/2014/main" id="{BCC00617-DF76-51AF-8502-632B8E10355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fld id="{00000000-1234-1234-1234-123412341234}" type="slidenum">
              <a:rPr lang="en" sz="1467"/>
              <a:pPr/>
              <a:t>47</a:t>
            </a:fld>
            <a:endParaRPr lang="en" sz="1467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9AF8C-E6CB-6F4E-25C3-9BFAA1C093FC}"/>
              </a:ext>
            </a:extLst>
          </p:cNvPr>
          <p:cNvSpPr txBox="1"/>
          <p:nvPr/>
        </p:nvSpPr>
        <p:spPr>
          <a:xfrm>
            <a:off x="1835741" y="4890546"/>
            <a:ext cx="99072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Packets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62A53-14BF-7D07-94EF-EA5E99D1E64D}"/>
              </a:ext>
            </a:extLst>
          </p:cNvPr>
          <p:cNvSpPr/>
          <p:nvPr/>
        </p:nvSpPr>
        <p:spPr>
          <a:xfrm>
            <a:off x="1024505" y="4739906"/>
            <a:ext cx="2652593" cy="594788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A0ED3D-14F3-7498-AE52-2207DF8E6EF6}"/>
              </a:ext>
            </a:extLst>
          </p:cNvPr>
          <p:cNvSpPr/>
          <p:nvPr/>
        </p:nvSpPr>
        <p:spPr>
          <a:xfrm>
            <a:off x="9857172" y="4739906"/>
            <a:ext cx="1653543" cy="594788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Right Arrow 17">
            <a:extLst>
              <a:ext uri="{FF2B5EF4-FFF2-40B4-BE49-F238E27FC236}">
                <a16:creationId xmlns:a16="http://schemas.microsoft.com/office/drawing/2014/main" id="{5993CA6F-53C9-E573-8260-B29680A24C63}"/>
              </a:ext>
            </a:extLst>
          </p:cNvPr>
          <p:cNvSpPr/>
          <p:nvPr/>
        </p:nvSpPr>
        <p:spPr>
          <a:xfrm>
            <a:off x="2797140" y="3032384"/>
            <a:ext cx="278834" cy="353628"/>
          </a:xfrm>
          <a:prstGeom prst="rightArrow">
            <a:avLst>
              <a:gd name="adj1" fmla="val 50000"/>
              <a:gd name="adj2" fmla="val 5454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259E6C15-7C0D-085C-DCCF-CD923242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3984" y="2819293"/>
            <a:ext cx="728873" cy="72887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DF7A90F-17E5-C767-C07F-C3340DC1218A}"/>
              </a:ext>
            </a:extLst>
          </p:cNvPr>
          <p:cNvSpPr txBox="1"/>
          <p:nvPr/>
        </p:nvSpPr>
        <p:spPr>
          <a:xfrm>
            <a:off x="1531803" y="2411458"/>
            <a:ext cx="1544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</a:p>
        </p:txBody>
      </p:sp>
      <p:sp>
        <p:nvSpPr>
          <p:cNvPr id="85" name="Google Shape;68;p15">
            <a:extLst>
              <a:ext uri="{FF2B5EF4-FFF2-40B4-BE49-F238E27FC236}">
                <a16:creationId xmlns:a16="http://schemas.microsoft.com/office/drawing/2014/main" id="{515E3E0D-D196-91A5-7992-0B27FB956316}"/>
              </a:ext>
            </a:extLst>
          </p:cNvPr>
          <p:cNvSpPr/>
          <p:nvPr/>
        </p:nvSpPr>
        <p:spPr>
          <a:xfrm>
            <a:off x="4077501" y="4856640"/>
            <a:ext cx="874800" cy="42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Parse Ethernet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69;p15">
            <a:extLst>
              <a:ext uri="{FF2B5EF4-FFF2-40B4-BE49-F238E27FC236}">
                <a16:creationId xmlns:a16="http://schemas.microsoft.com/office/drawing/2014/main" id="{CCD2203A-3AB1-16A6-A3C2-64C758E5A292}"/>
              </a:ext>
            </a:extLst>
          </p:cNvPr>
          <p:cNvSpPr/>
          <p:nvPr/>
        </p:nvSpPr>
        <p:spPr>
          <a:xfrm>
            <a:off x="5298373" y="5095371"/>
            <a:ext cx="874800" cy="42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Parse IPv4</a:t>
            </a:r>
            <a:endParaRPr sz="12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70;p15">
            <a:extLst>
              <a:ext uri="{FF2B5EF4-FFF2-40B4-BE49-F238E27FC236}">
                <a16:creationId xmlns:a16="http://schemas.microsoft.com/office/drawing/2014/main" id="{D31ADEB1-044B-F36A-3462-88FA1C7FCFEE}"/>
              </a:ext>
            </a:extLst>
          </p:cNvPr>
          <p:cNvSpPr/>
          <p:nvPr/>
        </p:nvSpPr>
        <p:spPr>
          <a:xfrm>
            <a:off x="5298373" y="4588849"/>
            <a:ext cx="874800" cy="42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Parse IPv6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cxnSp>
        <p:nvCxnSpPr>
          <p:cNvPr id="97" name="Google Shape;81;p15">
            <a:extLst>
              <a:ext uri="{FF2B5EF4-FFF2-40B4-BE49-F238E27FC236}">
                <a16:creationId xmlns:a16="http://schemas.microsoft.com/office/drawing/2014/main" id="{25E724BD-4A5F-C56F-784A-44BD99D855F8}"/>
              </a:ext>
            </a:extLst>
          </p:cNvPr>
          <p:cNvCxnSpPr>
            <a:cxnSpLocks/>
            <a:stCxn id="85" idx="3"/>
            <a:endCxn id="86" idx="1"/>
          </p:cNvCxnSpPr>
          <p:nvPr/>
        </p:nvCxnSpPr>
        <p:spPr>
          <a:xfrm>
            <a:off x="4952301" y="5070640"/>
            <a:ext cx="346072" cy="238731"/>
          </a:xfrm>
          <a:prstGeom prst="straightConnector1">
            <a:avLst/>
          </a:prstGeom>
          <a:noFill/>
          <a:ln w="381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8" name="Google Shape;82;p15">
            <a:extLst>
              <a:ext uri="{FF2B5EF4-FFF2-40B4-BE49-F238E27FC236}">
                <a16:creationId xmlns:a16="http://schemas.microsoft.com/office/drawing/2014/main" id="{521DD5A7-DC0F-B0E7-2F39-8A47D681EFE3}"/>
              </a:ext>
            </a:extLst>
          </p:cNvPr>
          <p:cNvCxnSpPr>
            <a:cxnSpLocks/>
            <a:stCxn id="85" idx="3"/>
            <a:endCxn id="87" idx="1"/>
          </p:cNvCxnSpPr>
          <p:nvPr/>
        </p:nvCxnSpPr>
        <p:spPr>
          <a:xfrm flipV="1">
            <a:off x="4952301" y="4802849"/>
            <a:ext cx="346072" cy="26779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Arrow: Right 236">
            <a:extLst>
              <a:ext uri="{FF2B5EF4-FFF2-40B4-BE49-F238E27FC236}">
                <a16:creationId xmlns:a16="http://schemas.microsoft.com/office/drawing/2014/main" id="{24CAA4B6-E86B-E215-36A0-46D114B87EB6}"/>
              </a:ext>
            </a:extLst>
          </p:cNvPr>
          <p:cNvSpPr/>
          <p:nvPr/>
        </p:nvSpPr>
        <p:spPr>
          <a:xfrm>
            <a:off x="6496275" y="4717503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38" name="Arrow: Right 237">
            <a:extLst>
              <a:ext uri="{FF2B5EF4-FFF2-40B4-BE49-F238E27FC236}">
                <a16:creationId xmlns:a16="http://schemas.microsoft.com/office/drawing/2014/main" id="{88E1754C-4D18-1D8A-3096-BFDDDBCA76FF}"/>
              </a:ext>
            </a:extLst>
          </p:cNvPr>
          <p:cNvSpPr/>
          <p:nvPr/>
        </p:nvSpPr>
        <p:spPr>
          <a:xfrm>
            <a:off x="9466066" y="4709264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39" name="Arrow: Right 238">
            <a:extLst>
              <a:ext uri="{FF2B5EF4-FFF2-40B4-BE49-F238E27FC236}">
                <a16:creationId xmlns:a16="http://schemas.microsoft.com/office/drawing/2014/main" id="{FA3B3C15-1FBB-3079-2865-18BEC4C548C7}"/>
              </a:ext>
            </a:extLst>
          </p:cNvPr>
          <p:cNvSpPr/>
          <p:nvPr/>
        </p:nvSpPr>
        <p:spPr>
          <a:xfrm>
            <a:off x="3620955" y="4722380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F6B46F7-C62D-0897-FAEB-18AFD14DC863}"/>
              </a:ext>
            </a:extLst>
          </p:cNvPr>
          <p:cNvGrpSpPr/>
          <p:nvPr/>
        </p:nvGrpSpPr>
        <p:grpSpPr>
          <a:xfrm>
            <a:off x="4743574" y="4901894"/>
            <a:ext cx="388469" cy="235841"/>
            <a:chOff x="2795107" y="5342364"/>
            <a:chExt cx="460735" cy="320635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8D015465-10F2-49BF-93D5-E51AC291C0A2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21BBF023-6875-198A-D8FC-9194324FFB0C}"/>
                </a:ext>
              </a:extLst>
            </p:cNvPr>
            <p:cNvSpPr/>
            <p:nvPr/>
          </p:nvSpPr>
          <p:spPr>
            <a:xfrm>
              <a:off x="2795107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DFBBF0C-FF71-2035-2F2F-058D44F6E5C5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E7DD3B4-06DE-DFD1-C25A-E0965FE2BE12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AA7A852-35E7-9A77-5F65-1D486D6B7337}"/>
              </a:ext>
            </a:extLst>
          </p:cNvPr>
          <p:cNvGrpSpPr/>
          <p:nvPr/>
        </p:nvGrpSpPr>
        <p:grpSpPr>
          <a:xfrm>
            <a:off x="3035523" y="4965530"/>
            <a:ext cx="388470" cy="235841"/>
            <a:chOff x="2795107" y="5342364"/>
            <a:chExt cx="460737" cy="320635"/>
          </a:xfrm>
        </p:grpSpPr>
        <p:sp>
          <p:nvSpPr>
            <p:cNvPr id="265" name="Rectangle: Rounded Corners 264">
              <a:extLst>
                <a:ext uri="{FF2B5EF4-FFF2-40B4-BE49-F238E27FC236}">
                  <a16:creationId xmlns:a16="http://schemas.microsoft.com/office/drawing/2014/main" id="{F84A6C74-9CEB-6966-2567-ABCA36DD3717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9E193469-87BD-EAD1-D17B-D7918DF78EEF}"/>
                </a:ext>
              </a:extLst>
            </p:cNvPr>
            <p:cNvSpPr/>
            <p:nvPr/>
          </p:nvSpPr>
          <p:spPr>
            <a:xfrm>
              <a:off x="2795109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2CF6CCA-329F-766E-317F-48F4DA4D1B24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3156816-17BE-9781-F76F-34E7BCE6E85F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sp>
        <p:nvSpPr>
          <p:cNvPr id="270" name="Google Shape;75;p15">
            <a:extLst>
              <a:ext uri="{FF2B5EF4-FFF2-40B4-BE49-F238E27FC236}">
                <a16:creationId xmlns:a16="http://schemas.microsoft.com/office/drawing/2014/main" id="{0CDE7E11-41D4-DE0A-F806-2CC18401D248}"/>
              </a:ext>
            </a:extLst>
          </p:cNvPr>
          <p:cNvSpPr/>
          <p:nvPr/>
        </p:nvSpPr>
        <p:spPr>
          <a:xfrm>
            <a:off x="7136538" y="4983724"/>
            <a:ext cx="874800" cy="359162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Tunnel</a:t>
            </a:r>
            <a:endParaRPr sz="12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4F0FADFA-BD4B-FF3F-3CDE-59109529F6E7}"/>
              </a:ext>
            </a:extLst>
          </p:cNvPr>
          <p:cNvSpPr/>
          <p:nvPr/>
        </p:nvSpPr>
        <p:spPr>
          <a:xfrm>
            <a:off x="8668580" y="3483979"/>
            <a:ext cx="1738984" cy="377200"/>
          </a:xfrm>
          <a:custGeom>
            <a:avLst/>
            <a:gdLst>
              <a:gd name="connsiteX0" fmla="*/ 0 w 2615190"/>
              <a:gd name="connsiteY0" fmla="*/ 0 h 560397"/>
              <a:gd name="connsiteX1" fmla="*/ 2615190 w 2615190"/>
              <a:gd name="connsiteY1" fmla="*/ 0 h 560397"/>
              <a:gd name="connsiteX2" fmla="*/ 2615190 w 2615190"/>
              <a:gd name="connsiteY2" fmla="*/ 560398 h 560397"/>
              <a:gd name="connsiteX3" fmla="*/ 0 w 2615190"/>
              <a:gd name="connsiteY3" fmla="*/ 560398 h 5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190" h="560397">
                <a:moveTo>
                  <a:pt x="0" y="0"/>
                </a:moveTo>
                <a:lnTo>
                  <a:pt x="2615190" y="0"/>
                </a:lnTo>
                <a:lnTo>
                  <a:pt x="2615190" y="560398"/>
                </a:lnTo>
                <a:lnTo>
                  <a:pt x="0" y="560398"/>
                </a:lnTo>
                <a:close/>
              </a:path>
            </a:pathLst>
          </a:custGeom>
          <a:solidFill>
            <a:srgbClr val="F5F5F5"/>
          </a:solidFill>
          <a:ln w="373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 sz="1600" dirty="0">
                <a:latin typeface="Helvetica" panose="020B0604020202020204" pitchFamily="34" charset="0"/>
              </a:rPr>
              <a:t>Device software</a:t>
            </a:r>
          </a:p>
        </p:txBody>
      </p:sp>
      <p:sp>
        <p:nvSpPr>
          <p:cNvPr id="317" name="Google Shape;75;p15">
            <a:extLst>
              <a:ext uri="{FF2B5EF4-FFF2-40B4-BE49-F238E27FC236}">
                <a16:creationId xmlns:a16="http://schemas.microsoft.com/office/drawing/2014/main" id="{F4C901FC-58DE-FC96-7E16-CC476E1EE76E}"/>
              </a:ext>
            </a:extLst>
          </p:cNvPr>
          <p:cNvSpPr/>
          <p:nvPr/>
        </p:nvSpPr>
        <p:spPr>
          <a:xfrm>
            <a:off x="8145850" y="4446315"/>
            <a:ext cx="874800" cy="359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000000"/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Forward</a:t>
            </a:r>
            <a:endParaRPr sz="1200" dirty="0">
              <a:solidFill>
                <a:srgbClr val="000000"/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318" name="Google Shape;75;p15">
            <a:extLst>
              <a:ext uri="{FF2B5EF4-FFF2-40B4-BE49-F238E27FC236}">
                <a16:creationId xmlns:a16="http://schemas.microsoft.com/office/drawing/2014/main" id="{2EE3FD0C-6BE8-56A1-FDFB-61DFBAA2F52D}"/>
              </a:ext>
            </a:extLst>
          </p:cNvPr>
          <p:cNvSpPr/>
          <p:nvPr/>
        </p:nvSpPr>
        <p:spPr>
          <a:xfrm>
            <a:off x="8174477" y="5184957"/>
            <a:ext cx="874800" cy="359162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Georgia"/>
                <a:cs typeface="Georgia"/>
                <a:sym typeface="Georgia"/>
              </a:rPr>
              <a:t>Drop</a:t>
            </a:r>
            <a:endParaRPr sz="12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ea typeface="Georgia"/>
              <a:cs typeface="Georgia"/>
              <a:sym typeface="Georgi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04531E-F9E1-9D85-39E4-1CB2A62DA255}"/>
              </a:ext>
            </a:extLst>
          </p:cNvPr>
          <p:cNvGrpSpPr/>
          <p:nvPr/>
        </p:nvGrpSpPr>
        <p:grpSpPr>
          <a:xfrm>
            <a:off x="7875691" y="4469875"/>
            <a:ext cx="388469" cy="235841"/>
            <a:chOff x="2795107" y="5342364"/>
            <a:chExt cx="460735" cy="32063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913310E-FD1F-30C7-B7EE-CC24FC28BAD4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D1D216-4F86-E495-1B61-FFB9DCDE1586}"/>
                </a:ext>
              </a:extLst>
            </p:cNvPr>
            <p:cNvSpPr/>
            <p:nvPr/>
          </p:nvSpPr>
          <p:spPr>
            <a:xfrm>
              <a:off x="2795107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FA21CC9-9E56-9B4F-E5C4-2E654A1FD3DA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DC3FCC1-7CD5-8DDE-7CD6-1767BE34600A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F63E95-C375-9AA6-4DE4-FD83241624A2}"/>
              </a:ext>
            </a:extLst>
          </p:cNvPr>
          <p:cNvGrpSpPr/>
          <p:nvPr/>
        </p:nvGrpSpPr>
        <p:grpSpPr>
          <a:xfrm>
            <a:off x="9465158" y="4783973"/>
            <a:ext cx="388469" cy="235841"/>
            <a:chOff x="2795107" y="5342364"/>
            <a:chExt cx="460735" cy="32063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C7C76E0-576A-7B5D-7862-82C128B0E2E3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98B996-B2C6-55D1-D21B-10E1F4942B5B}"/>
                </a:ext>
              </a:extLst>
            </p:cNvPr>
            <p:cNvSpPr/>
            <p:nvPr/>
          </p:nvSpPr>
          <p:spPr>
            <a:xfrm>
              <a:off x="2795107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B225DA-52D0-1DE2-5104-4E06BED0E518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4F533C-7F74-BD89-0D6F-02AFE120C5E5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57E942-2782-8069-4EC4-B59A0060DE45}"/>
              </a:ext>
            </a:extLst>
          </p:cNvPr>
          <p:cNvGrpSpPr/>
          <p:nvPr/>
        </p:nvGrpSpPr>
        <p:grpSpPr>
          <a:xfrm>
            <a:off x="6462477" y="2660307"/>
            <a:ext cx="3945087" cy="432968"/>
            <a:chOff x="7872722" y="2644828"/>
            <a:chExt cx="4103020" cy="4329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549702-E0EE-46EE-5424-1F77B0859C32}"/>
                </a:ext>
              </a:extLst>
            </p:cNvPr>
            <p:cNvSpPr/>
            <p:nvPr/>
          </p:nvSpPr>
          <p:spPr>
            <a:xfrm>
              <a:off x="7872722" y="2647923"/>
              <a:ext cx="4103020" cy="4174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 plane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FA34ED9-093B-D4E6-374D-4E3354946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64438" y="2644828"/>
              <a:ext cx="432968" cy="432968"/>
            </a:xfrm>
            <a:prstGeom prst="rect">
              <a:avLst/>
            </a:prstGeom>
          </p:spPr>
        </p:pic>
      </p:grpSp>
      <p:sp>
        <p:nvSpPr>
          <p:cNvPr id="25" name="Shape 2244">
            <a:extLst>
              <a:ext uri="{FF2B5EF4-FFF2-40B4-BE49-F238E27FC236}">
                <a16:creationId xmlns:a16="http://schemas.microsoft.com/office/drawing/2014/main" id="{02244791-C8FE-DA3A-E589-7CE10C66EDB8}"/>
              </a:ext>
            </a:extLst>
          </p:cNvPr>
          <p:cNvSpPr/>
          <p:nvPr/>
        </p:nvSpPr>
        <p:spPr>
          <a:xfrm>
            <a:off x="9373780" y="3101599"/>
            <a:ext cx="251751" cy="3477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9" name="Shape 2244">
            <a:extLst>
              <a:ext uri="{FF2B5EF4-FFF2-40B4-BE49-F238E27FC236}">
                <a16:creationId xmlns:a16="http://schemas.microsoft.com/office/drawing/2014/main" id="{66DFC880-98EA-2ABB-5B0C-50441E6E0A1B}"/>
              </a:ext>
            </a:extLst>
          </p:cNvPr>
          <p:cNvSpPr/>
          <p:nvPr/>
        </p:nvSpPr>
        <p:spPr>
          <a:xfrm>
            <a:off x="7732890" y="3101599"/>
            <a:ext cx="251751" cy="3477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94B1862-E226-564F-5D0B-AA2667CFFFA8}"/>
              </a:ext>
            </a:extLst>
          </p:cNvPr>
          <p:cNvSpPr/>
          <p:nvPr/>
        </p:nvSpPr>
        <p:spPr>
          <a:xfrm>
            <a:off x="3105150" y="4562475"/>
            <a:ext cx="7410450" cy="514350"/>
          </a:xfrm>
          <a:custGeom>
            <a:avLst/>
            <a:gdLst>
              <a:gd name="connsiteX0" fmla="*/ 0 w 7410450"/>
              <a:gd name="connsiteY0" fmla="*/ 514350 h 514350"/>
              <a:gd name="connsiteX1" fmla="*/ 285750 w 7410450"/>
              <a:gd name="connsiteY1" fmla="*/ 495300 h 514350"/>
              <a:gd name="connsiteX2" fmla="*/ 1123950 w 7410450"/>
              <a:gd name="connsiteY2" fmla="*/ 476250 h 514350"/>
              <a:gd name="connsiteX3" fmla="*/ 1247775 w 7410450"/>
              <a:gd name="connsiteY3" fmla="*/ 466725 h 514350"/>
              <a:gd name="connsiteX4" fmla="*/ 1333500 w 7410450"/>
              <a:gd name="connsiteY4" fmla="*/ 457200 h 514350"/>
              <a:gd name="connsiteX5" fmla="*/ 1781175 w 7410450"/>
              <a:gd name="connsiteY5" fmla="*/ 447675 h 514350"/>
              <a:gd name="connsiteX6" fmla="*/ 1971675 w 7410450"/>
              <a:gd name="connsiteY6" fmla="*/ 428625 h 514350"/>
              <a:gd name="connsiteX7" fmla="*/ 2095500 w 7410450"/>
              <a:gd name="connsiteY7" fmla="*/ 361950 h 514350"/>
              <a:gd name="connsiteX8" fmla="*/ 2219325 w 7410450"/>
              <a:gd name="connsiteY8" fmla="*/ 323850 h 514350"/>
              <a:gd name="connsiteX9" fmla="*/ 2333625 w 7410450"/>
              <a:gd name="connsiteY9" fmla="*/ 257175 h 514350"/>
              <a:gd name="connsiteX10" fmla="*/ 2419350 w 7410450"/>
              <a:gd name="connsiteY10" fmla="*/ 219075 h 514350"/>
              <a:gd name="connsiteX11" fmla="*/ 2524125 w 7410450"/>
              <a:gd name="connsiteY11" fmla="*/ 152400 h 514350"/>
              <a:gd name="connsiteX12" fmla="*/ 2552700 w 7410450"/>
              <a:gd name="connsiteY12" fmla="*/ 142875 h 514350"/>
              <a:gd name="connsiteX13" fmla="*/ 2781300 w 7410450"/>
              <a:gd name="connsiteY13" fmla="*/ 104775 h 514350"/>
              <a:gd name="connsiteX14" fmla="*/ 2981325 w 7410450"/>
              <a:gd name="connsiteY14" fmla="*/ 114300 h 514350"/>
              <a:gd name="connsiteX15" fmla="*/ 3019425 w 7410450"/>
              <a:gd name="connsiteY15" fmla="*/ 123825 h 514350"/>
              <a:gd name="connsiteX16" fmla="*/ 3048000 w 7410450"/>
              <a:gd name="connsiteY16" fmla="*/ 152400 h 514350"/>
              <a:gd name="connsiteX17" fmla="*/ 3095625 w 7410450"/>
              <a:gd name="connsiteY17" fmla="*/ 180975 h 514350"/>
              <a:gd name="connsiteX18" fmla="*/ 3171825 w 7410450"/>
              <a:gd name="connsiteY18" fmla="*/ 200025 h 514350"/>
              <a:gd name="connsiteX19" fmla="*/ 3257550 w 7410450"/>
              <a:gd name="connsiteY19" fmla="*/ 228600 h 514350"/>
              <a:gd name="connsiteX20" fmla="*/ 3314700 w 7410450"/>
              <a:gd name="connsiteY20" fmla="*/ 257175 h 514350"/>
              <a:gd name="connsiteX21" fmla="*/ 3352800 w 7410450"/>
              <a:gd name="connsiteY21" fmla="*/ 266700 h 514350"/>
              <a:gd name="connsiteX22" fmla="*/ 3438525 w 7410450"/>
              <a:gd name="connsiteY22" fmla="*/ 304800 h 514350"/>
              <a:gd name="connsiteX23" fmla="*/ 3505200 w 7410450"/>
              <a:gd name="connsiteY23" fmla="*/ 314325 h 514350"/>
              <a:gd name="connsiteX24" fmla="*/ 3838575 w 7410450"/>
              <a:gd name="connsiteY24" fmla="*/ 304800 h 514350"/>
              <a:gd name="connsiteX25" fmla="*/ 3962400 w 7410450"/>
              <a:gd name="connsiteY25" fmla="*/ 238125 h 514350"/>
              <a:gd name="connsiteX26" fmla="*/ 4038600 w 7410450"/>
              <a:gd name="connsiteY26" fmla="*/ 209550 h 514350"/>
              <a:gd name="connsiteX27" fmla="*/ 4333875 w 7410450"/>
              <a:gd name="connsiteY27" fmla="*/ 95250 h 514350"/>
              <a:gd name="connsiteX28" fmla="*/ 4448175 w 7410450"/>
              <a:gd name="connsiteY28" fmla="*/ 76200 h 514350"/>
              <a:gd name="connsiteX29" fmla="*/ 4533900 w 7410450"/>
              <a:gd name="connsiteY29" fmla="*/ 47625 h 514350"/>
              <a:gd name="connsiteX30" fmla="*/ 4591050 w 7410450"/>
              <a:gd name="connsiteY30" fmla="*/ 38100 h 514350"/>
              <a:gd name="connsiteX31" fmla="*/ 4667250 w 7410450"/>
              <a:gd name="connsiteY31" fmla="*/ 19050 h 514350"/>
              <a:gd name="connsiteX32" fmla="*/ 4838700 w 7410450"/>
              <a:gd name="connsiteY32" fmla="*/ 0 h 514350"/>
              <a:gd name="connsiteX33" fmla="*/ 5772150 w 7410450"/>
              <a:gd name="connsiteY33" fmla="*/ 19050 h 514350"/>
              <a:gd name="connsiteX34" fmla="*/ 5895975 w 7410450"/>
              <a:gd name="connsiteY34" fmla="*/ 38100 h 514350"/>
              <a:gd name="connsiteX35" fmla="*/ 5991225 w 7410450"/>
              <a:gd name="connsiteY35" fmla="*/ 76200 h 514350"/>
              <a:gd name="connsiteX36" fmla="*/ 6105525 w 7410450"/>
              <a:gd name="connsiteY36" fmla="*/ 123825 h 514350"/>
              <a:gd name="connsiteX37" fmla="*/ 6162675 w 7410450"/>
              <a:gd name="connsiteY37" fmla="*/ 142875 h 514350"/>
              <a:gd name="connsiteX38" fmla="*/ 6200775 w 7410450"/>
              <a:gd name="connsiteY38" fmla="*/ 171450 h 514350"/>
              <a:gd name="connsiteX39" fmla="*/ 6324600 w 7410450"/>
              <a:gd name="connsiteY39" fmla="*/ 228600 h 514350"/>
              <a:gd name="connsiteX40" fmla="*/ 6419850 w 7410450"/>
              <a:gd name="connsiteY40" fmla="*/ 295275 h 514350"/>
              <a:gd name="connsiteX41" fmla="*/ 6486525 w 7410450"/>
              <a:gd name="connsiteY41" fmla="*/ 323850 h 514350"/>
              <a:gd name="connsiteX42" fmla="*/ 6686550 w 7410450"/>
              <a:gd name="connsiteY42" fmla="*/ 390525 h 514350"/>
              <a:gd name="connsiteX43" fmla="*/ 6858000 w 7410450"/>
              <a:gd name="connsiteY43" fmla="*/ 419100 h 514350"/>
              <a:gd name="connsiteX44" fmla="*/ 7410450 w 7410450"/>
              <a:gd name="connsiteY44" fmla="*/ 40957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410450" h="514350">
                <a:moveTo>
                  <a:pt x="0" y="514350"/>
                </a:moveTo>
                <a:cubicBezTo>
                  <a:pt x="125700" y="493400"/>
                  <a:pt x="64226" y="501234"/>
                  <a:pt x="285750" y="495300"/>
                </a:cubicBezTo>
                <a:lnTo>
                  <a:pt x="1123950" y="476250"/>
                </a:lnTo>
                <a:lnTo>
                  <a:pt x="1247775" y="466725"/>
                </a:lnTo>
                <a:cubicBezTo>
                  <a:pt x="1276408" y="464122"/>
                  <a:pt x="1304767" y="458226"/>
                  <a:pt x="1333500" y="457200"/>
                </a:cubicBezTo>
                <a:cubicBezTo>
                  <a:pt x="1482664" y="451873"/>
                  <a:pt x="1631950" y="450850"/>
                  <a:pt x="1781175" y="447675"/>
                </a:cubicBezTo>
                <a:cubicBezTo>
                  <a:pt x="1844675" y="441325"/>
                  <a:pt x="1909275" y="441996"/>
                  <a:pt x="1971675" y="428625"/>
                </a:cubicBezTo>
                <a:cubicBezTo>
                  <a:pt x="2029080" y="416324"/>
                  <a:pt x="2046571" y="382919"/>
                  <a:pt x="2095500" y="361950"/>
                </a:cubicBezTo>
                <a:cubicBezTo>
                  <a:pt x="2141301" y="342321"/>
                  <a:pt x="2174753" y="334993"/>
                  <a:pt x="2219325" y="323850"/>
                </a:cubicBezTo>
                <a:cubicBezTo>
                  <a:pt x="2257425" y="301625"/>
                  <a:pt x="2292671" y="273556"/>
                  <a:pt x="2333625" y="257175"/>
                </a:cubicBezTo>
                <a:cubicBezTo>
                  <a:pt x="2362287" y="245710"/>
                  <a:pt x="2392654" y="235093"/>
                  <a:pt x="2419350" y="219075"/>
                </a:cubicBezTo>
                <a:cubicBezTo>
                  <a:pt x="2426866" y="214566"/>
                  <a:pt x="2509458" y="157289"/>
                  <a:pt x="2524125" y="152400"/>
                </a:cubicBezTo>
                <a:cubicBezTo>
                  <a:pt x="2533650" y="149225"/>
                  <a:pt x="2542855" y="144844"/>
                  <a:pt x="2552700" y="142875"/>
                </a:cubicBezTo>
                <a:cubicBezTo>
                  <a:pt x="2660955" y="121224"/>
                  <a:pt x="2691407" y="117617"/>
                  <a:pt x="2781300" y="104775"/>
                </a:cubicBezTo>
                <a:cubicBezTo>
                  <a:pt x="2847975" y="107950"/>
                  <a:pt x="2914787" y="108977"/>
                  <a:pt x="2981325" y="114300"/>
                </a:cubicBezTo>
                <a:cubicBezTo>
                  <a:pt x="2994374" y="115344"/>
                  <a:pt x="3008059" y="117330"/>
                  <a:pt x="3019425" y="123825"/>
                </a:cubicBezTo>
                <a:cubicBezTo>
                  <a:pt x="3031121" y="130508"/>
                  <a:pt x="3037224" y="144318"/>
                  <a:pt x="3048000" y="152400"/>
                </a:cubicBezTo>
                <a:cubicBezTo>
                  <a:pt x="3062811" y="163508"/>
                  <a:pt x="3079066" y="172696"/>
                  <a:pt x="3095625" y="180975"/>
                </a:cubicBezTo>
                <a:cubicBezTo>
                  <a:pt x="3115151" y="190738"/>
                  <a:pt x="3153711" y="196402"/>
                  <a:pt x="3171825" y="200025"/>
                </a:cubicBezTo>
                <a:cubicBezTo>
                  <a:pt x="3236754" y="243311"/>
                  <a:pt x="3154887" y="194379"/>
                  <a:pt x="3257550" y="228600"/>
                </a:cubicBezTo>
                <a:cubicBezTo>
                  <a:pt x="3277756" y="235335"/>
                  <a:pt x="3294925" y="249265"/>
                  <a:pt x="3314700" y="257175"/>
                </a:cubicBezTo>
                <a:cubicBezTo>
                  <a:pt x="3326855" y="262037"/>
                  <a:pt x="3340543" y="262103"/>
                  <a:pt x="3352800" y="266700"/>
                </a:cubicBezTo>
                <a:cubicBezTo>
                  <a:pt x="3398987" y="284020"/>
                  <a:pt x="3386393" y="291767"/>
                  <a:pt x="3438525" y="304800"/>
                </a:cubicBezTo>
                <a:cubicBezTo>
                  <a:pt x="3460305" y="310245"/>
                  <a:pt x="3482975" y="311150"/>
                  <a:pt x="3505200" y="314325"/>
                </a:cubicBezTo>
                <a:cubicBezTo>
                  <a:pt x="3616325" y="311150"/>
                  <a:pt x="3727930" y="315595"/>
                  <a:pt x="3838575" y="304800"/>
                </a:cubicBezTo>
                <a:cubicBezTo>
                  <a:pt x="3851459" y="303543"/>
                  <a:pt x="3957950" y="240202"/>
                  <a:pt x="3962400" y="238125"/>
                </a:cubicBezTo>
                <a:cubicBezTo>
                  <a:pt x="3986982" y="226653"/>
                  <a:pt x="4013666" y="220236"/>
                  <a:pt x="4038600" y="209550"/>
                </a:cubicBezTo>
                <a:cubicBezTo>
                  <a:pt x="4198122" y="141183"/>
                  <a:pt x="4195187" y="125399"/>
                  <a:pt x="4333875" y="95250"/>
                </a:cubicBezTo>
                <a:cubicBezTo>
                  <a:pt x="4371619" y="87045"/>
                  <a:pt x="4410600" y="85146"/>
                  <a:pt x="4448175" y="76200"/>
                </a:cubicBezTo>
                <a:cubicBezTo>
                  <a:pt x="4477477" y="69223"/>
                  <a:pt x="4504796" y="55386"/>
                  <a:pt x="4533900" y="47625"/>
                </a:cubicBezTo>
                <a:cubicBezTo>
                  <a:pt x="4552561" y="42649"/>
                  <a:pt x="4572166" y="42147"/>
                  <a:pt x="4591050" y="38100"/>
                </a:cubicBezTo>
                <a:cubicBezTo>
                  <a:pt x="4616651" y="32614"/>
                  <a:pt x="4641373" y="23031"/>
                  <a:pt x="4667250" y="19050"/>
                </a:cubicBezTo>
                <a:cubicBezTo>
                  <a:pt x="4724083" y="10306"/>
                  <a:pt x="4838700" y="0"/>
                  <a:pt x="4838700" y="0"/>
                </a:cubicBezTo>
                <a:lnTo>
                  <a:pt x="5772150" y="19050"/>
                </a:lnTo>
                <a:cubicBezTo>
                  <a:pt x="5813884" y="20554"/>
                  <a:pt x="5855567" y="27559"/>
                  <a:pt x="5895975" y="38100"/>
                </a:cubicBezTo>
                <a:cubicBezTo>
                  <a:pt x="5929063" y="46732"/>
                  <a:pt x="5959605" y="63180"/>
                  <a:pt x="5991225" y="76200"/>
                </a:cubicBezTo>
                <a:cubicBezTo>
                  <a:pt x="6007034" y="82710"/>
                  <a:pt x="6082530" y="116160"/>
                  <a:pt x="6105525" y="123825"/>
                </a:cubicBezTo>
                <a:lnTo>
                  <a:pt x="6162675" y="142875"/>
                </a:lnTo>
                <a:cubicBezTo>
                  <a:pt x="6175375" y="152400"/>
                  <a:pt x="6186838" y="163848"/>
                  <a:pt x="6200775" y="171450"/>
                </a:cubicBezTo>
                <a:cubicBezTo>
                  <a:pt x="6307886" y="229874"/>
                  <a:pt x="6227449" y="170309"/>
                  <a:pt x="6324600" y="228600"/>
                </a:cubicBezTo>
                <a:cubicBezTo>
                  <a:pt x="6416895" y="283977"/>
                  <a:pt x="6297746" y="229527"/>
                  <a:pt x="6419850" y="295275"/>
                </a:cubicBezTo>
                <a:cubicBezTo>
                  <a:pt x="6441140" y="306739"/>
                  <a:pt x="6463989" y="315086"/>
                  <a:pt x="6486525" y="323850"/>
                </a:cubicBezTo>
                <a:cubicBezTo>
                  <a:pt x="6544929" y="346563"/>
                  <a:pt x="6624853" y="375101"/>
                  <a:pt x="6686550" y="390525"/>
                </a:cubicBezTo>
                <a:cubicBezTo>
                  <a:pt x="6758760" y="408578"/>
                  <a:pt x="6787729" y="410316"/>
                  <a:pt x="6858000" y="419100"/>
                </a:cubicBezTo>
                <a:cubicBezTo>
                  <a:pt x="7378697" y="409276"/>
                  <a:pt x="7194520" y="409575"/>
                  <a:pt x="7410450" y="409575"/>
                </a:cubicBezTo>
              </a:path>
            </a:pathLst>
          </a:custGeom>
          <a:ln w="762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54D4D4-0010-56EF-4541-6C05C152F79A}"/>
              </a:ext>
            </a:extLst>
          </p:cNvPr>
          <p:cNvSpPr/>
          <p:nvPr/>
        </p:nvSpPr>
        <p:spPr>
          <a:xfrm>
            <a:off x="3123442" y="2425032"/>
            <a:ext cx="2459578" cy="135324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Specialization inputs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DFC107-D4D4-4820-404A-4E70E883CCFB}"/>
              </a:ext>
            </a:extLst>
          </p:cNvPr>
          <p:cNvSpPr txBox="1"/>
          <p:nvPr/>
        </p:nvSpPr>
        <p:spPr>
          <a:xfrm>
            <a:off x="5630488" y="2163834"/>
            <a:ext cx="2307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Control plane rules</a:t>
            </a:r>
          </a:p>
        </p:txBody>
      </p: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D2AADD17-7502-31EC-56C3-237A379795F1}"/>
              </a:ext>
            </a:extLst>
          </p:cNvPr>
          <p:cNvSpPr/>
          <p:nvPr/>
        </p:nvSpPr>
        <p:spPr>
          <a:xfrm flipV="1">
            <a:off x="4335781" y="4001875"/>
            <a:ext cx="3474660" cy="468000"/>
          </a:xfrm>
          <a:prstGeom prst="bentUpArrow">
            <a:avLst>
              <a:gd name="adj1" fmla="val 25000"/>
              <a:gd name="adj2" fmla="val 28140"/>
              <a:gd name="adj3" fmla="val 35764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400" dirty="0">
              <a:latin typeface="Helvetica" panose="020B0604020202020204" pitchFamily="3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7A15EB2-2921-3C44-4F9C-238B1F2763BC}"/>
              </a:ext>
            </a:extLst>
          </p:cNvPr>
          <p:cNvSpPr/>
          <p:nvPr/>
        </p:nvSpPr>
        <p:spPr>
          <a:xfrm rot="5400000">
            <a:off x="3850822" y="3775969"/>
            <a:ext cx="952882" cy="21515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BF216C-7B6B-0D3E-F048-3BFC4E2C0B77}"/>
              </a:ext>
            </a:extLst>
          </p:cNvPr>
          <p:cNvGrpSpPr/>
          <p:nvPr/>
        </p:nvGrpSpPr>
        <p:grpSpPr>
          <a:xfrm>
            <a:off x="3276000" y="2804400"/>
            <a:ext cx="2205347" cy="842097"/>
            <a:chOff x="3275533" y="2803011"/>
            <a:chExt cx="2205347" cy="8420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09EE93-1AE1-76E6-C2BC-3713DB08A5BF}"/>
                </a:ext>
              </a:extLst>
            </p:cNvPr>
            <p:cNvSpPr/>
            <p:nvPr/>
          </p:nvSpPr>
          <p:spPr>
            <a:xfrm>
              <a:off x="3275533" y="2803011"/>
              <a:ext cx="2205347" cy="84209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Specializing compiler</a:t>
              </a:r>
            </a:p>
          </p:txBody>
        </p:sp>
        <p:pic>
          <p:nvPicPr>
            <p:cNvPr id="26" name="Picture 51">
              <a:extLst>
                <a:ext uri="{FF2B5EF4-FFF2-40B4-BE49-F238E27FC236}">
                  <a16:creationId xmlns:a16="http://schemas.microsoft.com/office/drawing/2014/main" id="{1D4396B4-4717-C764-B882-CC818AABD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4569" y="3167323"/>
              <a:ext cx="434583" cy="3814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F19A89E-09AF-6B90-9EFD-DF1C36EED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19897" y="3096934"/>
              <a:ext cx="456948" cy="45694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04272A-A8F3-6945-2942-17CE3B49AE39}"/>
              </a:ext>
            </a:extLst>
          </p:cNvPr>
          <p:cNvGrpSpPr/>
          <p:nvPr/>
        </p:nvGrpSpPr>
        <p:grpSpPr>
          <a:xfrm>
            <a:off x="3275533" y="2803011"/>
            <a:ext cx="2205347" cy="842097"/>
            <a:chOff x="3275533" y="2803011"/>
            <a:chExt cx="2205347" cy="842097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7F23AD6-26C9-BA82-AD7C-65C701DBEA01}"/>
                </a:ext>
              </a:extLst>
            </p:cNvPr>
            <p:cNvSpPr/>
            <p:nvPr/>
          </p:nvSpPr>
          <p:spPr>
            <a:xfrm>
              <a:off x="3275533" y="2803011"/>
              <a:ext cx="2205347" cy="84209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Compiler</a:t>
              </a:r>
            </a:p>
          </p:txBody>
        </p:sp>
        <p:pic>
          <p:nvPicPr>
            <p:cNvPr id="13" name="Picture 51">
              <a:extLst>
                <a:ext uri="{FF2B5EF4-FFF2-40B4-BE49-F238E27FC236}">
                  <a16:creationId xmlns:a16="http://schemas.microsoft.com/office/drawing/2014/main" id="{E83FB7F0-EAB9-D721-77EB-0440CA23B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8647" y="3157727"/>
              <a:ext cx="434583" cy="3814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AA43136-34BE-1741-E289-087376E24998}"/>
              </a:ext>
            </a:extLst>
          </p:cNvPr>
          <p:cNvSpPr/>
          <p:nvPr/>
        </p:nvSpPr>
        <p:spPr>
          <a:xfrm>
            <a:off x="1024505" y="2223702"/>
            <a:ext cx="9812997" cy="327495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Helvetica" panose="020B0604020202020204" pitchFamily="34" charset="0"/>
              </a:rPr>
              <a:t>	</a:t>
            </a:r>
            <a:br>
              <a:rPr lang="en-US" sz="2800" dirty="0">
                <a:solidFill>
                  <a:srgbClr val="00B050"/>
                </a:solidFill>
                <a:latin typeface="Helvetica" panose="020B0604020202020204" pitchFamily="34" charset="0"/>
              </a:rPr>
            </a:br>
            <a:r>
              <a:rPr lang="en-US" sz="2800" dirty="0">
                <a:solidFill>
                  <a:srgbClr val="00B050"/>
                </a:solidFill>
                <a:latin typeface="Helvetica" panose="020B0604020202020204" pitchFamily="34" charset="0"/>
              </a:rPr>
              <a:t>          CPUs: fewer branches and instructions!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50"/>
              </a:solidFill>
              <a:latin typeface="Helvetica" panose="020B0604020202020204" pitchFamily="34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Helvetica" panose="020B0604020202020204" pitchFamily="34" charset="0"/>
              </a:rPr>
              <a:t>	Switch ASICs: space for other NFs!</a:t>
            </a:r>
          </a:p>
          <a:p>
            <a:endParaRPr lang="en-US" sz="2800" dirty="0">
              <a:solidFill>
                <a:srgbClr val="00B050"/>
              </a:solidFill>
              <a:latin typeface="Helvetica" panose="020B0604020202020204" pitchFamily="34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Helvetica" panose="020B0604020202020204" pitchFamily="34" charset="0"/>
              </a:rPr>
              <a:t>	FPGAs: a little bit of both!</a:t>
            </a:r>
          </a:p>
          <a:p>
            <a:endParaRPr lang="en-US" sz="2800" dirty="0">
              <a:solidFill>
                <a:srgbClr val="00B05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6" grpId="0" animBg="1"/>
      <p:bldP spid="270" grpId="0" animBg="1"/>
      <p:bldP spid="318" grpId="0" animBg="1"/>
      <p:bldP spid="31" grpId="0" animBg="1"/>
      <p:bldP spid="33" grpId="0"/>
      <p:bldP spid="36" grpId="0" animBg="1"/>
      <p:bldP spid="37" grpId="0" animBg="1"/>
      <p:bldP spid="38" grpId="0" animBg="1"/>
      <p:bldP spid="3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3E42F-D2E4-07BC-A75B-51DB4BB7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469AFFC-6303-4832-E11B-BBD940ACE4AE}"/>
              </a:ext>
            </a:extLst>
          </p:cNvPr>
          <p:cNvSpPr txBox="1"/>
          <p:nvPr/>
        </p:nvSpPr>
        <p:spPr>
          <a:xfrm>
            <a:off x="517559" y="294274"/>
            <a:ext cx="1022985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33"/>
              </a:spcBef>
            </a:pPr>
            <a:r>
              <a:rPr lang="en" sz="3600" dirty="0">
                <a:solidFill>
                  <a:srgbClr val="FF0000"/>
                </a:solidFill>
                <a:latin typeface="Helvetica" panose="020B0604020202020204" pitchFamily="34" charset="0"/>
                <a:ea typeface="Twentieth Century"/>
                <a:cs typeface="Twentieth Century"/>
                <a:sym typeface="Twentieth Century"/>
              </a:rPr>
              <a:t>We can use our model to generate control-plane configurations, but we can not ingest them! </a:t>
            </a:r>
            <a:endParaRPr lang="en" sz="2800" b="1" dirty="0">
              <a:solidFill>
                <a:srgbClr val="FF0000"/>
              </a:solidFill>
              <a:latin typeface="Helvetica" panose="020B0604020202020204" pitchFamily="34" charset="0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92899E7-E0DD-37B6-C622-E4CAE6EF0851}"/>
              </a:ext>
            </a:extLst>
          </p:cNvPr>
          <p:cNvSpPr/>
          <p:nvPr/>
        </p:nvSpPr>
        <p:spPr>
          <a:xfrm rot="7743236">
            <a:off x="3504238" y="3652329"/>
            <a:ext cx="521453" cy="29892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8D8536-62DC-5475-2E61-80BB82A4449A}"/>
              </a:ext>
            </a:extLst>
          </p:cNvPr>
          <p:cNvGrpSpPr/>
          <p:nvPr/>
        </p:nvGrpSpPr>
        <p:grpSpPr>
          <a:xfrm>
            <a:off x="3199938" y="2469925"/>
            <a:ext cx="1440400" cy="1296000"/>
            <a:chOff x="3146390" y="2469925"/>
            <a:chExt cx="1440400" cy="1296000"/>
          </a:xfrm>
        </p:grpSpPr>
        <p:sp>
          <p:nvSpPr>
            <p:cNvPr id="23" name="Google Shape;208;p28">
              <a:extLst>
                <a:ext uri="{FF2B5EF4-FFF2-40B4-BE49-F238E27FC236}">
                  <a16:creationId xmlns:a16="http://schemas.microsoft.com/office/drawing/2014/main" id="{5BCAFA9A-E0B0-A418-C21E-548AEF6A40E9}"/>
                </a:ext>
              </a:extLst>
            </p:cNvPr>
            <p:cNvSpPr/>
            <p:nvPr/>
          </p:nvSpPr>
          <p:spPr>
            <a:xfrm>
              <a:off x="3146390" y="2469925"/>
              <a:ext cx="1440400" cy="12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device specification</a:t>
              </a:r>
              <a:endParaRPr sz="12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945690-E6C7-E7CB-D330-B352811C61D4}"/>
                </a:ext>
              </a:extLst>
            </p:cNvPr>
            <p:cNvGrpSpPr/>
            <p:nvPr/>
          </p:nvGrpSpPr>
          <p:grpSpPr>
            <a:xfrm>
              <a:off x="3551926" y="2590633"/>
              <a:ext cx="661943" cy="582020"/>
              <a:chOff x="3886720" y="2533823"/>
              <a:chExt cx="359899" cy="359899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6013F8CF-CD9A-D732-581E-5D4D3F518419}"/>
                  </a:ext>
                </a:extLst>
              </p:cNvPr>
              <p:cNvSpPr/>
              <p:nvPr/>
            </p:nvSpPr>
            <p:spPr>
              <a:xfrm>
                <a:off x="3906714" y="2603803"/>
                <a:ext cx="319910" cy="219938"/>
              </a:xfrm>
              <a:custGeom>
                <a:avLst/>
                <a:gdLst>
                  <a:gd name="connsiteX0" fmla="*/ 319010 w 319910"/>
                  <a:gd name="connsiteY0" fmla="*/ 114668 h 219938"/>
                  <a:gd name="connsiteX1" fmla="*/ 287719 w 319910"/>
                  <a:gd name="connsiteY1" fmla="*/ 14096 h 219938"/>
                  <a:gd name="connsiteX2" fmla="*/ 268625 w 319910"/>
                  <a:gd name="connsiteY2" fmla="*/ 0 h 219938"/>
                  <a:gd name="connsiteX3" fmla="*/ 51286 w 319910"/>
                  <a:gd name="connsiteY3" fmla="*/ 0 h 219938"/>
                  <a:gd name="connsiteX4" fmla="*/ 32191 w 319910"/>
                  <a:gd name="connsiteY4" fmla="*/ 14096 h 219938"/>
                  <a:gd name="connsiteX5" fmla="*/ 900 w 319910"/>
                  <a:gd name="connsiteY5" fmla="*/ 114768 h 219938"/>
                  <a:gd name="connsiteX6" fmla="*/ 0 w 319910"/>
                  <a:gd name="connsiteY6" fmla="*/ 120666 h 219938"/>
                  <a:gd name="connsiteX7" fmla="*/ 0 w 319910"/>
                  <a:gd name="connsiteY7" fmla="*/ 199944 h 219938"/>
                  <a:gd name="connsiteX8" fmla="*/ 19994 w 319910"/>
                  <a:gd name="connsiteY8" fmla="*/ 219938 h 219938"/>
                  <a:gd name="connsiteX9" fmla="*/ 299916 w 319910"/>
                  <a:gd name="connsiteY9" fmla="*/ 219938 h 219938"/>
                  <a:gd name="connsiteX10" fmla="*/ 319910 w 319910"/>
                  <a:gd name="connsiteY10" fmla="*/ 199944 h 219938"/>
                  <a:gd name="connsiteX11" fmla="*/ 319910 w 319910"/>
                  <a:gd name="connsiteY11" fmla="*/ 120566 h 219938"/>
                  <a:gd name="connsiteX12" fmla="*/ 319010 w 319910"/>
                  <a:gd name="connsiteY12" fmla="*/ 114668 h 219938"/>
                  <a:gd name="connsiteX13" fmla="*/ 299916 w 319910"/>
                  <a:gd name="connsiteY13" fmla="*/ 199944 h 219938"/>
                  <a:gd name="connsiteX14" fmla="*/ 19994 w 319910"/>
                  <a:gd name="connsiteY14" fmla="*/ 199944 h 219938"/>
                  <a:gd name="connsiteX15" fmla="*/ 19994 w 319910"/>
                  <a:gd name="connsiteY15" fmla="*/ 120566 h 219938"/>
                  <a:gd name="connsiteX16" fmla="*/ 51286 w 319910"/>
                  <a:gd name="connsiteY16" fmla="*/ 19994 h 219938"/>
                  <a:gd name="connsiteX17" fmla="*/ 268625 w 319910"/>
                  <a:gd name="connsiteY17" fmla="*/ 19994 h 219938"/>
                  <a:gd name="connsiteX18" fmla="*/ 299916 w 319910"/>
                  <a:gd name="connsiteY18" fmla="*/ 120566 h 21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910" h="219938">
                    <a:moveTo>
                      <a:pt x="319010" y="114668"/>
                    </a:moveTo>
                    <a:lnTo>
                      <a:pt x="287719" y="14096"/>
                    </a:lnTo>
                    <a:cubicBezTo>
                      <a:pt x="285133" y="5719"/>
                      <a:pt x="277391" y="4"/>
                      <a:pt x="268625" y="0"/>
                    </a:cubicBezTo>
                    <a:lnTo>
                      <a:pt x="51286" y="0"/>
                    </a:lnTo>
                    <a:cubicBezTo>
                      <a:pt x="42519" y="4"/>
                      <a:pt x="34777" y="5719"/>
                      <a:pt x="32191" y="14096"/>
                    </a:cubicBezTo>
                    <a:lnTo>
                      <a:pt x="900" y="114768"/>
                    </a:lnTo>
                    <a:cubicBezTo>
                      <a:pt x="307" y="116678"/>
                      <a:pt x="3" y="118666"/>
                      <a:pt x="0" y="120666"/>
                    </a:cubicBezTo>
                    <a:lnTo>
                      <a:pt x="0" y="199944"/>
                    </a:lnTo>
                    <a:cubicBezTo>
                      <a:pt x="0" y="210987"/>
                      <a:pt x="8952" y="219938"/>
                      <a:pt x="19994" y="219938"/>
                    </a:cubicBezTo>
                    <a:lnTo>
                      <a:pt x="299916" y="219938"/>
                    </a:lnTo>
                    <a:cubicBezTo>
                      <a:pt x="310959" y="219938"/>
                      <a:pt x="319910" y="210987"/>
                      <a:pt x="319910" y="199944"/>
                    </a:cubicBezTo>
                    <a:lnTo>
                      <a:pt x="319910" y="120566"/>
                    </a:lnTo>
                    <a:cubicBezTo>
                      <a:pt x="319907" y="118566"/>
                      <a:pt x="319603" y="116578"/>
                      <a:pt x="319010" y="114668"/>
                    </a:cubicBezTo>
                    <a:close/>
                    <a:moveTo>
                      <a:pt x="299916" y="199944"/>
                    </a:moveTo>
                    <a:lnTo>
                      <a:pt x="19994" y="199944"/>
                    </a:lnTo>
                    <a:lnTo>
                      <a:pt x="19994" y="120566"/>
                    </a:lnTo>
                    <a:lnTo>
                      <a:pt x="51286" y="19994"/>
                    </a:lnTo>
                    <a:lnTo>
                      <a:pt x="268625" y="19994"/>
                    </a:lnTo>
                    <a:lnTo>
                      <a:pt x="299916" y="120566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4A7C37D-505E-F727-0AE8-DA33CB1D76F8}"/>
                  </a:ext>
                </a:extLst>
              </p:cNvPr>
              <p:cNvSpPr/>
              <p:nvPr/>
            </p:nvSpPr>
            <p:spPr>
              <a:xfrm>
                <a:off x="3957900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ABAFB80-E7DE-46D4-7DAD-4716711C9144}"/>
                  </a:ext>
                </a:extLst>
              </p:cNvPr>
              <p:cNvSpPr/>
              <p:nvPr/>
            </p:nvSpPr>
            <p:spPr>
              <a:xfrm>
                <a:off x="4007885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19A01A5E-DCCD-3C9D-A307-035315AF0D00}"/>
                  </a:ext>
                </a:extLst>
              </p:cNvPr>
              <p:cNvSpPr/>
              <p:nvPr/>
            </p:nvSpPr>
            <p:spPr>
              <a:xfrm>
                <a:off x="4057771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D852A9A3-8E33-6A50-36A5-F9D2F218F6C5}"/>
                  </a:ext>
                </a:extLst>
              </p:cNvPr>
              <p:cNvSpPr/>
              <p:nvPr/>
            </p:nvSpPr>
            <p:spPr>
              <a:xfrm>
                <a:off x="4107657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E07CDBB-5FCC-CA41-D5DB-3A9ED2B61B95}"/>
                  </a:ext>
                </a:extLst>
              </p:cNvPr>
              <p:cNvSpPr/>
              <p:nvPr/>
            </p:nvSpPr>
            <p:spPr>
              <a:xfrm>
                <a:off x="4157643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D60B290-0EDD-741D-912D-8182524F321F}"/>
                  </a:ext>
                </a:extLst>
              </p:cNvPr>
              <p:cNvSpPr/>
              <p:nvPr/>
            </p:nvSpPr>
            <p:spPr>
              <a:xfrm>
                <a:off x="3949002" y="2713772"/>
                <a:ext cx="236833" cy="13996"/>
              </a:xfrm>
              <a:custGeom>
                <a:avLst/>
                <a:gdLst>
                  <a:gd name="connsiteX0" fmla="*/ 0 w 236833"/>
                  <a:gd name="connsiteY0" fmla="*/ 0 h 13996"/>
                  <a:gd name="connsiteX1" fmla="*/ 236834 w 236833"/>
                  <a:gd name="connsiteY1" fmla="*/ 0 h 13996"/>
                  <a:gd name="connsiteX2" fmla="*/ 236834 w 236833"/>
                  <a:gd name="connsiteY2" fmla="*/ 13996 h 13996"/>
                  <a:gd name="connsiteX3" fmla="*/ 0 w 236833"/>
                  <a:gd name="connsiteY3" fmla="*/ 13996 h 13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833" h="13996">
                    <a:moveTo>
                      <a:pt x="0" y="0"/>
                    </a:moveTo>
                    <a:lnTo>
                      <a:pt x="236834" y="0"/>
                    </a:lnTo>
                    <a:lnTo>
                      <a:pt x="236834" y="13996"/>
                    </a:lnTo>
                    <a:lnTo>
                      <a:pt x="0" y="13996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8FFBC15-3A30-B631-401B-5757EB6A586C}"/>
                  </a:ext>
                </a:extLst>
              </p:cNvPr>
              <p:cNvSpPr/>
              <p:nvPr/>
            </p:nvSpPr>
            <p:spPr>
              <a:xfrm>
                <a:off x="3886720" y="2533823"/>
                <a:ext cx="359899" cy="359899"/>
              </a:xfrm>
              <a:custGeom>
                <a:avLst/>
                <a:gdLst>
                  <a:gd name="connsiteX0" fmla="*/ 0 w 359899"/>
                  <a:gd name="connsiteY0" fmla="*/ 0 h 359899"/>
                  <a:gd name="connsiteX1" fmla="*/ 359899 w 359899"/>
                  <a:gd name="connsiteY1" fmla="*/ 0 h 359899"/>
                  <a:gd name="connsiteX2" fmla="*/ 359899 w 359899"/>
                  <a:gd name="connsiteY2" fmla="*/ 359899 h 359899"/>
                  <a:gd name="connsiteX3" fmla="*/ 0 w 359899"/>
                  <a:gd name="connsiteY3" fmla="*/ 359899 h 35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899" h="359899">
                    <a:moveTo>
                      <a:pt x="0" y="0"/>
                    </a:moveTo>
                    <a:lnTo>
                      <a:pt x="359899" y="0"/>
                    </a:lnTo>
                    <a:lnTo>
                      <a:pt x="359899" y="359899"/>
                    </a:lnTo>
                    <a:lnTo>
                      <a:pt x="0" y="3598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4A8F078-4DE9-644D-0B2E-6D9648E3B233}"/>
              </a:ext>
            </a:extLst>
          </p:cNvPr>
          <p:cNvSpPr/>
          <p:nvPr/>
        </p:nvSpPr>
        <p:spPr>
          <a:xfrm rot="2310238">
            <a:off x="2021246" y="3692312"/>
            <a:ext cx="521453" cy="29892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617B45-AE5C-A369-5042-39EBB113A2CE}"/>
              </a:ext>
            </a:extLst>
          </p:cNvPr>
          <p:cNvGrpSpPr/>
          <p:nvPr/>
        </p:nvGrpSpPr>
        <p:grpSpPr>
          <a:xfrm>
            <a:off x="1561772" y="2469925"/>
            <a:ext cx="1440400" cy="1296000"/>
            <a:chOff x="6591411" y="127622"/>
            <a:chExt cx="1080300" cy="972000"/>
          </a:xfrm>
        </p:grpSpPr>
        <p:sp>
          <p:nvSpPr>
            <p:cNvPr id="34" name="Google Shape;208;p28">
              <a:extLst>
                <a:ext uri="{FF2B5EF4-FFF2-40B4-BE49-F238E27FC236}">
                  <a16:creationId xmlns:a16="http://schemas.microsoft.com/office/drawing/2014/main" id="{BD4657EA-6B25-B9E4-93EF-4BCED9023D84}"/>
                </a:ext>
              </a:extLst>
            </p:cNvPr>
            <p:cNvSpPr/>
            <p:nvPr/>
          </p:nvSpPr>
          <p:spPr>
            <a:xfrm>
              <a:off x="6591411" y="127622"/>
              <a:ext cx="1080300" cy="97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program</a:t>
              </a:r>
              <a:endParaRPr sz="12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35" name="Google Shape;466;p40">
              <a:extLst>
                <a:ext uri="{FF2B5EF4-FFF2-40B4-BE49-F238E27FC236}">
                  <a16:creationId xmlns:a16="http://schemas.microsoft.com/office/drawing/2014/main" id="{3A933B61-913B-8580-0453-3F7AFE1363C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71661" y="188829"/>
              <a:ext cx="542999" cy="4961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459C63-5BB5-7432-CEFF-3E0D115FF5D8}"/>
              </a:ext>
            </a:extLst>
          </p:cNvPr>
          <p:cNvGrpSpPr/>
          <p:nvPr/>
        </p:nvGrpSpPr>
        <p:grpSpPr>
          <a:xfrm>
            <a:off x="2499057" y="3979273"/>
            <a:ext cx="1159761" cy="755067"/>
            <a:chOff x="7163732" y="1267700"/>
            <a:chExt cx="869821" cy="566300"/>
          </a:xfrm>
        </p:grpSpPr>
        <p:sp>
          <p:nvSpPr>
            <p:cNvPr id="37" name="Google Shape;208;p28">
              <a:extLst>
                <a:ext uri="{FF2B5EF4-FFF2-40B4-BE49-F238E27FC236}">
                  <a16:creationId xmlns:a16="http://schemas.microsoft.com/office/drawing/2014/main" id="{46CDE138-E6A8-E651-BBDB-45C57E07F859}"/>
                </a:ext>
              </a:extLst>
            </p:cNvPr>
            <p:cNvSpPr/>
            <p:nvPr/>
          </p:nvSpPr>
          <p:spPr>
            <a:xfrm>
              <a:off x="7163732" y="1267700"/>
              <a:ext cx="869821" cy="5663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Model</a:t>
              </a:r>
              <a:endParaRPr sz="11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CC1BC3D-B2E1-4D93-77C5-42A2D39C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2248" y="1521096"/>
              <a:ext cx="456413" cy="296567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0B6A94A-433B-87BE-AAB7-9E000D41E207}"/>
              </a:ext>
            </a:extLst>
          </p:cNvPr>
          <p:cNvSpPr/>
          <p:nvPr/>
        </p:nvSpPr>
        <p:spPr>
          <a:xfrm>
            <a:off x="3890885" y="5388355"/>
            <a:ext cx="1224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Control plane configuration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506F10B-490C-03A1-7E6E-5AA59A97E51E}"/>
              </a:ext>
            </a:extLst>
          </p:cNvPr>
          <p:cNvSpPr/>
          <p:nvPr/>
        </p:nvSpPr>
        <p:spPr>
          <a:xfrm>
            <a:off x="1139393" y="5388355"/>
            <a:ext cx="1224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Packet input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Helvetica" panose="020B0604020202020204" pitchFamily="34" charset="0"/>
              </a:rPr>
              <a:t>1010101101011110000011011111001101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7E12915-D0A9-2537-507D-62F05D5B7D1C}"/>
              </a:ext>
            </a:extLst>
          </p:cNvPr>
          <p:cNvSpPr/>
          <p:nvPr/>
        </p:nvSpPr>
        <p:spPr>
          <a:xfrm>
            <a:off x="2515139" y="5388355"/>
            <a:ext cx="1224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Packet output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Helvetica" panose="020B0604020202020204" pitchFamily="34" charset="0"/>
              </a:rPr>
              <a:t>1010101101011110000011011111001101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0D07D0DF-9710-AEF0-7495-32C8D54ED7FD}"/>
              </a:ext>
            </a:extLst>
          </p:cNvPr>
          <p:cNvSpPr/>
          <p:nvPr/>
        </p:nvSpPr>
        <p:spPr>
          <a:xfrm rot="5400000">
            <a:off x="2894280" y="4969010"/>
            <a:ext cx="465719" cy="29892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B48AAF60-F9DE-8DF9-97CB-AAAB12094EEF}"/>
              </a:ext>
            </a:extLst>
          </p:cNvPr>
          <p:cNvSpPr/>
          <p:nvPr/>
        </p:nvSpPr>
        <p:spPr>
          <a:xfrm rot="2310238">
            <a:off x="3609563" y="4922587"/>
            <a:ext cx="521453" cy="29892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D9AD29E2-D88B-2969-D63B-AACE87C6DED8}"/>
              </a:ext>
            </a:extLst>
          </p:cNvPr>
          <p:cNvSpPr/>
          <p:nvPr/>
        </p:nvSpPr>
        <p:spPr>
          <a:xfrm rot="7743236">
            <a:off x="2119493" y="4905234"/>
            <a:ext cx="521453" cy="29892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953C3CC-03BA-FA27-F243-C835E7D5BA5E}"/>
              </a:ext>
            </a:extLst>
          </p:cNvPr>
          <p:cNvSpPr/>
          <p:nvPr/>
        </p:nvSpPr>
        <p:spPr>
          <a:xfrm rot="8618626">
            <a:off x="9031141" y="3661490"/>
            <a:ext cx="521453" cy="29892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FC9A4C4A-9D05-F776-34F1-77095E5902CF}"/>
              </a:ext>
            </a:extLst>
          </p:cNvPr>
          <p:cNvSpPr/>
          <p:nvPr/>
        </p:nvSpPr>
        <p:spPr>
          <a:xfrm rot="2310238">
            <a:off x="7465335" y="3665846"/>
            <a:ext cx="521453" cy="29892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D0F6084-F1D9-C94F-ABD3-0A2384CEE744}"/>
              </a:ext>
            </a:extLst>
          </p:cNvPr>
          <p:cNvGrpSpPr/>
          <p:nvPr/>
        </p:nvGrpSpPr>
        <p:grpSpPr>
          <a:xfrm>
            <a:off x="6310525" y="2462244"/>
            <a:ext cx="1440400" cy="1296000"/>
            <a:chOff x="6591411" y="127622"/>
            <a:chExt cx="1080300" cy="972000"/>
          </a:xfrm>
        </p:grpSpPr>
        <p:sp>
          <p:nvSpPr>
            <p:cNvPr id="82" name="Google Shape;208;p28">
              <a:extLst>
                <a:ext uri="{FF2B5EF4-FFF2-40B4-BE49-F238E27FC236}">
                  <a16:creationId xmlns:a16="http://schemas.microsoft.com/office/drawing/2014/main" id="{99C090CA-6DFB-8459-23DD-1DE295032CA5}"/>
                </a:ext>
              </a:extLst>
            </p:cNvPr>
            <p:cNvSpPr/>
            <p:nvPr/>
          </p:nvSpPr>
          <p:spPr>
            <a:xfrm>
              <a:off x="6591411" y="127622"/>
              <a:ext cx="1080300" cy="97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program</a:t>
              </a:r>
              <a:endParaRPr sz="12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83" name="Google Shape;466;p40">
              <a:extLst>
                <a:ext uri="{FF2B5EF4-FFF2-40B4-BE49-F238E27FC236}">
                  <a16:creationId xmlns:a16="http://schemas.microsoft.com/office/drawing/2014/main" id="{A89D4A63-42A5-8FBE-3E62-0A48783DA2B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45027" y="184508"/>
              <a:ext cx="437410" cy="4439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A2B8AF-DB00-1761-C7BD-D0876E18E5F8}"/>
              </a:ext>
            </a:extLst>
          </p:cNvPr>
          <p:cNvGrpSpPr/>
          <p:nvPr/>
        </p:nvGrpSpPr>
        <p:grpSpPr>
          <a:xfrm>
            <a:off x="7929830" y="3979272"/>
            <a:ext cx="1159761" cy="755067"/>
            <a:chOff x="7163732" y="1267700"/>
            <a:chExt cx="869821" cy="566300"/>
          </a:xfrm>
        </p:grpSpPr>
        <p:sp>
          <p:nvSpPr>
            <p:cNvPr id="85" name="Google Shape;208;p28">
              <a:extLst>
                <a:ext uri="{FF2B5EF4-FFF2-40B4-BE49-F238E27FC236}">
                  <a16:creationId xmlns:a16="http://schemas.microsoft.com/office/drawing/2014/main" id="{3CDD3B63-9157-DFAC-685E-66E78D941DC0}"/>
                </a:ext>
              </a:extLst>
            </p:cNvPr>
            <p:cNvSpPr/>
            <p:nvPr/>
          </p:nvSpPr>
          <p:spPr>
            <a:xfrm>
              <a:off x="7163732" y="1267700"/>
              <a:ext cx="869821" cy="5663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Model</a:t>
              </a:r>
              <a:endParaRPr sz="11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3D76D3B-D236-ED1A-2897-D48AD7B66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2248" y="1521096"/>
              <a:ext cx="456413" cy="296567"/>
            </a:xfrm>
            <a:prstGeom prst="rect">
              <a:avLst/>
            </a:prstGeom>
          </p:spPr>
        </p:pic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3D536356-2065-417A-8780-FD33A5C625E7}"/>
              </a:ext>
            </a:extLst>
          </p:cNvPr>
          <p:cNvSpPr/>
          <p:nvPr/>
        </p:nvSpPr>
        <p:spPr>
          <a:xfrm>
            <a:off x="7859445" y="2805946"/>
            <a:ext cx="1224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Control plane configuration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3ABABDA-37CE-25A0-44C0-0D557CB3F3A2}"/>
              </a:ext>
            </a:extLst>
          </p:cNvPr>
          <p:cNvSpPr/>
          <p:nvPr/>
        </p:nvSpPr>
        <p:spPr>
          <a:xfrm>
            <a:off x="7913460" y="5429695"/>
            <a:ext cx="1224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Specialization decision</a:t>
            </a:r>
            <a:endParaRPr lang="en-US" sz="8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637A0D15-7B1D-642B-66D4-AB47227634D7}"/>
              </a:ext>
            </a:extLst>
          </p:cNvPr>
          <p:cNvSpPr/>
          <p:nvPr/>
        </p:nvSpPr>
        <p:spPr>
          <a:xfrm rot="5400000">
            <a:off x="8231711" y="3577535"/>
            <a:ext cx="521453" cy="29892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EC710266-9872-6D98-8F3C-A99EDFD2A6DF}"/>
              </a:ext>
            </a:extLst>
          </p:cNvPr>
          <p:cNvSpPr/>
          <p:nvPr/>
        </p:nvSpPr>
        <p:spPr>
          <a:xfrm rot="5400000">
            <a:off x="8286695" y="4933417"/>
            <a:ext cx="521453" cy="29892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>
              <a:latin typeface="Helvetica" panose="020B060402020202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7B51F5F-FFCB-64ED-6DF7-A30280F00873}"/>
              </a:ext>
            </a:extLst>
          </p:cNvPr>
          <p:cNvCxnSpPr>
            <a:cxnSpLocks/>
          </p:cNvCxnSpPr>
          <p:nvPr/>
        </p:nvCxnSpPr>
        <p:spPr>
          <a:xfrm>
            <a:off x="5810250" y="1920797"/>
            <a:ext cx="0" cy="41338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41553FB-B30B-C5D0-C02A-16939D9FBFE6}"/>
              </a:ext>
            </a:extLst>
          </p:cNvPr>
          <p:cNvGrpSpPr/>
          <p:nvPr/>
        </p:nvGrpSpPr>
        <p:grpSpPr>
          <a:xfrm>
            <a:off x="9246262" y="2462244"/>
            <a:ext cx="1440400" cy="1296000"/>
            <a:chOff x="3146390" y="2469925"/>
            <a:chExt cx="1440400" cy="1296000"/>
          </a:xfrm>
        </p:grpSpPr>
        <p:sp>
          <p:nvSpPr>
            <p:cNvPr id="11" name="Google Shape;208;p28">
              <a:extLst>
                <a:ext uri="{FF2B5EF4-FFF2-40B4-BE49-F238E27FC236}">
                  <a16:creationId xmlns:a16="http://schemas.microsoft.com/office/drawing/2014/main" id="{C6E2E13F-E068-7903-CEE3-EA807736A91B}"/>
                </a:ext>
              </a:extLst>
            </p:cNvPr>
            <p:cNvSpPr/>
            <p:nvPr/>
          </p:nvSpPr>
          <p:spPr>
            <a:xfrm>
              <a:off x="3146390" y="2469925"/>
              <a:ext cx="1440400" cy="12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device specification</a:t>
              </a:r>
              <a:endParaRPr sz="12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FD344F6-8D72-2D33-F582-77CE6CDA7EB6}"/>
                </a:ext>
              </a:extLst>
            </p:cNvPr>
            <p:cNvGrpSpPr/>
            <p:nvPr/>
          </p:nvGrpSpPr>
          <p:grpSpPr>
            <a:xfrm>
              <a:off x="3551926" y="2590633"/>
              <a:ext cx="661943" cy="582020"/>
              <a:chOff x="3886720" y="2533823"/>
              <a:chExt cx="359899" cy="359899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07C4B8F-9034-1952-8AAD-6163677F4AF5}"/>
                  </a:ext>
                </a:extLst>
              </p:cNvPr>
              <p:cNvSpPr/>
              <p:nvPr/>
            </p:nvSpPr>
            <p:spPr>
              <a:xfrm>
                <a:off x="3906714" y="2603803"/>
                <a:ext cx="319910" cy="219938"/>
              </a:xfrm>
              <a:custGeom>
                <a:avLst/>
                <a:gdLst>
                  <a:gd name="connsiteX0" fmla="*/ 319010 w 319910"/>
                  <a:gd name="connsiteY0" fmla="*/ 114668 h 219938"/>
                  <a:gd name="connsiteX1" fmla="*/ 287719 w 319910"/>
                  <a:gd name="connsiteY1" fmla="*/ 14096 h 219938"/>
                  <a:gd name="connsiteX2" fmla="*/ 268625 w 319910"/>
                  <a:gd name="connsiteY2" fmla="*/ 0 h 219938"/>
                  <a:gd name="connsiteX3" fmla="*/ 51286 w 319910"/>
                  <a:gd name="connsiteY3" fmla="*/ 0 h 219938"/>
                  <a:gd name="connsiteX4" fmla="*/ 32191 w 319910"/>
                  <a:gd name="connsiteY4" fmla="*/ 14096 h 219938"/>
                  <a:gd name="connsiteX5" fmla="*/ 900 w 319910"/>
                  <a:gd name="connsiteY5" fmla="*/ 114768 h 219938"/>
                  <a:gd name="connsiteX6" fmla="*/ 0 w 319910"/>
                  <a:gd name="connsiteY6" fmla="*/ 120666 h 219938"/>
                  <a:gd name="connsiteX7" fmla="*/ 0 w 319910"/>
                  <a:gd name="connsiteY7" fmla="*/ 199944 h 219938"/>
                  <a:gd name="connsiteX8" fmla="*/ 19994 w 319910"/>
                  <a:gd name="connsiteY8" fmla="*/ 219938 h 219938"/>
                  <a:gd name="connsiteX9" fmla="*/ 299916 w 319910"/>
                  <a:gd name="connsiteY9" fmla="*/ 219938 h 219938"/>
                  <a:gd name="connsiteX10" fmla="*/ 319910 w 319910"/>
                  <a:gd name="connsiteY10" fmla="*/ 199944 h 219938"/>
                  <a:gd name="connsiteX11" fmla="*/ 319910 w 319910"/>
                  <a:gd name="connsiteY11" fmla="*/ 120566 h 219938"/>
                  <a:gd name="connsiteX12" fmla="*/ 319010 w 319910"/>
                  <a:gd name="connsiteY12" fmla="*/ 114668 h 219938"/>
                  <a:gd name="connsiteX13" fmla="*/ 299916 w 319910"/>
                  <a:gd name="connsiteY13" fmla="*/ 199944 h 219938"/>
                  <a:gd name="connsiteX14" fmla="*/ 19994 w 319910"/>
                  <a:gd name="connsiteY14" fmla="*/ 199944 h 219938"/>
                  <a:gd name="connsiteX15" fmla="*/ 19994 w 319910"/>
                  <a:gd name="connsiteY15" fmla="*/ 120566 h 219938"/>
                  <a:gd name="connsiteX16" fmla="*/ 51286 w 319910"/>
                  <a:gd name="connsiteY16" fmla="*/ 19994 h 219938"/>
                  <a:gd name="connsiteX17" fmla="*/ 268625 w 319910"/>
                  <a:gd name="connsiteY17" fmla="*/ 19994 h 219938"/>
                  <a:gd name="connsiteX18" fmla="*/ 299916 w 319910"/>
                  <a:gd name="connsiteY18" fmla="*/ 120566 h 21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910" h="219938">
                    <a:moveTo>
                      <a:pt x="319010" y="114668"/>
                    </a:moveTo>
                    <a:lnTo>
                      <a:pt x="287719" y="14096"/>
                    </a:lnTo>
                    <a:cubicBezTo>
                      <a:pt x="285133" y="5719"/>
                      <a:pt x="277391" y="4"/>
                      <a:pt x="268625" y="0"/>
                    </a:cubicBezTo>
                    <a:lnTo>
                      <a:pt x="51286" y="0"/>
                    </a:lnTo>
                    <a:cubicBezTo>
                      <a:pt x="42519" y="4"/>
                      <a:pt x="34777" y="5719"/>
                      <a:pt x="32191" y="14096"/>
                    </a:cubicBezTo>
                    <a:lnTo>
                      <a:pt x="900" y="114768"/>
                    </a:lnTo>
                    <a:cubicBezTo>
                      <a:pt x="307" y="116678"/>
                      <a:pt x="3" y="118666"/>
                      <a:pt x="0" y="120666"/>
                    </a:cubicBezTo>
                    <a:lnTo>
                      <a:pt x="0" y="199944"/>
                    </a:lnTo>
                    <a:cubicBezTo>
                      <a:pt x="0" y="210987"/>
                      <a:pt x="8952" y="219938"/>
                      <a:pt x="19994" y="219938"/>
                    </a:cubicBezTo>
                    <a:lnTo>
                      <a:pt x="299916" y="219938"/>
                    </a:lnTo>
                    <a:cubicBezTo>
                      <a:pt x="310959" y="219938"/>
                      <a:pt x="319910" y="210987"/>
                      <a:pt x="319910" y="199944"/>
                    </a:cubicBezTo>
                    <a:lnTo>
                      <a:pt x="319910" y="120566"/>
                    </a:lnTo>
                    <a:cubicBezTo>
                      <a:pt x="319907" y="118566"/>
                      <a:pt x="319603" y="116578"/>
                      <a:pt x="319010" y="114668"/>
                    </a:cubicBezTo>
                    <a:close/>
                    <a:moveTo>
                      <a:pt x="299916" y="199944"/>
                    </a:moveTo>
                    <a:lnTo>
                      <a:pt x="19994" y="199944"/>
                    </a:lnTo>
                    <a:lnTo>
                      <a:pt x="19994" y="120566"/>
                    </a:lnTo>
                    <a:lnTo>
                      <a:pt x="51286" y="19994"/>
                    </a:lnTo>
                    <a:lnTo>
                      <a:pt x="268625" y="19994"/>
                    </a:lnTo>
                    <a:lnTo>
                      <a:pt x="299916" y="120566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50CF43E-B8A6-BA99-D5B2-C23ABE3D1CD2}"/>
                  </a:ext>
                </a:extLst>
              </p:cNvPr>
              <p:cNvSpPr/>
              <p:nvPr/>
            </p:nvSpPr>
            <p:spPr>
              <a:xfrm>
                <a:off x="3957900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9474C70-1719-1BBB-B0E2-13C84256D9BA}"/>
                  </a:ext>
                </a:extLst>
              </p:cNvPr>
              <p:cNvSpPr/>
              <p:nvPr/>
            </p:nvSpPr>
            <p:spPr>
              <a:xfrm>
                <a:off x="4007885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A16B163-51AB-7A6E-E4FD-2D89BC964839}"/>
                  </a:ext>
                </a:extLst>
              </p:cNvPr>
              <p:cNvSpPr/>
              <p:nvPr/>
            </p:nvSpPr>
            <p:spPr>
              <a:xfrm>
                <a:off x="4057771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D64CF2C-D4A6-5A06-F637-36F64AA5B93E}"/>
                  </a:ext>
                </a:extLst>
              </p:cNvPr>
              <p:cNvSpPr/>
              <p:nvPr/>
            </p:nvSpPr>
            <p:spPr>
              <a:xfrm>
                <a:off x="4107657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C31930E-945E-EF69-5F41-367B455535AB}"/>
                  </a:ext>
                </a:extLst>
              </p:cNvPr>
              <p:cNvSpPr/>
              <p:nvPr/>
            </p:nvSpPr>
            <p:spPr>
              <a:xfrm>
                <a:off x="4157643" y="2753761"/>
                <a:ext cx="17994" cy="29991"/>
              </a:xfrm>
              <a:custGeom>
                <a:avLst/>
                <a:gdLst>
                  <a:gd name="connsiteX0" fmla="*/ 0 w 17994"/>
                  <a:gd name="connsiteY0" fmla="*/ 0 h 29991"/>
                  <a:gd name="connsiteX1" fmla="*/ 17995 w 17994"/>
                  <a:gd name="connsiteY1" fmla="*/ 0 h 29991"/>
                  <a:gd name="connsiteX2" fmla="*/ 17995 w 17994"/>
                  <a:gd name="connsiteY2" fmla="*/ 29992 h 29991"/>
                  <a:gd name="connsiteX3" fmla="*/ 0 w 17994"/>
                  <a:gd name="connsiteY3" fmla="*/ 29992 h 2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94" h="29991">
                    <a:moveTo>
                      <a:pt x="0" y="0"/>
                    </a:moveTo>
                    <a:lnTo>
                      <a:pt x="17995" y="0"/>
                    </a:lnTo>
                    <a:lnTo>
                      <a:pt x="17995" y="29992"/>
                    </a:lnTo>
                    <a:lnTo>
                      <a:pt x="0" y="29992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21B77E2-6A62-1869-F71E-88F7F41F9C62}"/>
                  </a:ext>
                </a:extLst>
              </p:cNvPr>
              <p:cNvSpPr/>
              <p:nvPr/>
            </p:nvSpPr>
            <p:spPr>
              <a:xfrm>
                <a:off x="3949002" y="2713772"/>
                <a:ext cx="236833" cy="13996"/>
              </a:xfrm>
              <a:custGeom>
                <a:avLst/>
                <a:gdLst>
                  <a:gd name="connsiteX0" fmla="*/ 0 w 236833"/>
                  <a:gd name="connsiteY0" fmla="*/ 0 h 13996"/>
                  <a:gd name="connsiteX1" fmla="*/ 236834 w 236833"/>
                  <a:gd name="connsiteY1" fmla="*/ 0 h 13996"/>
                  <a:gd name="connsiteX2" fmla="*/ 236834 w 236833"/>
                  <a:gd name="connsiteY2" fmla="*/ 13996 h 13996"/>
                  <a:gd name="connsiteX3" fmla="*/ 0 w 236833"/>
                  <a:gd name="connsiteY3" fmla="*/ 13996 h 13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833" h="13996">
                    <a:moveTo>
                      <a:pt x="0" y="0"/>
                    </a:moveTo>
                    <a:lnTo>
                      <a:pt x="236834" y="0"/>
                    </a:lnTo>
                    <a:lnTo>
                      <a:pt x="236834" y="13996"/>
                    </a:lnTo>
                    <a:lnTo>
                      <a:pt x="0" y="13996"/>
                    </a:lnTo>
                    <a:close/>
                  </a:path>
                </a:pathLst>
              </a:custGeom>
              <a:solidFill>
                <a:srgbClr val="000000"/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4C250DA-D164-660B-7E77-5E11FBA805BD}"/>
                  </a:ext>
                </a:extLst>
              </p:cNvPr>
              <p:cNvSpPr/>
              <p:nvPr/>
            </p:nvSpPr>
            <p:spPr>
              <a:xfrm>
                <a:off x="3886720" y="2533823"/>
                <a:ext cx="359899" cy="359899"/>
              </a:xfrm>
              <a:custGeom>
                <a:avLst/>
                <a:gdLst>
                  <a:gd name="connsiteX0" fmla="*/ 0 w 359899"/>
                  <a:gd name="connsiteY0" fmla="*/ 0 h 359899"/>
                  <a:gd name="connsiteX1" fmla="*/ 359899 w 359899"/>
                  <a:gd name="connsiteY1" fmla="*/ 0 h 359899"/>
                  <a:gd name="connsiteX2" fmla="*/ 359899 w 359899"/>
                  <a:gd name="connsiteY2" fmla="*/ 359899 h 359899"/>
                  <a:gd name="connsiteX3" fmla="*/ 0 w 359899"/>
                  <a:gd name="connsiteY3" fmla="*/ 359899 h 35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899" h="359899">
                    <a:moveTo>
                      <a:pt x="0" y="0"/>
                    </a:moveTo>
                    <a:lnTo>
                      <a:pt x="359899" y="0"/>
                    </a:lnTo>
                    <a:lnTo>
                      <a:pt x="359899" y="359899"/>
                    </a:lnTo>
                    <a:lnTo>
                      <a:pt x="0" y="3598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84B9FCB-5551-6B10-7353-90DE6EE66A29}"/>
              </a:ext>
            </a:extLst>
          </p:cNvPr>
          <p:cNvGrpSpPr/>
          <p:nvPr/>
        </p:nvGrpSpPr>
        <p:grpSpPr>
          <a:xfrm>
            <a:off x="8243634" y="3450325"/>
            <a:ext cx="466964" cy="466964"/>
            <a:chOff x="4920172" y="3987722"/>
            <a:chExt cx="466964" cy="466964"/>
          </a:xfrm>
        </p:grpSpPr>
        <p:sp>
          <p:nvSpPr>
            <p:cNvPr id="41" name="Google Shape;208;p28">
              <a:extLst>
                <a:ext uri="{FF2B5EF4-FFF2-40B4-BE49-F238E27FC236}">
                  <a16:creationId xmlns:a16="http://schemas.microsoft.com/office/drawing/2014/main" id="{BD01C7C0-7020-FF7F-A04C-5022AC2354FC}"/>
                </a:ext>
              </a:extLst>
            </p:cNvPr>
            <p:cNvSpPr/>
            <p:nvPr/>
          </p:nvSpPr>
          <p:spPr>
            <a:xfrm>
              <a:off x="4946110" y="4009635"/>
              <a:ext cx="416465" cy="41631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/>
              <a:endParaRPr sz="11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grpSp>
          <p:nvGrpSpPr>
            <p:cNvPr id="31" name="Graphic 28">
              <a:extLst>
                <a:ext uri="{FF2B5EF4-FFF2-40B4-BE49-F238E27FC236}">
                  <a16:creationId xmlns:a16="http://schemas.microsoft.com/office/drawing/2014/main" id="{BEF31DDB-860F-12A4-48DD-45C3FE4B8D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0172" y="3987722"/>
              <a:ext cx="466964" cy="466964"/>
              <a:chOff x="4648924" y="2632458"/>
              <a:chExt cx="1162523" cy="1162523"/>
            </a:xfrm>
            <a:solidFill>
              <a:srgbClr val="FF0000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55D916-6172-733D-AD17-B6E5CCDAAF19}"/>
                  </a:ext>
                </a:extLst>
              </p:cNvPr>
              <p:cNvSpPr/>
              <p:nvPr/>
            </p:nvSpPr>
            <p:spPr>
              <a:xfrm>
                <a:off x="4648924" y="2632458"/>
                <a:ext cx="1162523" cy="1162523"/>
              </a:xfrm>
              <a:custGeom>
                <a:avLst/>
                <a:gdLst>
                  <a:gd name="connsiteX0" fmla="*/ 1136400 w 1162523"/>
                  <a:gd name="connsiteY0" fmla="*/ 0 h 1162523"/>
                  <a:gd name="connsiteX1" fmla="*/ 26124 w 1162523"/>
                  <a:gd name="connsiteY1" fmla="*/ 0 h 1162523"/>
                  <a:gd name="connsiteX2" fmla="*/ 0 w 1162523"/>
                  <a:gd name="connsiteY2" fmla="*/ 26124 h 1162523"/>
                  <a:gd name="connsiteX3" fmla="*/ 0 w 1162523"/>
                  <a:gd name="connsiteY3" fmla="*/ 1136400 h 1162523"/>
                  <a:gd name="connsiteX4" fmla="*/ 26124 w 1162523"/>
                  <a:gd name="connsiteY4" fmla="*/ 1162524 h 1162523"/>
                  <a:gd name="connsiteX5" fmla="*/ 1136400 w 1162523"/>
                  <a:gd name="connsiteY5" fmla="*/ 1162524 h 1162523"/>
                  <a:gd name="connsiteX6" fmla="*/ 1162524 w 1162523"/>
                  <a:gd name="connsiteY6" fmla="*/ 1136400 h 1162523"/>
                  <a:gd name="connsiteX7" fmla="*/ 1162524 w 1162523"/>
                  <a:gd name="connsiteY7" fmla="*/ 26124 h 1162523"/>
                  <a:gd name="connsiteX8" fmla="*/ 1136400 w 1162523"/>
                  <a:gd name="connsiteY8" fmla="*/ 0 h 1162523"/>
                  <a:gd name="connsiteX9" fmla="*/ 1052528 w 1162523"/>
                  <a:gd name="connsiteY9" fmla="*/ 1052528 h 1162523"/>
                  <a:gd name="connsiteX10" fmla="*/ 109996 w 1162523"/>
                  <a:gd name="connsiteY10" fmla="*/ 1052528 h 1162523"/>
                  <a:gd name="connsiteX11" fmla="*/ 109996 w 1162523"/>
                  <a:gd name="connsiteY11" fmla="*/ 109996 h 1162523"/>
                  <a:gd name="connsiteX12" fmla="*/ 1052528 w 1162523"/>
                  <a:gd name="connsiteY12" fmla="*/ 109996 h 1162523"/>
                  <a:gd name="connsiteX13" fmla="*/ 1052528 w 1162523"/>
                  <a:gd name="connsiteY13" fmla="*/ 1052528 h 1162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2523" h="1162523">
                    <a:moveTo>
                      <a:pt x="1136400" y="0"/>
                    </a:moveTo>
                    <a:lnTo>
                      <a:pt x="26124" y="0"/>
                    </a:lnTo>
                    <a:cubicBezTo>
                      <a:pt x="11723" y="0"/>
                      <a:pt x="0" y="11711"/>
                      <a:pt x="0" y="26124"/>
                    </a:cubicBezTo>
                    <a:lnTo>
                      <a:pt x="0" y="1136400"/>
                    </a:lnTo>
                    <a:cubicBezTo>
                      <a:pt x="0" y="1150801"/>
                      <a:pt x="11723" y="1162524"/>
                      <a:pt x="26124" y="1162524"/>
                    </a:cubicBezTo>
                    <a:lnTo>
                      <a:pt x="1136400" y="1162524"/>
                    </a:lnTo>
                    <a:cubicBezTo>
                      <a:pt x="1150801" y="1162524"/>
                      <a:pt x="1162524" y="1150813"/>
                      <a:pt x="1162524" y="1136400"/>
                    </a:cubicBezTo>
                    <a:lnTo>
                      <a:pt x="1162524" y="26124"/>
                    </a:lnTo>
                    <a:cubicBezTo>
                      <a:pt x="1162524" y="11723"/>
                      <a:pt x="1150801" y="0"/>
                      <a:pt x="1136400" y="0"/>
                    </a:cubicBezTo>
                    <a:close/>
                    <a:moveTo>
                      <a:pt x="1052528" y="1052528"/>
                    </a:moveTo>
                    <a:lnTo>
                      <a:pt x="109996" y="1052528"/>
                    </a:lnTo>
                    <a:lnTo>
                      <a:pt x="109996" y="109996"/>
                    </a:lnTo>
                    <a:lnTo>
                      <a:pt x="1052528" y="109996"/>
                    </a:lnTo>
                    <a:lnTo>
                      <a:pt x="1052528" y="1052528"/>
                    </a:lnTo>
                    <a:close/>
                  </a:path>
                </a:pathLst>
              </a:custGeom>
              <a:grpFill/>
              <a:ln w="12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E7BDC52-1B6C-5FDD-6F50-120D7E4595F1}"/>
                  </a:ext>
                </a:extLst>
              </p:cNvPr>
              <p:cNvSpPr/>
              <p:nvPr/>
            </p:nvSpPr>
            <p:spPr>
              <a:xfrm>
                <a:off x="5170530" y="3516349"/>
                <a:ext cx="119152" cy="110546"/>
              </a:xfrm>
              <a:custGeom>
                <a:avLst/>
                <a:gdLst>
                  <a:gd name="connsiteX0" fmla="*/ 101916 w 119152"/>
                  <a:gd name="connsiteY0" fmla="*/ 0 h 110546"/>
                  <a:gd name="connsiteX1" fmla="*/ 17224 w 119152"/>
                  <a:gd name="connsiteY1" fmla="*/ 0 h 110546"/>
                  <a:gd name="connsiteX2" fmla="*/ 0 w 119152"/>
                  <a:gd name="connsiteY2" fmla="*/ 17224 h 110546"/>
                  <a:gd name="connsiteX3" fmla="*/ 0 w 119152"/>
                  <a:gd name="connsiteY3" fmla="*/ 93310 h 110546"/>
                  <a:gd name="connsiteX4" fmla="*/ 17224 w 119152"/>
                  <a:gd name="connsiteY4" fmla="*/ 110546 h 110546"/>
                  <a:gd name="connsiteX5" fmla="*/ 101916 w 119152"/>
                  <a:gd name="connsiteY5" fmla="*/ 110546 h 110546"/>
                  <a:gd name="connsiteX6" fmla="*/ 119152 w 119152"/>
                  <a:gd name="connsiteY6" fmla="*/ 93310 h 110546"/>
                  <a:gd name="connsiteX7" fmla="*/ 119152 w 119152"/>
                  <a:gd name="connsiteY7" fmla="*/ 17224 h 110546"/>
                  <a:gd name="connsiteX8" fmla="*/ 101916 w 119152"/>
                  <a:gd name="connsiteY8" fmla="*/ 0 h 11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152" h="110546">
                    <a:moveTo>
                      <a:pt x="101916" y="0"/>
                    </a:moveTo>
                    <a:lnTo>
                      <a:pt x="17224" y="0"/>
                    </a:lnTo>
                    <a:cubicBezTo>
                      <a:pt x="7726" y="0"/>
                      <a:pt x="0" y="7714"/>
                      <a:pt x="0" y="17224"/>
                    </a:cubicBezTo>
                    <a:lnTo>
                      <a:pt x="0" y="93310"/>
                    </a:lnTo>
                    <a:cubicBezTo>
                      <a:pt x="0" y="102832"/>
                      <a:pt x="7726" y="110546"/>
                      <a:pt x="17224" y="110546"/>
                    </a:cubicBezTo>
                    <a:lnTo>
                      <a:pt x="101916" y="110546"/>
                    </a:lnTo>
                    <a:cubicBezTo>
                      <a:pt x="111438" y="110546"/>
                      <a:pt x="119152" y="102832"/>
                      <a:pt x="119152" y="93310"/>
                    </a:cubicBezTo>
                    <a:lnTo>
                      <a:pt x="119152" y="17224"/>
                    </a:lnTo>
                    <a:cubicBezTo>
                      <a:pt x="119152" y="7714"/>
                      <a:pt x="111438" y="0"/>
                      <a:pt x="101916" y="0"/>
                    </a:cubicBezTo>
                    <a:close/>
                  </a:path>
                </a:pathLst>
              </a:custGeom>
              <a:grpFill/>
              <a:ln w="12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CFE9182-1E5E-4598-5648-AC00F19ABE09}"/>
                  </a:ext>
                </a:extLst>
              </p:cNvPr>
              <p:cNvSpPr/>
              <p:nvPr/>
            </p:nvSpPr>
            <p:spPr>
              <a:xfrm>
                <a:off x="4976149" y="2800544"/>
                <a:ext cx="508073" cy="648056"/>
              </a:xfrm>
              <a:custGeom>
                <a:avLst/>
                <a:gdLst>
                  <a:gd name="connsiteX0" fmla="*/ 17224 w 508073"/>
                  <a:gd name="connsiteY0" fmla="*/ 262729 h 648056"/>
                  <a:gd name="connsiteX1" fmla="*/ 103467 w 508073"/>
                  <a:gd name="connsiteY1" fmla="*/ 262729 h 648056"/>
                  <a:gd name="connsiteX2" fmla="*/ 120667 w 508073"/>
                  <a:gd name="connsiteY2" fmla="*/ 246470 h 648056"/>
                  <a:gd name="connsiteX3" fmla="*/ 253951 w 508073"/>
                  <a:gd name="connsiteY3" fmla="*/ 120595 h 648056"/>
                  <a:gd name="connsiteX4" fmla="*/ 387479 w 508073"/>
                  <a:gd name="connsiteY4" fmla="*/ 254110 h 648056"/>
                  <a:gd name="connsiteX5" fmla="*/ 327762 w 508073"/>
                  <a:gd name="connsiteY5" fmla="*/ 351723 h 648056"/>
                  <a:gd name="connsiteX6" fmla="*/ 193721 w 508073"/>
                  <a:gd name="connsiteY6" fmla="*/ 630563 h 648056"/>
                  <a:gd name="connsiteX7" fmla="*/ 198684 w 508073"/>
                  <a:gd name="connsiteY7" fmla="*/ 642910 h 648056"/>
                  <a:gd name="connsiteX8" fmla="*/ 210957 w 508073"/>
                  <a:gd name="connsiteY8" fmla="*/ 648057 h 648056"/>
                  <a:gd name="connsiteX9" fmla="*/ 297103 w 508073"/>
                  <a:gd name="connsiteY9" fmla="*/ 648057 h 648056"/>
                  <a:gd name="connsiteX10" fmla="*/ 314315 w 508073"/>
                  <a:gd name="connsiteY10" fmla="*/ 631126 h 648056"/>
                  <a:gd name="connsiteX11" fmla="*/ 406194 w 508073"/>
                  <a:gd name="connsiteY11" fmla="*/ 443321 h 648056"/>
                  <a:gd name="connsiteX12" fmla="*/ 508073 w 508073"/>
                  <a:gd name="connsiteY12" fmla="*/ 254110 h 648056"/>
                  <a:gd name="connsiteX13" fmla="*/ 253951 w 508073"/>
                  <a:gd name="connsiteY13" fmla="*/ 0 h 648056"/>
                  <a:gd name="connsiteX14" fmla="*/ 11 w 508073"/>
                  <a:gd name="connsiteY14" fmla="*/ 244881 h 648056"/>
                  <a:gd name="connsiteX15" fmla="*/ 4828 w 508073"/>
                  <a:gd name="connsiteY15" fmla="*/ 257460 h 648056"/>
                  <a:gd name="connsiteX16" fmla="*/ 17224 w 508073"/>
                  <a:gd name="connsiteY16" fmla="*/ 262729 h 64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8073" h="648056">
                    <a:moveTo>
                      <a:pt x="17224" y="262729"/>
                    </a:moveTo>
                    <a:lnTo>
                      <a:pt x="103467" y="262729"/>
                    </a:lnTo>
                    <a:cubicBezTo>
                      <a:pt x="112599" y="262729"/>
                      <a:pt x="120142" y="255602"/>
                      <a:pt x="120667" y="246470"/>
                    </a:cubicBezTo>
                    <a:cubicBezTo>
                      <a:pt x="124652" y="175886"/>
                      <a:pt x="183220" y="120595"/>
                      <a:pt x="253951" y="120595"/>
                    </a:cubicBezTo>
                    <a:cubicBezTo>
                      <a:pt x="327567" y="120595"/>
                      <a:pt x="387479" y="180482"/>
                      <a:pt x="387479" y="254110"/>
                    </a:cubicBezTo>
                    <a:cubicBezTo>
                      <a:pt x="387479" y="298815"/>
                      <a:pt x="370242" y="315355"/>
                      <a:pt x="327762" y="351723"/>
                    </a:cubicBezTo>
                    <a:cubicBezTo>
                      <a:pt x="272275" y="399215"/>
                      <a:pt x="196263" y="464274"/>
                      <a:pt x="193721" y="630563"/>
                    </a:cubicBezTo>
                    <a:cubicBezTo>
                      <a:pt x="193647" y="635172"/>
                      <a:pt x="195444" y="639609"/>
                      <a:pt x="198684" y="642910"/>
                    </a:cubicBezTo>
                    <a:cubicBezTo>
                      <a:pt x="201911" y="646211"/>
                      <a:pt x="206336" y="648057"/>
                      <a:pt x="210957" y="648057"/>
                    </a:cubicBezTo>
                    <a:lnTo>
                      <a:pt x="297103" y="648057"/>
                    </a:lnTo>
                    <a:cubicBezTo>
                      <a:pt x="306504" y="648057"/>
                      <a:pt x="314169" y="640526"/>
                      <a:pt x="314315" y="631126"/>
                    </a:cubicBezTo>
                    <a:cubicBezTo>
                      <a:pt x="316210" y="520335"/>
                      <a:pt x="355903" y="486351"/>
                      <a:pt x="406194" y="443321"/>
                    </a:cubicBezTo>
                    <a:cubicBezTo>
                      <a:pt x="451584" y="404472"/>
                      <a:pt x="508073" y="356124"/>
                      <a:pt x="508073" y="254110"/>
                    </a:cubicBezTo>
                    <a:cubicBezTo>
                      <a:pt x="508073" y="113993"/>
                      <a:pt x="394080" y="0"/>
                      <a:pt x="253951" y="0"/>
                    </a:cubicBezTo>
                    <a:cubicBezTo>
                      <a:pt x="116499" y="0"/>
                      <a:pt x="4950" y="107563"/>
                      <a:pt x="11" y="244881"/>
                    </a:cubicBezTo>
                    <a:cubicBezTo>
                      <a:pt x="-160" y="249563"/>
                      <a:pt x="1588" y="254098"/>
                      <a:pt x="4828" y="257460"/>
                    </a:cubicBezTo>
                    <a:cubicBezTo>
                      <a:pt x="8080" y="260822"/>
                      <a:pt x="12542" y="262729"/>
                      <a:pt x="17224" y="262729"/>
                    </a:cubicBezTo>
                    <a:close/>
                  </a:path>
                </a:pathLst>
              </a:custGeom>
              <a:grpFill/>
              <a:ln w="12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E74AB71E-55BD-2F24-24D0-ABE3C58233C6}"/>
              </a:ext>
            </a:extLst>
          </p:cNvPr>
          <p:cNvSpPr/>
          <p:nvPr/>
        </p:nvSpPr>
        <p:spPr>
          <a:xfrm>
            <a:off x="5632484" y="4645055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87AEDC18-C2F9-FD1C-E6EB-4803E344DF53}"/>
              </a:ext>
            </a:extLst>
          </p:cNvPr>
          <p:cNvSpPr/>
          <p:nvPr/>
        </p:nvSpPr>
        <p:spPr>
          <a:xfrm>
            <a:off x="5632484" y="2679586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46" name="Google Shape;330;p32">
            <a:extLst>
              <a:ext uri="{FF2B5EF4-FFF2-40B4-BE49-F238E27FC236}">
                <a16:creationId xmlns:a16="http://schemas.microsoft.com/office/drawing/2014/main" id="{2A4EC5F2-6801-1235-0A2D-EE3765A55AEC}"/>
              </a:ext>
            </a:extLst>
          </p:cNvPr>
          <p:cNvSpPr txBox="1"/>
          <p:nvPr/>
        </p:nvSpPr>
        <p:spPr>
          <a:xfrm>
            <a:off x="515391" y="1699456"/>
            <a:ext cx="4256632" cy="5873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" sz="2000" dirty="0">
                <a:sym typeface="Twentieth Century"/>
              </a:rPr>
              <a:t>Our model to generate packet tests</a:t>
            </a:r>
            <a:endParaRPr sz="2000" dirty="0">
              <a:sym typeface="Twentieth Century"/>
            </a:endParaRPr>
          </a:p>
        </p:txBody>
      </p:sp>
      <p:sp>
        <p:nvSpPr>
          <p:cNvPr id="47" name="Google Shape;330;p32">
            <a:extLst>
              <a:ext uri="{FF2B5EF4-FFF2-40B4-BE49-F238E27FC236}">
                <a16:creationId xmlns:a16="http://schemas.microsoft.com/office/drawing/2014/main" id="{9DE7256B-77A2-6F2A-326A-BE0CDAA8BE73}"/>
              </a:ext>
            </a:extLst>
          </p:cNvPr>
          <p:cNvSpPr txBox="1"/>
          <p:nvPr/>
        </p:nvSpPr>
        <p:spPr>
          <a:xfrm>
            <a:off x="6046906" y="1699456"/>
            <a:ext cx="5142845" cy="5873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" sz="2000" dirty="0">
                <a:sym typeface="Twentieth Century"/>
              </a:rPr>
              <a:t>Our model to specialize network programs</a:t>
            </a:r>
            <a:endParaRPr sz="2000" dirty="0">
              <a:sym typeface="Twentieth Century"/>
            </a:endParaRPr>
          </a:p>
        </p:txBody>
      </p:sp>
      <p:sp>
        <p:nvSpPr>
          <p:cNvPr id="29" name="Google Shape;165;p26">
            <a:extLst>
              <a:ext uri="{FF2B5EF4-FFF2-40B4-BE49-F238E27FC236}">
                <a16:creationId xmlns:a16="http://schemas.microsoft.com/office/drawing/2014/main" id="{09296A1B-E956-E2DD-436B-1AAE80CD5CE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48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0888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62E6FE6F-31F6-1E9E-861C-1F373B530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>
            <a:extLst>
              <a:ext uri="{FF2B5EF4-FFF2-40B4-BE49-F238E27FC236}">
                <a16:creationId xmlns:a16="http://schemas.microsoft.com/office/drawing/2014/main" id="{9925F76B-6861-A4AA-4006-382BC9CF55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200" dirty="0"/>
              <a:t>Our Approach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DB998-FD4C-18E3-B88D-624974CA9A67}"/>
              </a:ext>
            </a:extLst>
          </p:cNvPr>
          <p:cNvSpPr/>
          <p:nvPr/>
        </p:nvSpPr>
        <p:spPr>
          <a:xfrm>
            <a:off x="4947457" y="1799452"/>
            <a:ext cx="2988000" cy="516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Control-plane updates</a:t>
            </a:r>
            <a:endParaRPr lang="en-D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22B11-9D17-225A-035B-5A649B849E03}"/>
              </a:ext>
            </a:extLst>
          </p:cNvPr>
          <p:cNvSpPr/>
          <p:nvPr/>
        </p:nvSpPr>
        <p:spPr>
          <a:xfrm>
            <a:off x="4947457" y="2658022"/>
            <a:ext cx="2988000" cy="516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Control-plane assignments</a:t>
            </a:r>
            <a:endParaRPr lang="en-D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448ABE-CB54-B3BB-F83B-9079034D107C}"/>
              </a:ext>
            </a:extLst>
          </p:cNvPr>
          <p:cNvGrpSpPr/>
          <p:nvPr/>
        </p:nvGrpSpPr>
        <p:grpSpPr>
          <a:xfrm>
            <a:off x="8879907" y="1439722"/>
            <a:ext cx="2473893" cy="1989278"/>
            <a:chOff x="8413682" y="342575"/>
            <a:chExt cx="3573106" cy="287140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216097-B334-73B8-329F-BF2360C0B38B}"/>
                </a:ext>
              </a:extLst>
            </p:cNvPr>
            <p:cNvSpPr/>
            <p:nvPr/>
          </p:nvSpPr>
          <p:spPr>
            <a:xfrm>
              <a:off x="8534400" y="2473561"/>
              <a:ext cx="3313568" cy="5160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On semantics change</a:t>
              </a:r>
              <a:endParaRPr lang="en-DE" sz="12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B6D65F-8D10-3D92-644B-C3AFCF542D54}"/>
                </a:ext>
              </a:extLst>
            </p:cNvPr>
            <p:cNvSpPr/>
            <p:nvPr/>
          </p:nvSpPr>
          <p:spPr>
            <a:xfrm>
              <a:off x="8534399" y="1699489"/>
              <a:ext cx="3313569" cy="5160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On every control-plane update</a:t>
              </a:r>
              <a:endParaRPr lang="en-DE" sz="12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EEF90B-D0F8-66AF-89C3-09F6EB4AECAC}"/>
                </a:ext>
              </a:extLst>
            </p:cNvPr>
            <p:cNvSpPr/>
            <p:nvPr/>
          </p:nvSpPr>
          <p:spPr>
            <a:xfrm>
              <a:off x="8534399" y="840919"/>
              <a:ext cx="3313569" cy="516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Once</a:t>
              </a:r>
              <a:endParaRPr lang="en-DE" sz="12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EBF79F-037A-9B2A-7B6E-7955A983692A}"/>
                </a:ext>
              </a:extLst>
            </p:cNvPr>
            <p:cNvSpPr txBox="1"/>
            <p:nvPr/>
          </p:nvSpPr>
          <p:spPr>
            <a:xfrm>
              <a:off x="8413682" y="342575"/>
              <a:ext cx="2234628" cy="399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Rate of change:</a:t>
              </a:r>
              <a:endParaRPr lang="en-DE" sz="1200" dirty="0">
                <a:latin typeface="Helvetica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43194-2766-C701-304D-C2465ADF6086}"/>
                </a:ext>
              </a:extLst>
            </p:cNvPr>
            <p:cNvSpPr/>
            <p:nvPr/>
          </p:nvSpPr>
          <p:spPr>
            <a:xfrm>
              <a:off x="8413684" y="342575"/>
              <a:ext cx="3573104" cy="28714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DE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3CE0E4D-86E9-AA64-DAEE-BAD610ECF63F}"/>
              </a:ext>
            </a:extLst>
          </p:cNvPr>
          <p:cNvSpPr/>
          <p:nvPr/>
        </p:nvSpPr>
        <p:spPr>
          <a:xfrm>
            <a:off x="2063914" y="4483723"/>
            <a:ext cx="357552" cy="7062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FF5E1AD-0F72-5B5F-A32A-1A0A1E0A537D}"/>
              </a:ext>
            </a:extLst>
          </p:cNvPr>
          <p:cNvSpPr/>
          <p:nvPr/>
        </p:nvSpPr>
        <p:spPr>
          <a:xfrm>
            <a:off x="4261872" y="4483723"/>
            <a:ext cx="357552" cy="7062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EC3193E-B2DF-47C3-4C17-8BA9972884C5}"/>
              </a:ext>
            </a:extLst>
          </p:cNvPr>
          <p:cNvSpPr/>
          <p:nvPr/>
        </p:nvSpPr>
        <p:spPr>
          <a:xfrm rot="5400000">
            <a:off x="6262680" y="3000125"/>
            <a:ext cx="357552" cy="7062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0C5F3C2-C491-2682-EEB7-8022B4E588D9}"/>
              </a:ext>
            </a:extLst>
          </p:cNvPr>
          <p:cNvSpPr/>
          <p:nvPr/>
        </p:nvSpPr>
        <p:spPr>
          <a:xfrm>
            <a:off x="8343439" y="4467290"/>
            <a:ext cx="357552" cy="70627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F13953-F68D-2B90-0ACF-7DB52CC01FF1}"/>
              </a:ext>
            </a:extLst>
          </p:cNvPr>
          <p:cNvGrpSpPr/>
          <p:nvPr/>
        </p:nvGrpSpPr>
        <p:grpSpPr>
          <a:xfrm>
            <a:off x="8866031" y="4190397"/>
            <a:ext cx="2988000" cy="1252853"/>
            <a:chOff x="956309" y="4048118"/>
            <a:chExt cx="2988000" cy="12528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7013F0-7270-25A4-F3C5-C243B826BFFD}"/>
                </a:ext>
              </a:extLst>
            </p:cNvPr>
            <p:cNvSpPr/>
            <p:nvPr/>
          </p:nvSpPr>
          <p:spPr>
            <a:xfrm>
              <a:off x="956309" y="4048118"/>
              <a:ext cx="2988000" cy="12528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" panose="020B0604020202020204" pitchFamily="34" charset="0"/>
                </a:rPr>
                <a:t>Specialized P4 program</a:t>
              </a:r>
              <a:endParaRPr lang="en-DE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B57944-7136-9688-7F8C-BE017EE78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49" y="4074295"/>
              <a:ext cx="505280" cy="556253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06DADE6-CD63-7989-E638-FBB11B152150}"/>
              </a:ext>
            </a:extLst>
          </p:cNvPr>
          <p:cNvSpPr/>
          <p:nvPr/>
        </p:nvSpPr>
        <p:spPr>
          <a:xfrm>
            <a:off x="2498636" y="4260571"/>
            <a:ext cx="1712954" cy="113916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Data-plane expressions</a:t>
            </a:r>
            <a:endParaRPr lang="en-D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6E134C0-9D64-38EA-3C17-E83AE92DDAB1}"/>
              </a:ext>
            </a:extLst>
          </p:cNvPr>
          <p:cNvGrpSpPr/>
          <p:nvPr/>
        </p:nvGrpSpPr>
        <p:grpSpPr>
          <a:xfrm>
            <a:off x="382896" y="4260571"/>
            <a:ext cx="1573128" cy="1139168"/>
            <a:chOff x="415600" y="3932078"/>
            <a:chExt cx="1573128" cy="11391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A6128B-1847-8AE3-7787-11BA7E3AA334}"/>
                </a:ext>
              </a:extLst>
            </p:cNvPr>
            <p:cNvSpPr/>
            <p:nvPr/>
          </p:nvSpPr>
          <p:spPr>
            <a:xfrm>
              <a:off x="415600" y="3932078"/>
              <a:ext cx="1573128" cy="1139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" panose="020B0604020202020204" pitchFamily="34" charset="0"/>
                </a:rPr>
                <a:t>P4 program</a:t>
              </a:r>
              <a:endParaRPr lang="en-DE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C6D462DA-23E1-B4CD-7552-1489E4CF5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34" y="3932078"/>
              <a:ext cx="505280" cy="556253"/>
            </a:xfrm>
            <a:prstGeom prst="rect">
              <a:avLst/>
            </a:prstGeom>
          </p:spPr>
        </p:pic>
      </p:grpSp>
      <p:sp>
        <p:nvSpPr>
          <p:cNvPr id="194" name="Arrow: Right 193">
            <a:extLst>
              <a:ext uri="{FF2B5EF4-FFF2-40B4-BE49-F238E27FC236}">
                <a16:creationId xmlns:a16="http://schemas.microsoft.com/office/drawing/2014/main" id="{013B203D-7D87-1B97-8D5F-F35B004A966E}"/>
              </a:ext>
            </a:extLst>
          </p:cNvPr>
          <p:cNvSpPr/>
          <p:nvPr/>
        </p:nvSpPr>
        <p:spPr>
          <a:xfrm rot="5400000">
            <a:off x="6262680" y="2167909"/>
            <a:ext cx="357552" cy="7062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7A2ACD-3F2A-803B-CB1F-C0361DB8E4D0}"/>
              </a:ext>
            </a:extLst>
          </p:cNvPr>
          <p:cNvGrpSpPr/>
          <p:nvPr/>
        </p:nvGrpSpPr>
        <p:grpSpPr>
          <a:xfrm>
            <a:off x="4678645" y="3585163"/>
            <a:ext cx="3444551" cy="2885038"/>
            <a:chOff x="4678645" y="3585163"/>
            <a:chExt cx="3444551" cy="2885038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7532736-2F7F-5C8F-08AE-75B818D769BE}"/>
                </a:ext>
              </a:extLst>
            </p:cNvPr>
            <p:cNvGrpSpPr/>
            <p:nvPr/>
          </p:nvGrpSpPr>
          <p:grpSpPr>
            <a:xfrm>
              <a:off x="4678645" y="3585163"/>
              <a:ext cx="3444551" cy="2885038"/>
              <a:chOff x="4678645" y="3585163"/>
              <a:chExt cx="3444551" cy="28850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6F7432C-D66F-8F16-725F-29A8F00909F2}"/>
                  </a:ext>
                </a:extLst>
              </p:cNvPr>
              <p:cNvSpPr/>
              <p:nvPr/>
            </p:nvSpPr>
            <p:spPr>
              <a:xfrm>
                <a:off x="4678645" y="3585163"/>
                <a:ext cx="3444551" cy="28850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Specialization queries</a:t>
                </a:r>
                <a:endParaRPr lang="en-DE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A093FD-E10F-BAD4-C55F-7D06D12B8C82}"/>
                  </a:ext>
                </a:extLst>
              </p:cNvPr>
              <p:cNvSpPr/>
              <p:nvPr/>
            </p:nvSpPr>
            <p:spPr>
              <a:xfrm>
                <a:off x="4947459" y="4209266"/>
                <a:ext cx="2988000" cy="5160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Dead-code elimination</a:t>
                </a:r>
                <a:endParaRPr lang="en-DE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E3B757D-4314-21DA-5123-1DAA553674CD}"/>
                  </a:ext>
                </a:extLst>
              </p:cNvPr>
              <p:cNvSpPr/>
              <p:nvPr/>
            </p:nvSpPr>
            <p:spPr>
              <a:xfrm>
                <a:off x="4947458" y="4961229"/>
                <a:ext cx="2988000" cy="5160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Constant propagation</a:t>
                </a:r>
                <a:endParaRPr lang="en-DE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6AFBD4-A582-E7BD-92F5-94AA6FFF989F}"/>
                  </a:ext>
                </a:extLst>
              </p:cNvPr>
              <p:cNvSpPr/>
              <p:nvPr/>
            </p:nvSpPr>
            <p:spPr>
              <a:xfrm>
                <a:off x="4947457" y="5713193"/>
                <a:ext cx="2988000" cy="5160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Table inlining</a:t>
                </a:r>
                <a:endParaRPr lang="en-DE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p:grp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00FF4A5-7142-90ED-90AD-49D8009DF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78509" y="3725756"/>
              <a:ext cx="456948" cy="456948"/>
            </a:xfrm>
            <a:prstGeom prst="rect">
              <a:avLst/>
            </a:prstGeom>
          </p:spPr>
        </p:pic>
      </p:grpSp>
      <p:sp>
        <p:nvSpPr>
          <p:cNvPr id="22" name="Google Shape;150;p16">
            <a:extLst>
              <a:ext uri="{FF2B5EF4-FFF2-40B4-BE49-F238E27FC236}">
                <a16:creationId xmlns:a16="http://schemas.microsoft.com/office/drawing/2014/main" id="{3F27A864-9DB6-D830-9A50-FD30D11AA3CC}"/>
              </a:ext>
            </a:extLst>
          </p:cNvPr>
          <p:cNvSpPr txBox="1">
            <a:spLocks/>
          </p:cNvSpPr>
          <p:nvPr/>
        </p:nvSpPr>
        <p:spPr>
          <a:xfrm>
            <a:off x="11449011" y="63700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defPPr>
              <a:defRPr lang="en-DE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467" smtClean="0">
                <a:latin typeface="Helvetica" panose="020B0604020202020204" pitchFamily="34" charset="0"/>
              </a:rPr>
              <a:pPr/>
              <a:t>49</a:t>
            </a:fld>
            <a:endParaRPr lang="en" sz="1467" dirty="0">
              <a:latin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53B7F6-B24D-F679-8563-B4CEA9B0D58F}"/>
              </a:ext>
            </a:extLst>
          </p:cNvPr>
          <p:cNvSpPr txBox="1"/>
          <p:nvPr/>
        </p:nvSpPr>
        <p:spPr>
          <a:xfrm>
            <a:off x="-58090" y="1575377"/>
            <a:ext cx="43583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96" indent="-457200">
              <a:buFont typeface="+mj-lt"/>
              <a:buAutoNum type="arabicPeriod"/>
            </a:pPr>
            <a:r>
              <a:rPr lang="en-US" sz="1800" dirty="0">
                <a:latin typeface="Helvetica" panose="020B0604020202020204" pitchFamily="34" charset="0"/>
              </a:rPr>
              <a:t>Extend our execution model with placeholders for the control-plane.</a:t>
            </a:r>
          </a:p>
          <a:p>
            <a:pPr marL="609596" indent="-457200">
              <a:buFont typeface="+mj-lt"/>
              <a:buAutoNum type="arabicPeriod"/>
            </a:pPr>
            <a:r>
              <a:rPr lang="en-US" sz="1800" dirty="0">
                <a:latin typeface="Helvetica" panose="020B0604020202020204" pitchFamily="34" charset="0"/>
              </a:rPr>
              <a:t>Represent a control-plane configuration as an assignment to these placeholders.</a:t>
            </a:r>
          </a:p>
          <a:p>
            <a:pPr marL="609596" indent="-4572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</a:rPr>
              <a:t>Specialize by asking queries on this combination.</a:t>
            </a:r>
            <a:endParaRPr lang="en-US" sz="18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3" grpId="0" animBg="1"/>
      <p:bldP spid="24" grpId="0" animBg="1"/>
      <p:bldP spid="27" grpId="0" animBg="1"/>
      <p:bldP spid="26" grpId="0" animBg="1"/>
      <p:bldP spid="1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6DFCBADA-6A02-BF05-CB1A-B69C336BF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>
            <a:extLst>
              <a:ext uri="{FF2B5EF4-FFF2-40B4-BE49-F238E27FC236}">
                <a16:creationId xmlns:a16="http://schemas.microsoft.com/office/drawing/2014/main" id="{F0BC0198-99F7-38E2-1E48-4A1D7D8FD6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3200" dirty="0"/>
              <a:t>Network-Device Software </a:t>
            </a:r>
            <a:r>
              <a:rPr lang="en" dirty="0"/>
              <a:t>Is Growing </a:t>
            </a:r>
            <a:r>
              <a:rPr lang="en" sz="3200" dirty="0"/>
              <a:t>In Complexity</a:t>
            </a:r>
            <a:endParaRPr sz="3600" dirty="0"/>
          </a:p>
        </p:txBody>
      </p:sp>
      <p:sp>
        <p:nvSpPr>
          <p:cNvPr id="165" name="Google Shape;165;p26">
            <a:extLst>
              <a:ext uri="{FF2B5EF4-FFF2-40B4-BE49-F238E27FC236}">
                <a16:creationId xmlns:a16="http://schemas.microsoft.com/office/drawing/2014/main" id="{41A34308-B76B-7DA1-DB05-E3ED51C25BD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 dirty="0"/>
          </a:p>
        </p:txBody>
      </p:sp>
      <p:sp>
        <p:nvSpPr>
          <p:cNvPr id="140" name="Google Shape;140;p26">
            <a:extLst>
              <a:ext uri="{FF2B5EF4-FFF2-40B4-BE49-F238E27FC236}">
                <a16:creationId xmlns:a16="http://schemas.microsoft.com/office/drawing/2014/main" id="{3C64E589-D00F-3330-23B9-96A548B38BF0}"/>
              </a:ext>
            </a:extLst>
          </p:cNvPr>
          <p:cNvSpPr txBox="1"/>
          <p:nvPr/>
        </p:nvSpPr>
        <p:spPr>
          <a:xfrm>
            <a:off x="350067" y="3789490"/>
            <a:ext cx="3045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Device abstraction layer</a:t>
            </a:r>
            <a:endParaRPr sz="1400" b="1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41" name="Google Shape;141;p26">
            <a:extLst>
              <a:ext uri="{FF2B5EF4-FFF2-40B4-BE49-F238E27FC236}">
                <a16:creationId xmlns:a16="http://schemas.microsoft.com/office/drawing/2014/main" id="{609BB5B6-7B40-E2A6-8869-2CBF14542F4C}"/>
              </a:ext>
            </a:extLst>
          </p:cNvPr>
          <p:cNvSpPr txBox="1"/>
          <p:nvPr/>
        </p:nvSpPr>
        <p:spPr>
          <a:xfrm>
            <a:off x="350067" y="5188400"/>
            <a:ext cx="367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Network devices</a:t>
            </a:r>
            <a:endParaRPr sz="1400" b="1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42" name="Google Shape;142;p26">
            <a:extLst>
              <a:ext uri="{FF2B5EF4-FFF2-40B4-BE49-F238E27FC236}">
                <a16:creationId xmlns:a16="http://schemas.microsoft.com/office/drawing/2014/main" id="{83636E1E-F070-E1AD-FBCA-A4B060AAC1AA}"/>
              </a:ext>
            </a:extLst>
          </p:cNvPr>
          <p:cNvSpPr txBox="1"/>
          <p:nvPr/>
        </p:nvSpPr>
        <p:spPr>
          <a:xfrm>
            <a:off x="350067" y="2390581"/>
            <a:ext cx="3427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Control plane agent</a:t>
            </a:r>
            <a:endParaRPr sz="1400" b="1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43" name="Google Shape;143;p26">
            <a:extLst>
              <a:ext uri="{FF2B5EF4-FFF2-40B4-BE49-F238E27FC236}">
                <a16:creationId xmlns:a16="http://schemas.microsoft.com/office/drawing/2014/main" id="{D17AA609-1A9C-C4BB-789C-EBEB9C100A38}"/>
              </a:ext>
            </a:extLst>
          </p:cNvPr>
          <p:cNvSpPr txBox="1"/>
          <p:nvPr/>
        </p:nvSpPr>
        <p:spPr>
          <a:xfrm>
            <a:off x="350067" y="3090036"/>
            <a:ext cx="2622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Network/device OS</a:t>
            </a:r>
            <a:endParaRPr sz="1400" b="1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44" name="Google Shape;144;p26">
            <a:extLst>
              <a:ext uri="{FF2B5EF4-FFF2-40B4-BE49-F238E27FC236}">
                <a16:creationId xmlns:a16="http://schemas.microsoft.com/office/drawing/2014/main" id="{1A2CF0E6-C35F-07A2-F389-93CD09334DCE}"/>
              </a:ext>
            </a:extLst>
          </p:cNvPr>
          <p:cNvSpPr txBox="1"/>
          <p:nvPr/>
        </p:nvSpPr>
        <p:spPr>
          <a:xfrm>
            <a:off x="4987657" y="1968973"/>
            <a:ext cx="1242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P4Runtime</a:t>
            </a:r>
          </a:p>
        </p:txBody>
      </p:sp>
      <p:sp>
        <p:nvSpPr>
          <p:cNvPr id="145" name="Google Shape;145;p26">
            <a:extLst>
              <a:ext uri="{FF2B5EF4-FFF2-40B4-BE49-F238E27FC236}">
                <a16:creationId xmlns:a16="http://schemas.microsoft.com/office/drawing/2014/main" id="{950489A2-B479-06DE-C0DC-7C4418FE9A5E}"/>
              </a:ext>
            </a:extLst>
          </p:cNvPr>
          <p:cNvSpPr txBox="1"/>
          <p:nvPr/>
        </p:nvSpPr>
        <p:spPr>
          <a:xfrm>
            <a:off x="5948711" y="2406354"/>
            <a:ext cx="790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gNMI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46" name="Google Shape;146;p26">
            <a:extLst>
              <a:ext uri="{FF2B5EF4-FFF2-40B4-BE49-F238E27FC236}">
                <a16:creationId xmlns:a16="http://schemas.microsoft.com/office/drawing/2014/main" id="{1DC78100-7C32-F0E6-2F75-B78226BC44F3}"/>
              </a:ext>
            </a:extLst>
          </p:cNvPr>
          <p:cNvSpPr txBox="1"/>
          <p:nvPr/>
        </p:nvSpPr>
        <p:spPr>
          <a:xfrm>
            <a:off x="6696789" y="2123185"/>
            <a:ext cx="1242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NetCONF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47" name="Google Shape;147;p26">
            <a:extLst>
              <a:ext uri="{FF2B5EF4-FFF2-40B4-BE49-F238E27FC236}">
                <a16:creationId xmlns:a16="http://schemas.microsoft.com/office/drawing/2014/main" id="{AA9B2BFA-C41D-E546-9E58-968C7C1D9E34}"/>
              </a:ext>
            </a:extLst>
          </p:cNvPr>
          <p:cNvSpPr txBox="1"/>
          <p:nvPr/>
        </p:nvSpPr>
        <p:spPr>
          <a:xfrm>
            <a:off x="6263034" y="3759945"/>
            <a:ext cx="568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TDI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48" name="Google Shape;148;p26">
            <a:extLst>
              <a:ext uri="{FF2B5EF4-FFF2-40B4-BE49-F238E27FC236}">
                <a16:creationId xmlns:a16="http://schemas.microsoft.com/office/drawing/2014/main" id="{838C51B4-CB44-310A-68E0-FCC06BEA8865}"/>
              </a:ext>
            </a:extLst>
          </p:cNvPr>
          <p:cNvSpPr txBox="1"/>
          <p:nvPr/>
        </p:nvSpPr>
        <p:spPr>
          <a:xfrm>
            <a:off x="4450000" y="3182764"/>
            <a:ext cx="1115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SONiC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49" name="Google Shape;149;p26">
            <a:extLst>
              <a:ext uri="{FF2B5EF4-FFF2-40B4-BE49-F238E27FC236}">
                <a16:creationId xmlns:a16="http://schemas.microsoft.com/office/drawing/2014/main" id="{D928BBB5-7A81-D9F4-F8AD-A963DBE064B9}"/>
              </a:ext>
            </a:extLst>
          </p:cNvPr>
          <p:cNvSpPr txBox="1"/>
          <p:nvPr/>
        </p:nvSpPr>
        <p:spPr>
          <a:xfrm>
            <a:off x="6620485" y="3162486"/>
            <a:ext cx="107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Stratum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50" name="Google Shape;150;p26">
            <a:extLst>
              <a:ext uri="{FF2B5EF4-FFF2-40B4-BE49-F238E27FC236}">
                <a16:creationId xmlns:a16="http://schemas.microsoft.com/office/drawing/2014/main" id="{68BB9FC1-5812-C9E2-E03D-F0166E53ECAE}"/>
              </a:ext>
            </a:extLst>
          </p:cNvPr>
          <p:cNvSpPr txBox="1"/>
          <p:nvPr/>
        </p:nvSpPr>
        <p:spPr>
          <a:xfrm>
            <a:off x="5776471" y="2997168"/>
            <a:ext cx="927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DENT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51" name="Google Shape;151;p26">
            <a:extLst>
              <a:ext uri="{FF2B5EF4-FFF2-40B4-BE49-F238E27FC236}">
                <a16:creationId xmlns:a16="http://schemas.microsoft.com/office/drawing/2014/main" id="{98DD781D-5740-A7E1-763A-69FB0DF147EE}"/>
              </a:ext>
            </a:extLst>
          </p:cNvPr>
          <p:cNvSpPr txBox="1"/>
          <p:nvPr/>
        </p:nvSpPr>
        <p:spPr>
          <a:xfrm>
            <a:off x="5357836" y="3774097"/>
            <a:ext cx="568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SAI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52" name="Google Shape;152;p26">
            <a:extLst>
              <a:ext uri="{FF2B5EF4-FFF2-40B4-BE49-F238E27FC236}">
                <a16:creationId xmlns:a16="http://schemas.microsoft.com/office/drawing/2014/main" id="{B9258CF4-E311-FD58-2C78-019771089C71}"/>
              </a:ext>
            </a:extLst>
          </p:cNvPr>
          <p:cNvSpPr txBox="1"/>
          <p:nvPr/>
        </p:nvSpPr>
        <p:spPr>
          <a:xfrm>
            <a:off x="7702517" y="3048100"/>
            <a:ext cx="107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ONL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53" name="Google Shape;153;p26">
            <a:extLst>
              <a:ext uri="{FF2B5EF4-FFF2-40B4-BE49-F238E27FC236}">
                <a16:creationId xmlns:a16="http://schemas.microsoft.com/office/drawing/2014/main" id="{E43E2B9B-E07E-2C6C-7FEE-2D2E1B78C059}"/>
              </a:ext>
            </a:extLst>
          </p:cNvPr>
          <p:cNvSpPr txBox="1"/>
          <p:nvPr/>
        </p:nvSpPr>
        <p:spPr>
          <a:xfrm>
            <a:off x="3747689" y="5962098"/>
            <a:ext cx="7638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SmartNICs (NVIDIA BlueField, Marvell Octeon, Intel IPU, AMD Pensando, …)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54" name="Google Shape;154;p26">
            <a:extLst>
              <a:ext uri="{FF2B5EF4-FFF2-40B4-BE49-F238E27FC236}">
                <a16:creationId xmlns:a16="http://schemas.microsoft.com/office/drawing/2014/main" id="{315DE8AB-FBDC-D5A0-E40B-ACC81C890D97}"/>
              </a:ext>
            </a:extLst>
          </p:cNvPr>
          <p:cNvSpPr txBox="1"/>
          <p:nvPr/>
        </p:nvSpPr>
        <p:spPr>
          <a:xfrm>
            <a:off x="4231417" y="5497097"/>
            <a:ext cx="732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Switches (X2, Intel Tofino, Cisco Silicon One, Broadcom Trident, Juniper Trio, ...)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55" name="Google Shape;155;p26">
            <a:extLst>
              <a:ext uri="{FF2B5EF4-FFF2-40B4-BE49-F238E27FC236}">
                <a16:creationId xmlns:a16="http://schemas.microsoft.com/office/drawing/2014/main" id="{EF7B2C37-0F22-4254-8510-9DCC2257B62F}"/>
              </a:ext>
            </a:extLst>
          </p:cNvPr>
          <p:cNvSpPr txBox="1"/>
          <p:nvPr/>
        </p:nvSpPr>
        <p:spPr>
          <a:xfrm>
            <a:off x="7893545" y="3672130"/>
            <a:ext cx="1115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IPDK TAI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56" name="Google Shape;156;p26">
            <a:extLst>
              <a:ext uri="{FF2B5EF4-FFF2-40B4-BE49-F238E27FC236}">
                <a16:creationId xmlns:a16="http://schemas.microsoft.com/office/drawing/2014/main" id="{FDF913BF-CF3F-C821-3E73-238DC3EED459}"/>
              </a:ext>
            </a:extLst>
          </p:cNvPr>
          <p:cNvSpPr txBox="1"/>
          <p:nvPr/>
        </p:nvSpPr>
        <p:spPr>
          <a:xfrm>
            <a:off x="4648401" y="5088316"/>
            <a:ext cx="46605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CPUs (DPDK, eBPF/XDP, Linux TC, OVS, …)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57" name="Google Shape;157;p26">
            <a:extLst>
              <a:ext uri="{FF2B5EF4-FFF2-40B4-BE49-F238E27FC236}">
                <a16:creationId xmlns:a16="http://schemas.microsoft.com/office/drawing/2014/main" id="{6DC2CAA8-73B2-C0C6-FA40-2829E7BED7B4}"/>
              </a:ext>
            </a:extLst>
          </p:cNvPr>
          <p:cNvSpPr txBox="1"/>
          <p:nvPr/>
        </p:nvSpPr>
        <p:spPr>
          <a:xfrm>
            <a:off x="7891417" y="2424732"/>
            <a:ext cx="1634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RestCONF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59" name="Google Shape;159;p26">
            <a:extLst>
              <a:ext uri="{FF2B5EF4-FFF2-40B4-BE49-F238E27FC236}">
                <a16:creationId xmlns:a16="http://schemas.microsoft.com/office/drawing/2014/main" id="{CE257DD5-4E1D-E2CB-FB6D-488949DE1870}"/>
              </a:ext>
            </a:extLst>
          </p:cNvPr>
          <p:cNvSpPr txBox="1"/>
          <p:nvPr/>
        </p:nvSpPr>
        <p:spPr>
          <a:xfrm>
            <a:off x="350067" y="4488946"/>
            <a:ext cx="312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Device DSLs/compilers</a:t>
            </a:r>
            <a:endParaRPr sz="1400" b="1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60" name="Google Shape;160;p26">
            <a:extLst>
              <a:ext uri="{FF2B5EF4-FFF2-40B4-BE49-F238E27FC236}">
                <a16:creationId xmlns:a16="http://schemas.microsoft.com/office/drawing/2014/main" id="{36B2F058-C8F1-6552-6D45-B5BA49A95A8E}"/>
              </a:ext>
            </a:extLst>
          </p:cNvPr>
          <p:cNvSpPr txBox="1"/>
          <p:nvPr/>
        </p:nvSpPr>
        <p:spPr>
          <a:xfrm>
            <a:off x="4561007" y="4415818"/>
            <a:ext cx="5593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P4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61" name="Google Shape;161;p26">
            <a:extLst>
              <a:ext uri="{FF2B5EF4-FFF2-40B4-BE49-F238E27FC236}">
                <a16:creationId xmlns:a16="http://schemas.microsoft.com/office/drawing/2014/main" id="{47DA7A95-AFBD-4597-5B9C-B303ABA9C96E}"/>
              </a:ext>
            </a:extLst>
          </p:cNvPr>
          <p:cNvSpPr txBox="1"/>
          <p:nvPr/>
        </p:nvSpPr>
        <p:spPr>
          <a:xfrm>
            <a:off x="5005067" y="4568534"/>
            <a:ext cx="622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NPL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62" name="Google Shape;162;p26">
            <a:extLst>
              <a:ext uri="{FF2B5EF4-FFF2-40B4-BE49-F238E27FC236}">
                <a16:creationId xmlns:a16="http://schemas.microsoft.com/office/drawing/2014/main" id="{BC15AE41-FBE0-A819-581E-120CA6378E08}"/>
              </a:ext>
            </a:extLst>
          </p:cNvPr>
          <p:cNvSpPr txBox="1"/>
          <p:nvPr/>
        </p:nvSpPr>
        <p:spPr>
          <a:xfrm>
            <a:off x="8145048" y="4320557"/>
            <a:ext cx="140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Microcode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63" name="Google Shape;163;p26">
            <a:extLst>
              <a:ext uri="{FF2B5EF4-FFF2-40B4-BE49-F238E27FC236}">
                <a16:creationId xmlns:a16="http://schemas.microsoft.com/office/drawing/2014/main" id="{8EC0E353-3A3E-E171-3627-AE51371353AF}"/>
              </a:ext>
            </a:extLst>
          </p:cNvPr>
          <p:cNvSpPr txBox="1"/>
          <p:nvPr/>
        </p:nvSpPr>
        <p:spPr>
          <a:xfrm>
            <a:off x="5707024" y="4407269"/>
            <a:ext cx="140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Restricted C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sp>
        <p:nvSpPr>
          <p:cNvPr id="164" name="Google Shape;164;p26">
            <a:extLst>
              <a:ext uri="{FF2B5EF4-FFF2-40B4-BE49-F238E27FC236}">
                <a16:creationId xmlns:a16="http://schemas.microsoft.com/office/drawing/2014/main" id="{AEEF5EB5-A571-0B23-AB70-284D3F5FBE26}"/>
              </a:ext>
            </a:extLst>
          </p:cNvPr>
          <p:cNvSpPr txBox="1"/>
          <p:nvPr/>
        </p:nvSpPr>
        <p:spPr>
          <a:xfrm>
            <a:off x="7045476" y="4535568"/>
            <a:ext cx="13854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Oxide Rust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C34381-18ED-D3A3-E3A4-ABADB54E8ACF}"/>
              </a:ext>
            </a:extLst>
          </p:cNvPr>
          <p:cNvGrpSpPr/>
          <p:nvPr/>
        </p:nvGrpSpPr>
        <p:grpSpPr>
          <a:xfrm>
            <a:off x="2681058" y="1729553"/>
            <a:ext cx="2329961" cy="4499344"/>
            <a:chOff x="1921441" y="1289084"/>
            <a:chExt cx="1747471" cy="3374508"/>
          </a:xfrm>
        </p:grpSpPr>
        <p:sp>
          <p:nvSpPr>
            <p:cNvPr id="166" name="Google Shape;166;p26">
              <a:extLst>
                <a:ext uri="{FF2B5EF4-FFF2-40B4-BE49-F238E27FC236}">
                  <a16:creationId xmlns:a16="http://schemas.microsoft.com/office/drawing/2014/main" id="{F107EEA7-3632-561D-0E1A-FEC775A5C8D6}"/>
                </a:ext>
              </a:extLst>
            </p:cNvPr>
            <p:cNvSpPr/>
            <p:nvPr/>
          </p:nvSpPr>
          <p:spPr>
            <a:xfrm>
              <a:off x="1921441" y="1289084"/>
              <a:ext cx="1747471" cy="3374508"/>
            </a:xfrm>
            <a:prstGeom prst="downArrow">
              <a:avLst>
                <a:gd name="adj1" fmla="val 51994"/>
                <a:gd name="adj2" fmla="val 51496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50000"/>
                  </a:schemeClr>
                </a:gs>
              </a:gsLst>
              <a:lin ang="5400012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sp>
          <p:nvSpPr>
            <p:cNvPr id="167" name="Google Shape;167;p26">
              <a:extLst>
                <a:ext uri="{FF2B5EF4-FFF2-40B4-BE49-F238E27FC236}">
                  <a16:creationId xmlns:a16="http://schemas.microsoft.com/office/drawing/2014/main" id="{DB9287F8-AD3D-D81E-BE51-452DE8FC1046}"/>
                </a:ext>
              </a:extLst>
            </p:cNvPr>
            <p:cNvSpPr txBox="1"/>
            <p:nvPr/>
          </p:nvSpPr>
          <p:spPr>
            <a:xfrm>
              <a:off x="2258768" y="1485173"/>
              <a:ext cx="1084174" cy="507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400" b="1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Complexity</a:t>
              </a:r>
            </a:p>
            <a:p>
              <a:pPr algn="ctr"/>
              <a:r>
                <a:rPr lang="en" sz="1400" b="1" dirty="0"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in depth</a:t>
              </a:r>
              <a:endParaRPr sz="14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</p:grpSp>
      <p:cxnSp>
        <p:nvCxnSpPr>
          <p:cNvPr id="168" name="Google Shape;168;p26">
            <a:extLst>
              <a:ext uri="{FF2B5EF4-FFF2-40B4-BE49-F238E27FC236}">
                <a16:creationId xmlns:a16="http://schemas.microsoft.com/office/drawing/2014/main" id="{EFCB0F44-5A6D-80C2-0DB1-BE09908E6C43}"/>
              </a:ext>
            </a:extLst>
          </p:cNvPr>
          <p:cNvCxnSpPr/>
          <p:nvPr/>
        </p:nvCxnSpPr>
        <p:spPr>
          <a:xfrm flipH="1">
            <a:off x="350067" y="5095672"/>
            <a:ext cx="8981200" cy="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6">
            <a:extLst>
              <a:ext uri="{FF2B5EF4-FFF2-40B4-BE49-F238E27FC236}">
                <a16:creationId xmlns:a16="http://schemas.microsoft.com/office/drawing/2014/main" id="{EBA2D51B-CDD4-372C-8BF6-41B95D6159CC}"/>
              </a:ext>
            </a:extLst>
          </p:cNvPr>
          <p:cNvSpPr/>
          <p:nvPr/>
        </p:nvSpPr>
        <p:spPr>
          <a:xfrm>
            <a:off x="4450001" y="1586371"/>
            <a:ext cx="6064628" cy="51995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400" b="1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Complexity in breadth</a:t>
            </a:r>
            <a:endParaRPr sz="1400" b="1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cxnSp>
        <p:nvCxnSpPr>
          <p:cNvPr id="170" name="Google Shape;170;p26">
            <a:extLst>
              <a:ext uri="{FF2B5EF4-FFF2-40B4-BE49-F238E27FC236}">
                <a16:creationId xmlns:a16="http://schemas.microsoft.com/office/drawing/2014/main" id="{A8B00918-6BC5-91FB-EE06-3713A412E764}"/>
              </a:ext>
            </a:extLst>
          </p:cNvPr>
          <p:cNvCxnSpPr/>
          <p:nvPr/>
        </p:nvCxnSpPr>
        <p:spPr>
          <a:xfrm flipH="1">
            <a:off x="392567" y="4396217"/>
            <a:ext cx="8981200" cy="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6">
            <a:extLst>
              <a:ext uri="{FF2B5EF4-FFF2-40B4-BE49-F238E27FC236}">
                <a16:creationId xmlns:a16="http://schemas.microsoft.com/office/drawing/2014/main" id="{A9F31BDC-5218-4C07-74F6-0F55ACF36DF1}"/>
              </a:ext>
            </a:extLst>
          </p:cNvPr>
          <p:cNvCxnSpPr/>
          <p:nvPr/>
        </p:nvCxnSpPr>
        <p:spPr>
          <a:xfrm flipH="1">
            <a:off x="350067" y="3696763"/>
            <a:ext cx="8981200" cy="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26">
            <a:extLst>
              <a:ext uri="{FF2B5EF4-FFF2-40B4-BE49-F238E27FC236}">
                <a16:creationId xmlns:a16="http://schemas.microsoft.com/office/drawing/2014/main" id="{FE2BE34B-7647-2F27-E6B2-9195D6BA6B1B}"/>
              </a:ext>
            </a:extLst>
          </p:cNvPr>
          <p:cNvCxnSpPr/>
          <p:nvPr/>
        </p:nvCxnSpPr>
        <p:spPr>
          <a:xfrm flipH="1">
            <a:off x="350067" y="2997307"/>
            <a:ext cx="8981200" cy="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55;p26">
            <a:extLst>
              <a:ext uri="{FF2B5EF4-FFF2-40B4-BE49-F238E27FC236}">
                <a16:creationId xmlns:a16="http://schemas.microsoft.com/office/drawing/2014/main" id="{5C293343-AC3E-6679-F1D5-3939F4D0A5CA}"/>
              </a:ext>
            </a:extLst>
          </p:cNvPr>
          <p:cNvSpPr txBox="1"/>
          <p:nvPr/>
        </p:nvSpPr>
        <p:spPr>
          <a:xfrm>
            <a:off x="6968649" y="3729689"/>
            <a:ext cx="1115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00" dirty="0"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Netlink</a:t>
            </a:r>
            <a:endParaRPr sz="1400" dirty="0"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172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/>
          <p:nvPr/>
        </p:nvSpPr>
        <p:spPr>
          <a:xfrm>
            <a:off x="2193513" y="296435"/>
            <a:ext cx="3401943" cy="295461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P4 program</a:t>
            </a: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action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(bit&lt;9&gt;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) {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= port;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acl_table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{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key = </a:t>
            </a:r>
            <a:r>
              <a:rPr lang="en-US" sz="1400" dirty="0" err="1">
                <a:solidFill>
                  <a:schemeClr val="accent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hdr.eth.src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 exact;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actions =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set_port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= 0;</a:t>
            </a: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acl_table.apply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();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3FFA6D-1B37-186E-B683-BF0C1CA8EF0B}"/>
              </a:ext>
            </a:extLst>
          </p:cNvPr>
          <p:cNvSpPr txBox="1"/>
          <p:nvPr/>
        </p:nvSpPr>
        <p:spPr>
          <a:xfrm>
            <a:off x="6263683" y="1518275"/>
            <a:ext cx="1947733" cy="5035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table_action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pPr algn="ctr"/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== "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"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C6CF3-556C-FC0E-F689-0B1BEEAB7DFE}"/>
              </a:ext>
            </a:extLst>
          </p:cNvPr>
          <p:cNvSpPr txBox="1"/>
          <p:nvPr/>
        </p:nvSpPr>
        <p:spPr>
          <a:xfrm>
            <a:off x="6263682" y="2383121"/>
            <a:ext cx="1947731" cy="2881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port_arg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endParaRPr lang="en-DE" sz="1400" b="1" dirty="0">
              <a:solidFill>
                <a:schemeClr val="accent6">
                  <a:lumMod val="75000"/>
                </a:schemeClr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97C7D9-C94E-8257-A489-F8749B2C2A64}"/>
              </a:ext>
            </a:extLst>
          </p:cNvPr>
          <p:cNvSpPr txBox="1"/>
          <p:nvPr/>
        </p:nvSpPr>
        <p:spPr>
          <a:xfrm>
            <a:off x="8357910" y="2383120"/>
            <a:ext cx="358966" cy="2881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endParaRPr lang="en-DE" sz="1400" b="1" dirty="0">
              <a:latin typeface="Helvetica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D6FCA8-7C27-144E-BB27-6C1DD1B47AEE}"/>
              </a:ext>
            </a:extLst>
          </p:cNvPr>
          <p:cNvSpPr txBox="1"/>
          <p:nvPr/>
        </p:nvSpPr>
        <p:spPr>
          <a:xfrm>
            <a:off x="6263682" y="868872"/>
            <a:ext cx="1951559" cy="2881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table_configured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</a:p>
        </p:txBody>
      </p:sp>
      <p:sp>
        <p:nvSpPr>
          <p:cNvPr id="465" name="Google Shape;354;p35">
            <a:extLst>
              <a:ext uri="{FF2B5EF4-FFF2-40B4-BE49-F238E27FC236}">
                <a16:creationId xmlns:a16="http://schemas.microsoft.com/office/drawing/2014/main" id="{D5D1F5F6-E8EF-F9E7-B0F6-88D1106727AE}"/>
              </a:ext>
            </a:extLst>
          </p:cNvPr>
          <p:cNvSpPr txBox="1"/>
          <p:nvPr/>
        </p:nvSpPr>
        <p:spPr>
          <a:xfrm>
            <a:off x="387679" y="4228048"/>
            <a:ext cx="2714796" cy="1415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Control-plane assignment</a:t>
            </a:r>
            <a:endParaRPr lang="en-DE" sz="1600" dirty="0">
              <a:solidFill>
                <a:srgbClr val="7EA9D2"/>
              </a:solidFill>
              <a:latin typeface="Helvetica" panose="020B0604020202020204" pitchFamily="34" charset="0"/>
            </a:endParaRP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table_configured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 false</a:t>
            </a: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table_action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     N/A</a:t>
            </a:r>
            <a:b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</a:b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port_arg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 	 N/A</a:t>
            </a: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87D057-4BE8-853F-512D-5AA125FC6A6E}"/>
              </a:ext>
            </a:extLst>
          </p:cNvPr>
          <p:cNvCxnSpPr>
            <a:cxnSpLocks/>
          </p:cNvCxnSpPr>
          <p:nvPr/>
        </p:nvCxnSpPr>
        <p:spPr>
          <a:xfrm>
            <a:off x="180563" y="3429000"/>
            <a:ext cx="1171732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477D255-0E78-5BE3-4D4F-01AA2F526C69}"/>
              </a:ext>
            </a:extLst>
          </p:cNvPr>
          <p:cNvCxnSpPr>
            <a:cxnSpLocks/>
            <a:stCxn id="47" idx="2"/>
            <a:endCxn id="15" idx="0"/>
          </p:cNvCxnSpPr>
          <p:nvPr/>
        </p:nvCxnSpPr>
        <p:spPr>
          <a:xfrm rot="5400000">
            <a:off x="7057878" y="1336691"/>
            <a:ext cx="361256" cy="191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2D081E0-1001-B1E3-F92D-D88230D43410}"/>
              </a:ext>
            </a:extLst>
          </p:cNvPr>
          <p:cNvCxnSpPr>
            <a:cxnSpLocks/>
            <a:stCxn id="15" idx="3"/>
            <a:endCxn id="19" idx="0"/>
          </p:cNvCxnSpPr>
          <p:nvPr/>
        </p:nvCxnSpPr>
        <p:spPr>
          <a:xfrm>
            <a:off x="8211416" y="1770070"/>
            <a:ext cx="325977" cy="61305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7D544F5-F9E9-96FC-B581-C15D03E3E242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7056921" y="2202492"/>
            <a:ext cx="361256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B985579-48BE-2453-934E-8DB864DB97F0}"/>
              </a:ext>
            </a:extLst>
          </p:cNvPr>
          <p:cNvCxnSpPr>
            <a:cxnSpLocks/>
            <a:stCxn id="47" idx="3"/>
            <a:endCxn id="19" idx="0"/>
          </p:cNvCxnSpPr>
          <p:nvPr/>
        </p:nvCxnSpPr>
        <p:spPr>
          <a:xfrm>
            <a:off x="8215241" y="1012946"/>
            <a:ext cx="322152" cy="137017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DC1C518-BF4F-3578-18EC-B34B51A30B06}"/>
              </a:ext>
            </a:extLst>
          </p:cNvPr>
          <p:cNvSpPr/>
          <p:nvPr/>
        </p:nvSpPr>
        <p:spPr>
          <a:xfrm>
            <a:off x="8455783" y="1264910"/>
            <a:ext cx="2329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No</a:t>
            </a:r>
            <a:r>
              <a:rPr lang="en-DE" sz="14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99E1945D-9A42-FFD3-00F6-78616DA1D3C6}"/>
              </a:ext>
            </a:extLst>
          </p:cNvPr>
          <p:cNvSpPr/>
          <p:nvPr/>
        </p:nvSpPr>
        <p:spPr>
          <a:xfrm>
            <a:off x="7073867" y="1172927"/>
            <a:ext cx="29119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Yes</a:t>
            </a:r>
            <a:r>
              <a:rPr lang="en-DE" sz="14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DED97C51-2440-BDD4-5B16-FCD08F5F9CD0}"/>
              </a:ext>
            </a:extLst>
          </p:cNvPr>
          <p:cNvSpPr/>
          <p:nvPr/>
        </p:nvSpPr>
        <p:spPr>
          <a:xfrm>
            <a:off x="7071957" y="2059955"/>
            <a:ext cx="29310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Yes</a:t>
            </a:r>
            <a:r>
              <a:rPr lang="en-DE" sz="14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E75D3458-6995-81E2-2F8C-EDCD44C36AA9}"/>
              </a:ext>
            </a:extLst>
          </p:cNvPr>
          <p:cNvSpPr/>
          <p:nvPr/>
        </p:nvSpPr>
        <p:spPr>
          <a:xfrm>
            <a:off x="8232712" y="1662347"/>
            <a:ext cx="2329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No</a:t>
            </a:r>
            <a:r>
              <a:rPr lang="en-DE" sz="14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F6841962-E12F-E5B4-6689-91772F846370}"/>
              </a:ext>
            </a:extLst>
          </p:cNvPr>
          <p:cNvSpPr txBox="1"/>
          <p:nvPr/>
        </p:nvSpPr>
        <p:spPr>
          <a:xfrm>
            <a:off x="5493310" y="4705163"/>
            <a:ext cx="358966" cy="2881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endParaRPr lang="en-DE" sz="1400" b="1" dirty="0">
              <a:latin typeface="Helvetica" panose="020B0604020202020204" pitchFamily="34" charset="0"/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6F9B2A48-2076-FE33-E043-8C81C091E117}"/>
              </a:ext>
            </a:extLst>
          </p:cNvPr>
          <p:cNvSpPr txBox="1"/>
          <p:nvPr/>
        </p:nvSpPr>
        <p:spPr>
          <a:xfrm>
            <a:off x="91664" y="3600337"/>
            <a:ext cx="4944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</a:rPr>
              <a:t>Initial configuration (Table is not configured)</a:t>
            </a:r>
            <a:endParaRPr lang="en-DE" sz="1800" dirty="0">
              <a:solidFill>
                <a:srgbClr val="7EA9D2"/>
              </a:solidFill>
              <a:latin typeface="Helvetica" panose="020B0604020202020204" pitchFamily="34" charset="0"/>
            </a:endParaRPr>
          </a:p>
        </p:txBody>
      </p:sp>
      <p:sp>
        <p:nvSpPr>
          <p:cNvPr id="535" name="Google Shape;354;p35">
            <a:extLst>
              <a:ext uri="{FF2B5EF4-FFF2-40B4-BE49-F238E27FC236}">
                <a16:creationId xmlns:a16="http://schemas.microsoft.com/office/drawing/2014/main" id="{D72CF6A6-2A9A-9C71-ECA1-B1DA45B308B3}"/>
              </a:ext>
            </a:extLst>
          </p:cNvPr>
          <p:cNvSpPr txBox="1"/>
          <p:nvPr/>
        </p:nvSpPr>
        <p:spPr>
          <a:xfrm>
            <a:off x="8195008" y="4278075"/>
            <a:ext cx="3129026" cy="80017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New P4 program</a:t>
            </a: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= 0;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6D9DE-C03F-E3AA-05F8-AB41EE65C9AF}"/>
              </a:ext>
            </a:extLst>
          </p:cNvPr>
          <p:cNvSpPr/>
          <p:nvPr/>
        </p:nvSpPr>
        <p:spPr>
          <a:xfrm>
            <a:off x="5903195" y="296435"/>
            <a:ext cx="3129027" cy="26606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</a:rPr>
              <a:t>Decision tree for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endParaRPr lang="en-US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630B8-2388-74BA-11F3-4FF4B04D8C88}"/>
              </a:ext>
            </a:extLst>
          </p:cNvPr>
          <p:cNvSpPr/>
          <p:nvPr/>
        </p:nvSpPr>
        <p:spPr>
          <a:xfrm>
            <a:off x="4151582" y="4228048"/>
            <a:ext cx="3042423" cy="9696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</a:rPr>
              <a:t>Decision tree for </a:t>
            </a:r>
            <a:r>
              <a:rPr lang="en-US" sz="1400" dirty="0" err="1">
                <a:solidFill>
                  <a:srgbClr val="4472C4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endParaRPr lang="en-US" sz="16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BC089B2-453C-FB32-BA0A-74B06C4DD6B3}"/>
              </a:ext>
            </a:extLst>
          </p:cNvPr>
          <p:cNvSpPr/>
          <p:nvPr/>
        </p:nvSpPr>
        <p:spPr>
          <a:xfrm>
            <a:off x="7579451" y="4287035"/>
            <a:ext cx="357552" cy="7062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8" name="Google Shape;165;p26">
            <a:extLst>
              <a:ext uri="{FF2B5EF4-FFF2-40B4-BE49-F238E27FC236}">
                <a16:creationId xmlns:a16="http://schemas.microsoft.com/office/drawing/2014/main" id="{D0E3B27A-0CA6-A3F4-32A8-EDC3949F613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50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162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47" grpId="0" animBg="1"/>
      <p:bldP spid="465" grpId="0" animBg="1"/>
      <p:bldP spid="451" grpId="0" animBg="1"/>
      <p:bldP spid="452" grpId="0" animBg="1"/>
      <p:bldP spid="463" grpId="0" animBg="1"/>
      <p:bldP spid="473" grpId="0" animBg="1"/>
      <p:bldP spid="328" grpId="0" animBg="1"/>
      <p:bldP spid="535" grpId="0" animBg="1"/>
      <p:bldP spid="2" grpId="0" animBg="1"/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354;p35">
            <a:extLst>
              <a:ext uri="{FF2B5EF4-FFF2-40B4-BE49-F238E27FC236}">
                <a16:creationId xmlns:a16="http://schemas.microsoft.com/office/drawing/2014/main" id="{BF9A8D9A-22C8-F3EA-CD4E-700F2FF38778}"/>
              </a:ext>
            </a:extLst>
          </p:cNvPr>
          <p:cNvSpPr txBox="1"/>
          <p:nvPr/>
        </p:nvSpPr>
        <p:spPr>
          <a:xfrm>
            <a:off x="217441" y="4205655"/>
            <a:ext cx="7238891" cy="1200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Control-plane assignment</a:t>
            </a:r>
          </a:p>
          <a:p>
            <a:endParaRPr lang="en-DE" sz="1400" dirty="0">
              <a:solidFill>
                <a:srgbClr val="7EA9D2"/>
              </a:solidFill>
              <a:latin typeface="Helvetica" panose="020B0604020202020204" pitchFamily="34" charset="0"/>
            </a:endParaRP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table_configured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   true</a:t>
            </a: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table_action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       |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hdr.eth.src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| == 0xFFFFFFF ? “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” : N/A</a:t>
            </a:r>
            <a:b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</a:b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port_arg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           |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hdr.eth.src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| == 0xFFFFFFF ? 1          : N/A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53172D29-3234-6D1E-B6E6-4C5C7F1A91F7}"/>
              </a:ext>
            </a:extLst>
          </p:cNvPr>
          <p:cNvSpPr txBox="1"/>
          <p:nvPr/>
        </p:nvSpPr>
        <p:spPr>
          <a:xfrm>
            <a:off x="3459643" y="5601976"/>
            <a:ext cx="3129025" cy="2881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|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hdr.eth.src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| 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== 0xFFFFFFF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E9A0C8C2-83A1-FCB8-D554-54B3BA581693}"/>
              </a:ext>
            </a:extLst>
          </p:cNvPr>
          <p:cNvSpPr txBox="1"/>
          <p:nvPr/>
        </p:nvSpPr>
        <p:spPr>
          <a:xfrm>
            <a:off x="5758630" y="6012557"/>
            <a:ext cx="358966" cy="2881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endParaRPr lang="en-DE" sz="1400" b="1" dirty="0">
              <a:latin typeface="Helvetica" panose="020B0604020202020204" pitchFamily="34" charset="0"/>
            </a:endParaRPr>
          </a:p>
        </p:txBody>
      </p:sp>
      <p:cxnSp>
        <p:nvCxnSpPr>
          <p:cNvPr id="343" name="Connector: Elbow 342">
            <a:extLst>
              <a:ext uri="{FF2B5EF4-FFF2-40B4-BE49-F238E27FC236}">
                <a16:creationId xmlns:a16="http://schemas.microsoft.com/office/drawing/2014/main" id="{AD3051E5-CCB6-82ED-FCA6-7B2BD0E56372}"/>
              </a:ext>
            </a:extLst>
          </p:cNvPr>
          <p:cNvCxnSpPr>
            <a:cxnSpLocks/>
            <a:stCxn id="338" idx="2"/>
            <a:endCxn id="340" idx="1"/>
          </p:cNvCxnSpPr>
          <p:nvPr/>
        </p:nvCxnSpPr>
        <p:spPr>
          <a:xfrm rot="16200000" flipH="1">
            <a:off x="5258139" y="5656140"/>
            <a:ext cx="266508" cy="73447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ctangle 348">
            <a:extLst>
              <a:ext uri="{FF2B5EF4-FFF2-40B4-BE49-F238E27FC236}">
                <a16:creationId xmlns:a16="http://schemas.microsoft.com/office/drawing/2014/main" id="{FC16CFA8-8A65-BD8C-0C79-95CCC7B70C37}"/>
              </a:ext>
            </a:extLst>
          </p:cNvPr>
          <p:cNvSpPr/>
          <p:nvPr/>
        </p:nvSpPr>
        <p:spPr>
          <a:xfrm>
            <a:off x="5230557" y="6023376"/>
            <a:ext cx="2329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No</a:t>
            </a:r>
            <a:r>
              <a:rPr lang="en-DE" sz="14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8C32FAE9-6787-E92A-3659-10416582C715}"/>
              </a:ext>
            </a:extLst>
          </p:cNvPr>
          <p:cNvSpPr txBox="1"/>
          <p:nvPr/>
        </p:nvSpPr>
        <p:spPr>
          <a:xfrm>
            <a:off x="0" y="3424352"/>
            <a:ext cx="4543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“Insert an entry that matches </a:t>
            </a:r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0xFFFFFFF</a:t>
            </a:r>
            <a:r>
              <a:rPr lang="en-US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dirty="0">
                <a:latin typeface="Helvetica" panose="020B0604020202020204" pitchFamily="34" charset="0"/>
              </a:rPr>
              <a:t>on </a:t>
            </a:r>
            <a:r>
              <a:rPr lang="en-US" sz="16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hdr.eth.src</a:t>
            </a:r>
            <a:r>
              <a:rPr lang="en-US" dirty="0"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dirty="0">
                <a:latin typeface="Helvetica" panose="020B06040202020202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and sets the port to </a:t>
            </a:r>
            <a:r>
              <a:rPr lang="en-US" sz="16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1</a:t>
            </a:r>
            <a:r>
              <a:rPr lang="en-US" dirty="0">
                <a:latin typeface="Helvetica" panose="020B06040202020202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.”</a:t>
            </a:r>
            <a:endParaRPr lang="en-DE" dirty="0">
              <a:solidFill>
                <a:srgbClr val="7EA9D2"/>
              </a:solidFill>
              <a:latin typeface="Helvetica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7150FB2F-0C31-5A20-1CB1-D24EBBA30B4D}"/>
              </a:ext>
            </a:extLst>
          </p:cNvPr>
          <p:cNvSpPr txBox="1"/>
          <p:nvPr/>
        </p:nvSpPr>
        <p:spPr>
          <a:xfrm>
            <a:off x="414157" y="5818076"/>
            <a:ext cx="3163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Decision tree for </a:t>
            </a:r>
            <a:r>
              <a:rPr lang="en-US" sz="1400" dirty="0" err="1">
                <a:solidFill>
                  <a:schemeClr val="accent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</a:t>
            </a:r>
            <a:endParaRPr lang="en-DE" sz="1600" dirty="0">
              <a:latin typeface="Helvetica" panose="020B0604020202020204" pitchFamily="34" charset="0"/>
            </a:endParaRPr>
          </a:p>
        </p:txBody>
      </p:sp>
      <p:sp>
        <p:nvSpPr>
          <p:cNvPr id="536" name="Google Shape;354;p35">
            <a:extLst>
              <a:ext uri="{FF2B5EF4-FFF2-40B4-BE49-F238E27FC236}">
                <a16:creationId xmlns:a16="http://schemas.microsoft.com/office/drawing/2014/main" id="{D5A86956-348E-9290-0E5F-7BF47B1E171D}"/>
              </a:ext>
            </a:extLst>
          </p:cNvPr>
          <p:cNvSpPr txBox="1"/>
          <p:nvPr/>
        </p:nvSpPr>
        <p:spPr>
          <a:xfrm>
            <a:off x="8190572" y="3756445"/>
            <a:ext cx="3771220" cy="295461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New P4 program</a:t>
            </a: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action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(bit&lt;9&gt; port) {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</a:t>
            </a:r>
            <a:r>
              <a:rPr lang="en-US" sz="1400" dirty="0" err="1">
                <a:highlight>
                  <a:srgbClr val="00FF00"/>
                </a:highlight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highlight>
                  <a:srgbClr val="00FF00"/>
                </a:highlight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= 1;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acl_table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{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key = </a:t>
            </a:r>
            <a:r>
              <a:rPr lang="en-US" sz="1400" dirty="0" err="1">
                <a:solidFill>
                  <a:schemeClr val="accent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hdr.eth.src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 exact;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actions =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set_port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= 0;</a:t>
            </a: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acl_table.apply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();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ECA304E2-2D38-34A3-9FBD-6B86320EF3FB}"/>
              </a:ext>
            </a:extLst>
          </p:cNvPr>
          <p:cNvSpPr txBox="1"/>
          <p:nvPr/>
        </p:nvSpPr>
        <p:spPr>
          <a:xfrm>
            <a:off x="3792074" y="6012557"/>
            <a:ext cx="358966" cy="2881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1</a:t>
            </a:r>
            <a:endParaRPr lang="en-DE" sz="1400" b="1" dirty="0">
              <a:latin typeface="Helvetica" panose="020B0604020202020204" pitchFamily="34" charset="0"/>
            </a:endParaRPr>
          </a:p>
        </p:txBody>
      </p:sp>
      <p:cxnSp>
        <p:nvCxnSpPr>
          <p:cNvPr id="554" name="Connector: Elbow 553">
            <a:extLst>
              <a:ext uri="{FF2B5EF4-FFF2-40B4-BE49-F238E27FC236}">
                <a16:creationId xmlns:a16="http://schemas.microsoft.com/office/drawing/2014/main" id="{4CECE076-7B25-9039-8C2D-DD2ECA14B314}"/>
              </a:ext>
            </a:extLst>
          </p:cNvPr>
          <p:cNvCxnSpPr>
            <a:cxnSpLocks/>
            <a:stCxn id="338" idx="2"/>
            <a:endCxn id="548" idx="3"/>
          </p:cNvCxnSpPr>
          <p:nvPr/>
        </p:nvCxnSpPr>
        <p:spPr>
          <a:xfrm rot="5400000">
            <a:off x="4454344" y="5586819"/>
            <a:ext cx="266508" cy="87311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Rectangle 347">
            <a:extLst>
              <a:ext uri="{FF2B5EF4-FFF2-40B4-BE49-F238E27FC236}">
                <a16:creationId xmlns:a16="http://schemas.microsoft.com/office/drawing/2014/main" id="{9CDFE7DD-011F-DC32-A493-FEE63AF7B2AE}"/>
              </a:ext>
            </a:extLst>
          </p:cNvPr>
          <p:cNvSpPr/>
          <p:nvPr/>
        </p:nvSpPr>
        <p:spPr>
          <a:xfrm>
            <a:off x="4435919" y="6019193"/>
            <a:ext cx="29310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Yes</a:t>
            </a:r>
            <a:r>
              <a:rPr lang="en-DE" sz="14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23A65D2-6A03-6ED4-4D5A-51AE253DBB7B}"/>
              </a:ext>
            </a:extLst>
          </p:cNvPr>
          <p:cNvSpPr/>
          <p:nvPr/>
        </p:nvSpPr>
        <p:spPr>
          <a:xfrm>
            <a:off x="7660629" y="4608848"/>
            <a:ext cx="357552" cy="7062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4" name="Google Shape;354;p35">
            <a:extLst>
              <a:ext uri="{FF2B5EF4-FFF2-40B4-BE49-F238E27FC236}">
                <a16:creationId xmlns:a16="http://schemas.microsoft.com/office/drawing/2014/main" id="{774FB6F7-621E-D1FF-8D38-E2175737C27C}"/>
              </a:ext>
            </a:extLst>
          </p:cNvPr>
          <p:cNvSpPr txBox="1"/>
          <p:nvPr/>
        </p:nvSpPr>
        <p:spPr>
          <a:xfrm>
            <a:off x="2193513" y="296435"/>
            <a:ext cx="3401943" cy="295461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P4 program</a:t>
            </a: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action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(bit&lt;9&gt; port) {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= port;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acl_table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{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key = </a:t>
            </a:r>
            <a:r>
              <a:rPr lang="en-US" sz="1400" dirty="0" err="1">
                <a:solidFill>
                  <a:schemeClr val="accent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hdr.eth.src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 exact;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actions =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set_port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= 0;</a:t>
            </a:r>
          </a:p>
          <a:p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acl_table.apply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();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B7517-FB27-3A98-525C-3FE89312FD2E}"/>
              </a:ext>
            </a:extLst>
          </p:cNvPr>
          <p:cNvSpPr txBox="1"/>
          <p:nvPr/>
        </p:nvSpPr>
        <p:spPr>
          <a:xfrm>
            <a:off x="6263683" y="1518275"/>
            <a:ext cx="1947733" cy="5035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table_action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 </a:t>
            </a:r>
          </a:p>
          <a:p>
            <a:pPr algn="ctr"/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== "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77973-739B-EC1F-8315-41826F64B831}"/>
              </a:ext>
            </a:extLst>
          </p:cNvPr>
          <p:cNvSpPr txBox="1"/>
          <p:nvPr/>
        </p:nvSpPr>
        <p:spPr>
          <a:xfrm>
            <a:off x="6263682" y="2383121"/>
            <a:ext cx="1947731" cy="2881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port_arg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endParaRPr lang="en-DE" sz="1400" b="1" dirty="0">
              <a:solidFill>
                <a:schemeClr val="accent6">
                  <a:lumMod val="75000"/>
                </a:schemeClr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5BF0F-1C98-78F6-0627-680DA9EF296E}"/>
              </a:ext>
            </a:extLst>
          </p:cNvPr>
          <p:cNvSpPr txBox="1"/>
          <p:nvPr/>
        </p:nvSpPr>
        <p:spPr>
          <a:xfrm>
            <a:off x="8357910" y="2383120"/>
            <a:ext cx="358966" cy="2881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endParaRPr lang="en-DE" sz="1400" b="1" dirty="0"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73A31-73E4-4531-E98A-428DBFAC9667}"/>
              </a:ext>
            </a:extLst>
          </p:cNvPr>
          <p:cNvSpPr txBox="1"/>
          <p:nvPr/>
        </p:nvSpPr>
        <p:spPr>
          <a:xfrm>
            <a:off x="6263682" y="868872"/>
            <a:ext cx="1951559" cy="2881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table_configured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|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844C6A-714E-04AA-C121-F65638273C19}"/>
              </a:ext>
            </a:extLst>
          </p:cNvPr>
          <p:cNvCxnSpPr>
            <a:cxnSpLocks/>
          </p:cNvCxnSpPr>
          <p:nvPr/>
        </p:nvCxnSpPr>
        <p:spPr>
          <a:xfrm>
            <a:off x="180563" y="3429000"/>
            <a:ext cx="1171732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75914DF-F850-1FC7-2CC8-401D4FD722BA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 rot="5400000">
            <a:off x="7057878" y="1336691"/>
            <a:ext cx="361256" cy="191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54BB519-46E8-418A-897C-E090EEBC3ED1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8211416" y="1770070"/>
            <a:ext cx="325977" cy="61305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EBF2474-B3B9-CEAC-6244-CE432AA8FDA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7056921" y="2202492"/>
            <a:ext cx="361256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74F9EED-63F7-8819-A8A8-6EFAADEBBB37}"/>
              </a:ext>
            </a:extLst>
          </p:cNvPr>
          <p:cNvCxnSpPr>
            <a:cxnSpLocks/>
            <a:stCxn id="8" idx="3"/>
            <a:endCxn id="7" idx="0"/>
          </p:cNvCxnSpPr>
          <p:nvPr/>
        </p:nvCxnSpPr>
        <p:spPr>
          <a:xfrm>
            <a:off x="8215241" y="1012946"/>
            <a:ext cx="322152" cy="137017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59495B3-C19B-2AB3-1D4B-4001CC9400B2}"/>
              </a:ext>
            </a:extLst>
          </p:cNvPr>
          <p:cNvSpPr/>
          <p:nvPr/>
        </p:nvSpPr>
        <p:spPr>
          <a:xfrm>
            <a:off x="8455783" y="1264910"/>
            <a:ext cx="2329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No</a:t>
            </a:r>
            <a:r>
              <a:rPr lang="en-DE" sz="14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22A8E9-04B0-8155-9B38-7242AAC96547}"/>
              </a:ext>
            </a:extLst>
          </p:cNvPr>
          <p:cNvSpPr/>
          <p:nvPr/>
        </p:nvSpPr>
        <p:spPr>
          <a:xfrm>
            <a:off x="7073867" y="1172927"/>
            <a:ext cx="29119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Yes</a:t>
            </a:r>
            <a:r>
              <a:rPr lang="en-DE" sz="14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D500B7-CB41-1EB0-8EBB-57EB7CE64439}"/>
              </a:ext>
            </a:extLst>
          </p:cNvPr>
          <p:cNvSpPr/>
          <p:nvPr/>
        </p:nvSpPr>
        <p:spPr>
          <a:xfrm>
            <a:off x="7071957" y="2059955"/>
            <a:ext cx="29310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Yes</a:t>
            </a:r>
            <a:r>
              <a:rPr lang="en-DE" sz="14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D26890-F0F1-B5C6-8966-64279828DCAE}"/>
              </a:ext>
            </a:extLst>
          </p:cNvPr>
          <p:cNvSpPr/>
          <p:nvPr/>
        </p:nvSpPr>
        <p:spPr>
          <a:xfrm>
            <a:off x="8232712" y="1662347"/>
            <a:ext cx="2329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</a:rPr>
              <a:t>No</a:t>
            </a:r>
            <a:r>
              <a:rPr lang="en-DE" sz="1400" dirty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646E8D-2A43-D639-9834-2EA2D00046B1}"/>
              </a:ext>
            </a:extLst>
          </p:cNvPr>
          <p:cNvSpPr/>
          <p:nvPr/>
        </p:nvSpPr>
        <p:spPr>
          <a:xfrm>
            <a:off x="5903195" y="296435"/>
            <a:ext cx="3129027" cy="26606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</a:rPr>
              <a:t>Decision tree for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endParaRPr lang="en-US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 animBg="1"/>
      <p:bldP spid="338" grpId="0" animBg="1"/>
      <p:bldP spid="340" grpId="0" animBg="1"/>
      <p:bldP spid="349" grpId="0" animBg="1"/>
      <p:bldP spid="377" grpId="0"/>
      <p:bldP spid="536" grpId="0" animBg="1"/>
      <p:bldP spid="548" grpId="0" animBg="1"/>
      <p:bldP spid="348" grpId="0" animBg="1"/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62E6FE6F-31F6-1E9E-861C-1F373B530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>
            <a:extLst>
              <a:ext uri="{FF2B5EF4-FFF2-40B4-BE49-F238E27FC236}">
                <a16:creationId xmlns:a16="http://schemas.microsoft.com/office/drawing/2014/main" id="{9925F76B-6861-A4AA-4006-382BC9CF55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897609" cy="1325563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Specialization Has Been Done Before – What’s Different?</a:t>
            </a:r>
            <a:endParaRPr lang="en-US" sz="32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448ABE-CB54-B3BB-F83B-9079034D107C}"/>
              </a:ext>
            </a:extLst>
          </p:cNvPr>
          <p:cNvGrpSpPr/>
          <p:nvPr/>
        </p:nvGrpSpPr>
        <p:grpSpPr>
          <a:xfrm>
            <a:off x="487325" y="5801636"/>
            <a:ext cx="4914296" cy="925993"/>
            <a:chOff x="5299695" y="-3398941"/>
            <a:chExt cx="7097841" cy="12707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B6D65F-8D10-3D92-644B-C3AFCF542D54}"/>
                </a:ext>
              </a:extLst>
            </p:cNvPr>
            <p:cNvSpPr/>
            <p:nvPr/>
          </p:nvSpPr>
          <p:spPr>
            <a:xfrm>
              <a:off x="8872798" y="-2810620"/>
              <a:ext cx="3313568" cy="5160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On every control-plane update</a:t>
              </a:r>
              <a:endParaRPr lang="en-DE" sz="12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EEF90B-D0F8-66AF-89C3-09F6EB4AECAC}"/>
                </a:ext>
              </a:extLst>
            </p:cNvPr>
            <p:cNvSpPr/>
            <p:nvPr/>
          </p:nvSpPr>
          <p:spPr>
            <a:xfrm>
              <a:off x="5429462" y="-2810620"/>
              <a:ext cx="3313571" cy="5160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Once</a:t>
              </a:r>
              <a:endParaRPr lang="en-DE" sz="12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43194-2766-C701-304D-C2465ADF6086}"/>
                </a:ext>
              </a:extLst>
            </p:cNvPr>
            <p:cNvSpPr/>
            <p:nvPr/>
          </p:nvSpPr>
          <p:spPr>
            <a:xfrm>
              <a:off x="5299695" y="-3398941"/>
              <a:ext cx="7097841" cy="127079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Rate of change</a:t>
              </a:r>
              <a:endParaRPr lang="en-DE" sz="16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3CE0E4D-86E9-AA64-DAEE-BAD610ECF63F}"/>
              </a:ext>
            </a:extLst>
          </p:cNvPr>
          <p:cNvSpPr/>
          <p:nvPr/>
        </p:nvSpPr>
        <p:spPr>
          <a:xfrm>
            <a:off x="2063914" y="4483723"/>
            <a:ext cx="357552" cy="7062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FF5E1AD-0F72-5B5F-A32A-1A0A1E0A537D}"/>
              </a:ext>
            </a:extLst>
          </p:cNvPr>
          <p:cNvSpPr/>
          <p:nvPr/>
        </p:nvSpPr>
        <p:spPr>
          <a:xfrm>
            <a:off x="4261872" y="4483723"/>
            <a:ext cx="357552" cy="7062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6DADE6-CD63-7989-E638-FBB11B152150}"/>
              </a:ext>
            </a:extLst>
          </p:cNvPr>
          <p:cNvSpPr/>
          <p:nvPr/>
        </p:nvSpPr>
        <p:spPr>
          <a:xfrm>
            <a:off x="2498636" y="4260571"/>
            <a:ext cx="1712954" cy="113916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Data-plane expressions</a:t>
            </a:r>
            <a:endParaRPr lang="en-D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6E134C0-9D64-38EA-3C17-E83AE92DDAB1}"/>
              </a:ext>
            </a:extLst>
          </p:cNvPr>
          <p:cNvGrpSpPr/>
          <p:nvPr/>
        </p:nvGrpSpPr>
        <p:grpSpPr>
          <a:xfrm>
            <a:off x="382896" y="4260571"/>
            <a:ext cx="1573128" cy="1139168"/>
            <a:chOff x="415600" y="3932078"/>
            <a:chExt cx="1573128" cy="11391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A6128B-1847-8AE3-7787-11BA7E3AA334}"/>
                </a:ext>
              </a:extLst>
            </p:cNvPr>
            <p:cNvSpPr/>
            <p:nvPr/>
          </p:nvSpPr>
          <p:spPr>
            <a:xfrm>
              <a:off x="415600" y="3932078"/>
              <a:ext cx="1573128" cy="1139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" panose="020B0604020202020204" pitchFamily="34" charset="0"/>
                </a:rPr>
                <a:t>P4 program</a:t>
              </a:r>
              <a:endParaRPr lang="en-DE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C6D462DA-23E1-B4CD-7552-1489E4CF5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34" y="3932078"/>
              <a:ext cx="505280" cy="556253"/>
            </a:xfrm>
            <a:prstGeom prst="rect">
              <a:avLst/>
            </a:prstGeom>
          </p:spPr>
        </p:pic>
      </p:grpSp>
      <p:sp>
        <p:nvSpPr>
          <p:cNvPr id="22" name="Google Shape;150;p16">
            <a:extLst>
              <a:ext uri="{FF2B5EF4-FFF2-40B4-BE49-F238E27FC236}">
                <a16:creationId xmlns:a16="http://schemas.microsoft.com/office/drawing/2014/main" id="{3F27A864-9DB6-D830-9A50-FD30D11AA3CC}"/>
              </a:ext>
            </a:extLst>
          </p:cNvPr>
          <p:cNvSpPr txBox="1">
            <a:spLocks/>
          </p:cNvSpPr>
          <p:nvPr/>
        </p:nvSpPr>
        <p:spPr>
          <a:xfrm>
            <a:off x="11449011" y="63700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defPPr>
              <a:defRPr lang="en-DE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467" smtClean="0">
                <a:latin typeface="Helvetica" panose="020B0604020202020204" pitchFamily="34" charset="0"/>
              </a:rPr>
              <a:pPr/>
              <a:t>52</a:t>
            </a:fld>
            <a:endParaRPr lang="en" sz="1467" dirty="0">
              <a:latin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38AD8-1D64-4570-8796-CDA0EE388188}"/>
              </a:ext>
            </a:extLst>
          </p:cNvPr>
          <p:cNvSpPr txBox="1"/>
          <p:nvPr/>
        </p:nvSpPr>
        <p:spPr>
          <a:xfrm>
            <a:off x="577171" y="1791112"/>
            <a:ext cx="11360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We can quickly react to changes!</a:t>
            </a:r>
          </a:p>
          <a:p>
            <a:endParaRPr lang="en-US" sz="2400" dirty="0"/>
          </a:p>
          <a:p>
            <a:r>
              <a:rPr lang="en-US" sz="2400" dirty="0"/>
              <a:t>Use </a:t>
            </a:r>
            <a:r>
              <a:rPr lang="en-US" sz="2400" b="1" dirty="0"/>
              <a:t>term/e-matching </a:t>
            </a:r>
            <a:r>
              <a:rPr lang="en-US" sz="2400" dirty="0"/>
              <a:t>to perform fast expression substitution/simplification.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7A6BC7-538F-D40E-25D9-A054DA5845A8}"/>
              </a:ext>
            </a:extLst>
          </p:cNvPr>
          <p:cNvSpPr/>
          <p:nvPr/>
        </p:nvSpPr>
        <p:spPr>
          <a:xfrm>
            <a:off x="4959272" y="3574356"/>
            <a:ext cx="1853312" cy="2017612"/>
          </a:xfrm>
          <a:prstGeom prst="rect">
            <a:avLst/>
          </a:prstGeom>
          <a:pattFill prst="plaid">
            <a:fgClr>
              <a:schemeClr val="bg1">
                <a:lumMod val="8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Substituted expressions</a:t>
            </a:r>
            <a:endParaRPr lang="en-D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A87C67E-973E-9E31-A0ED-FE43038FE111}"/>
              </a:ext>
            </a:extLst>
          </p:cNvPr>
          <p:cNvSpPr/>
          <p:nvPr/>
        </p:nvSpPr>
        <p:spPr>
          <a:xfrm flipH="1">
            <a:off x="6939691" y="4610241"/>
            <a:ext cx="357552" cy="7062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8B39C3F-A287-73AF-DD44-A66DE0F44D31}"/>
              </a:ext>
            </a:extLst>
          </p:cNvPr>
          <p:cNvSpPr/>
          <p:nvPr/>
        </p:nvSpPr>
        <p:spPr>
          <a:xfrm flipH="1">
            <a:off x="9270877" y="4610241"/>
            <a:ext cx="357552" cy="7062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31EA6E-3B43-96B7-79C5-B24F3963DC84}"/>
              </a:ext>
            </a:extLst>
          </p:cNvPr>
          <p:cNvSpPr/>
          <p:nvPr/>
        </p:nvSpPr>
        <p:spPr>
          <a:xfrm flipH="1">
            <a:off x="7447096" y="4387089"/>
            <a:ext cx="1712954" cy="1139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Control-plane assignments</a:t>
            </a:r>
            <a:endParaRPr lang="en-D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6F805D-FA9D-9DF4-EDAC-4E710D29D0B4}"/>
              </a:ext>
            </a:extLst>
          </p:cNvPr>
          <p:cNvSpPr/>
          <p:nvPr/>
        </p:nvSpPr>
        <p:spPr>
          <a:xfrm flipH="1">
            <a:off x="9806465" y="4387089"/>
            <a:ext cx="1573128" cy="1139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Control-plane update</a:t>
            </a:r>
            <a:endParaRPr lang="en-DE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13" grpId="0"/>
      <p:bldP spid="17" grpId="0" animBg="1"/>
      <p:bldP spid="25" grpId="0" animBg="1"/>
      <p:bldP spid="31" grpId="0" animBg="1"/>
      <p:bldP spid="32" grpId="0" animBg="1"/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A8FB6279-5B4E-AE09-3548-4C997FFA8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47B83C-DD5E-C6DD-B543-83EB87382448}"/>
              </a:ext>
            </a:extLst>
          </p:cNvPr>
          <p:cNvSpPr/>
          <p:nvPr/>
        </p:nvSpPr>
        <p:spPr>
          <a:xfrm>
            <a:off x="3012140" y="5574281"/>
            <a:ext cx="6705601" cy="954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</a:rPr>
              <a:t>              Network device program</a:t>
            </a:r>
            <a:endParaRPr lang="en-DE" sz="24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76EF3-26F6-E09A-13B3-5521B8004A70}"/>
              </a:ext>
            </a:extLst>
          </p:cNvPr>
          <p:cNvSpPr/>
          <p:nvPr/>
        </p:nvSpPr>
        <p:spPr>
          <a:xfrm>
            <a:off x="3499669" y="5566088"/>
            <a:ext cx="12960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" panose="020B0604020202020204" pitchFamily="34" charset="0"/>
              </a:rPr>
              <a:t>ACL</a:t>
            </a:r>
            <a:endParaRPr lang="en-DE" sz="2400" b="1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51AC1914-DFA2-D5C7-0395-6D77BAD9CA52}"/>
              </a:ext>
            </a:extLst>
          </p:cNvPr>
          <p:cNvSpPr/>
          <p:nvPr/>
        </p:nvSpPr>
        <p:spPr>
          <a:xfrm>
            <a:off x="3499669" y="5566088"/>
            <a:ext cx="1296000" cy="540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" panose="020B0604020202020204" pitchFamily="34" charset="0"/>
              </a:rPr>
              <a:t>ACL</a:t>
            </a:r>
            <a:endParaRPr lang="en-DE" sz="2400" b="1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5FF141-9EFC-58AC-181E-0C4472700FF3}"/>
              </a:ext>
            </a:extLst>
          </p:cNvPr>
          <p:cNvSpPr/>
          <p:nvPr/>
        </p:nvSpPr>
        <p:spPr>
          <a:xfrm>
            <a:off x="2914650" y="3258731"/>
            <a:ext cx="6892290" cy="9027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Specializing compiler</a:t>
            </a:r>
          </a:p>
        </p:txBody>
      </p:sp>
      <p:sp>
        <p:nvSpPr>
          <p:cNvPr id="205" name="Google Shape;205;p24">
            <a:extLst>
              <a:ext uri="{FF2B5EF4-FFF2-40B4-BE49-F238E27FC236}">
                <a16:creationId xmlns:a16="http://schemas.microsoft.com/office/drawing/2014/main" id="{37AF59FC-B22F-6664-626D-57DD4D668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 dirty="0"/>
              <a:t>Incremental Partial Evaluation For Data-Plane Programs</a:t>
            </a:r>
            <a:endParaRPr sz="3200" dirty="0"/>
          </a:p>
        </p:txBody>
      </p:sp>
      <p:sp>
        <p:nvSpPr>
          <p:cNvPr id="3" name="Google Shape;150;p16">
            <a:extLst>
              <a:ext uri="{FF2B5EF4-FFF2-40B4-BE49-F238E27FC236}">
                <a16:creationId xmlns:a16="http://schemas.microsoft.com/office/drawing/2014/main" id="{20C8CE5F-FD9B-4907-5EAC-D529DB412BD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fld id="{00000000-1234-1234-1234-123412341234}" type="slidenum">
              <a:rPr lang="en" sz="1467"/>
              <a:pPr/>
              <a:t>53</a:t>
            </a:fld>
            <a:endParaRPr sz="1467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0ACF3B-13CB-FB51-33D1-1711EF2AF14F}"/>
              </a:ext>
            </a:extLst>
          </p:cNvPr>
          <p:cNvSpPr/>
          <p:nvPr/>
        </p:nvSpPr>
        <p:spPr>
          <a:xfrm>
            <a:off x="3012140" y="1589741"/>
            <a:ext cx="6705600" cy="7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</a:rPr>
              <a:t>Control plane </a:t>
            </a:r>
            <a:endParaRPr lang="en-DE" sz="24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A3F35-45E1-37F4-774F-F2D819734689}"/>
              </a:ext>
            </a:extLst>
          </p:cNvPr>
          <p:cNvSpPr/>
          <p:nvPr/>
        </p:nvSpPr>
        <p:spPr>
          <a:xfrm>
            <a:off x="6312594" y="5574283"/>
            <a:ext cx="1134091" cy="5069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" panose="020B0604020202020204" pitchFamily="34" charset="0"/>
              </a:rPr>
              <a:t>Parser</a:t>
            </a:r>
            <a:endParaRPr lang="en-DE" sz="2400" b="1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AD829E-D0EE-00C4-80DA-DFFC9D5227DD}"/>
              </a:ext>
            </a:extLst>
          </p:cNvPr>
          <p:cNvSpPr/>
          <p:nvPr/>
        </p:nvSpPr>
        <p:spPr>
          <a:xfrm>
            <a:off x="8215848" y="5574281"/>
            <a:ext cx="1314824" cy="7898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" panose="020B0604020202020204" pitchFamily="34" charset="0"/>
              </a:rPr>
              <a:t>Tunnel</a:t>
            </a:r>
            <a:endParaRPr lang="en-DE" sz="2400" b="1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DA5705-6CA8-A5D1-2F13-FD643DBAD7A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535644" y="2342593"/>
            <a:ext cx="0" cy="9131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452F5D1-2E0C-E5A3-F729-72EBCC917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44" y="2543698"/>
            <a:ext cx="406399" cy="406399"/>
          </a:xfrm>
          <a:prstGeom prst="rect">
            <a:avLst/>
          </a:prstGeom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EE1967-FB32-E674-490A-C08FBBCDC66F}"/>
              </a:ext>
            </a:extLst>
          </p:cNvPr>
          <p:cNvSpPr txBox="1"/>
          <p:nvPr/>
        </p:nvSpPr>
        <p:spPr>
          <a:xfrm>
            <a:off x="2477153" y="2519786"/>
            <a:ext cx="4753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</a:rPr>
              <a:t>Update: “Remove all drop rules”</a:t>
            </a:r>
            <a:endParaRPr lang="en-DE" sz="2400" dirty="0">
              <a:latin typeface="Helvetica" panose="020B0604020202020204" pitchFamily="34" charset="0"/>
            </a:endParaRPr>
          </a:p>
        </p:txBody>
      </p: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E406E8BE-3B71-EDD0-0652-EBCE6E354E50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5400000">
            <a:off x="4551929" y="3757222"/>
            <a:ext cx="1404606" cy="2213126"/>
          </a:xfrm>
          <a:prstGeom prst="bentConnector3">
            <a:avLst>
              <a:gd name="adj1" fmla="val 50000"/>
            </a:avLst>
          </a:prstGeom>
          <a:ln w="57150" cap="flat">
            <a:solidFill>
              <a:schemeClr val="tx1"/>
            </a:solidFill>
            <a:round/>
            <a:tailEnd type="triangle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8A2E56C7-CA7B-2EFF-A026-A4C9CE526711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 rot="16200000" flipH="1">
            <a:off x="6910628" y="3611648"/>
            <a:ext cx="1412799" cy="2512465"/>
          </a:xfrm>
          <a:prstGeom prst="bentConnector3">
            <a:avLst>
              <a:gd name="adj1" fmla="val 50000"/>
            </a:avLst>
          </a:prstGeom>
          <a:ln w="57150" cap="flat">
            <a:solidFill>
              <a:schemeClr val="tx1"/>
            </a:solidFill>
            <a:round/>
            <a:tailEnd type="triangle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57C28676-F91E-4AD5-EED2-FE730E3ADFD0}"/>
              </a:ext>
            </a:extLst>
          </p:cNvPr>
          <p:cNvSpPr txBox="1"/>
          <p:nvPr/>
        </p:nvSpPr>
        <p:spPr>
          <a:xfrm>
            <a:off x="4943438" y="4507012"/>
            <a:ext cx="26655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</a:rPr>
              <a:t>Affected?</a:t>
            </a:r>
            <a:endParaRPr lang="en-DE" sz="2400" dirty="0">
              <a:latin typeface="Helvetica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46DE41D1-E79C-75B1-862B-12E2A751BD52}"/>
              </a:ext>
            </a:extLst>
          </p:cNvPr>
          <p:cNvSpPr txBox="1"/>
          <p:nvPr/>
        </p:nvSpPr>
        <p:spPr>
          <a:xfrm>
            <a:off x="4943438" y="4504181"/>
            <a:ext cx="26655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</a:rPr>
              <a:t>Behavior change?</a:t>
            </a:r>
            <a:endParaRPr lang="en-DE" sz="2400" dirty="0">
              <a:latin typeface="Helvetica" panose="020B0604020202020204" pitchFamily="34" charset="0"/>
            </a:endParaRPr>
          </a:p>
        </p:txBody>
      </p:sp>
      <p:pic>
        <p:nvPicPr>
          <p:cNvPr id="204" name="Picture 203">
            <a:extLst>
              <a:ext uri="{FF2B5EF4-FFF2-40B4-BE49-F238E27FC236}">
                <a16:creationId xmlns:a16="http://schemas.microsoft.com/office/drawing/2014/main" id="{FC045EB6-2CED-8BF0-42DD-0BEAE826F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18605" y="5028388"/>
            <a:ext cx="498761" cy="498761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0E5195BF-A147-4617-6443-578C3BB74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91593" y="5117542"/>
            <a:ext cx="585341" cy="585341"/>
          </a:xfrm>
          <a:prstGeom prst="rect">
            <a:avLst/>
          </a:prstGeom>
        </p:spPr>
      </p:pic>
      <p:sp>
        <p:nvSpPr>
          <p:cNvPr id="208" name="Arrow: Down 207">
            <a:extLst>
              <a:ext uri="{FF2B5EF4-FFF2-40B4-BE49-F238E27FC236}">
                <a16:creationId xmlns:a16="http://schemas.microsoft.com/office/drawing/2014/main" id="{21A6140A-9AB1-FA4B-3D70-3F77C986882C}"/>
              </a:ext>
            </a:extLst>
          </p:cNvPr>
          <p:cNvSpPr/>
          <p:nvPr/>
        </p:nvSpPr>
        <p:spPr>
          <a:xfrm>
            <a:off x="3823911" y="4169675"/>
            <a:ext cx="623960" cy="1343389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400" dirty="0">
              <a:latin typeface="Helvetica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323B4E1B-B0E6-A29D-3C14-C1060A4DD961}"/>
              </a:ext>
            </a:extLst>
          </p:cNvPr>
          <p:cNvSpPr txBox="1"/>
          <p:nvPr/>
        </p:nvSpPr>
        <p:spPr>
          <a:xfrm>
            <a:off x="2254498" y="4576713"/>
            <a:ext cx="1706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</a:rPr>
              <a:t>Recompile</a:t>
            </a:r>
            <a:endParaRPr lang="en-DE" sz="2400" dirty="0">
              <a:latin typeface="Helvetica" panose="020B0604020202020204" pitchFamily="34" charset="0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986DB0C3-B74B-B4DB-2178-F5E706669466}"/>
              </a:ext>
            </a:extLst>
          </p:cNvPr>
          <p:cNvSpPr/>
          <p:nvPr/>
        </p:nvSpPr>
        <p:spPr>
          <a:xfrm>
            <a:off x="3499669" y="5566088"/>
            <a:ext cx="1296000" cy="540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" panose="020B0604020202020204" pitchFamily="34" charset="0"/>
              </a:rPr>
              <a:t>ACL*</a:t>
            </a:r>
            <a:endParaRPr lang="en-DE" sz="2400" b="1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FFA1F70-0485-9368-BF7E-77C6C75FD8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096089" y="3353456"/>
            <a:ext cx="621646" cy="62164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8647BFF-078A-B2C2-0EB0-B2E9B7EEE807}"/>
              </a:ext>
            </a:extLst>
          </p:cNvPr>
          <p:cNvSpPr/>
          <p:nvPr/>
        </p:nvSpPr>
        <p:spPr>
          <a:xfrm>
            <a:off x="5994829" y="3255745"/>
            <a:ext cx="3081630" cy="512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Specialization inputs</a:t>
            </a:r>
          </a:p>
        </p:txBody>
      </p:sp>
    </p:spTree>
    <p:extLst>
      <p:ext uri="{BB962C8B-B14F-4D97-AF65-F5344CB8AC3E}">
        <p14:creationId xmlns:p14="http://schemas.microsoft.com/office/powerpoint/2010/main" val="23020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1" grpId="0" animBg="1"/>
      <p:bldP spid="12" grpId="0" animBg="1"/>
      <p:bldP spid="15" grpId="0" animBg="1"/>
      <p:bldP spid="16" grpId="0" animBg="1"/>
      <p:bldP spid="200" grpId="0" animBg="1"/>
      <p:bldP spid="200" grpId="1" animBg="1"/>
      <p:bldP spid="203" grpId="0" animBg="1"/>
      <p:bldP spid="203" grpId="1" animBg="1"/>
      <p:bldP spid="208" grpId="0" animBg="1"/>
      <p:bldP spid="210" grpId="0"/>
      <p:bldP spid="211" grpId="0" animBg="1"/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 dirty="0"/>
              <a:t>Does Our Flavour Of Incremental Specialization Work?</a:t>
            </a:r>
            <a:endParaRPr sz="3200" dirty="0"/>
          </a:p>
        </p:txBody>
      </p:sp>
      <p:sp>
        <p:nvSpPr>
          <p:cNvPr id="224" name="Google Shape;224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52396" indent="0">
              <a:buNone/>
            </a:pPr>
            <a:r>
              <a:rPr lang="en-US" sz="2400" dirty="0"/>
              <a:t>Control-plane specialization can already save resources.</a:t>
            </a:r>
          </a:p>
          <a:p>
            <a:pPr marL="495296" indent="-342900">
              <a:buFont typeface="Helvetica" panose="020B0604020202020204" pitchFamily="34" charset="0"/>
              <a:buChar char="►"/>
            </a:pPr>
            <a:r>
              <a:rPr lang="en-US" sz="2400" dirty="0"/>
              <a:t>Our analysis saved </a:t>
            </a:r>
            <a:r>
              <a:rPr lang="en-US" sz="2400" b="1" dirty="0"/>
              <a:t>20% stages</a:t>
            </a:r>
            <a:r>
              <a:rPr lang="en-US" sz="2400" dirty="0"/>
              <a:t> on a SCION Tofino program.</a:t>
            </a:r>
          </a:p>
          <a:p>
            <a:pPr marL="152396" indent="0">
              <a:buNone/>
            </a:pPr>
            <a:endParaRPr lang="en-US" sz="2400" dirty="0"/>
          </a:p>
          <a:p>
            <a:pPr marL="152396" indent="0">
              <a:buNone/>
            </a:pPr>
            <a:r>
              <a:rPr lang="en-US" sz="2400" dirty="0"/>
              <a:t>The specialization is </a:t>
            </a:r>
            <a:r>
              <a:rPr lang="en-US" sz="2400" b="1" dirty="0"/>
              <a:t>incremental.</a:t>
            </a:r>
          </a:p>
          <a:p>
            <a:pPr marL="495296" indent="-342900">
              <a:buFont typeface="Helvetica" panose="020B0604020202020204" pitchFamily="34" charset="0"/>
              <a:buChar char="►"/>
            </a:pPr>
            <a:r>
              <a:rPr lang="en-US" sz="2400" dirty="0"/>
              <a:t>We process profile updates and make a decision within </a:t>
            </a:r>
            <a:r>
              <a:rPr lang="en-US" sz="2400" b="1" dirty="0"/>
              <a:t>100ms</a:t>
            </a:r>
            <a:r>
              <a:rPr lang="en-US" sz="2400" dirty="0"/>
              <a:t>.</a:t>
            </a:r>
          </a:p>
          <a:p>
            <a:pPr marL="152396" indent="0">
              <a:buNone/>
            </a:pPr>
            <a:endParaRPr lang="en-US" sz="2400" dirty="0"/>
          </a:p>
          <a:p>
            <a:pPr marL="152396" indent="0">
              <a:buNone/>
            </a:pPr>
            <a:endParaRPr lang="en-US" sz="2400" dirty="0"/>
          </a:p>
        </p:txBody>
      </p:sp>
      <p:sp>
        <p:nvSpPr>
          <p:cNvPr id="3" name="Google Shape;150;p16">
            <a:extLst>
              <a:ext uri="{FF2B5EF4-FFF2-40B4-BE49-F238E27FC236}">
                <a16:creationId xmlns:a16="http://schemas.microsoft.com/office/drawing/2014/main" id="{7B1A7CCC-C39F-71DA-6960-C58A53AED77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fld id="{00000000-1234-1234-1234-123412341234}" type="slidenum">
              <a:rPr lang="en" sz="1467"/>
              <a:pPr/>
              <a:t>54</a:t>
            </a:fld>
            <a:endParaRPr sz="1467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DCC97-8548-A869-9433-9D581AE45619}"/>
              </a:ext>
            </a:extLst>
          </p:cNvPr>
          <p:cNvSpPr txBox="1"/>
          <p:nvPr/>
        </p:nvSpPr>
        <p:spPr>
          <a:xfrm>
            <a:off x="1492110" y="5000886"/>
            <a:ext cx="8763866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Helvetica" panose="020B0604020202020204" pitchFamily="34" charset="0"/>
              </a:rPr>
              <a:t>If you are interested in how we make us this model for incrementality, please see our </a:t>
            </a:r>
            <a:r>
              <a:rPr lang="en-US" sz="2800" dirty="0" err="1">
                <a:solidFill>
                  <a:srgbClr val="FF0000"/>
                </a:solidFill>
                <a:latin typeface="Helvetica" panose="020B0604020202020204" pitchFamily="34" charset="0"/>
              </a:rPr>
              <a:t>HotNets</a:t>
            </a:r>
            <a:r>
              <a:rPr lang="en-US" sz="2800" dirty="0">
                <a:solidFill>
                  <a:srgbClr val="FF0000"/>
                </a:solidFill>
                <a:latin typeface="Helvetica" panose="020B0604020202020204" pitchFamily="34" charset="0"/>
              </a:rPr>
              <a:t> 24 paper.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A405-EE8E-A225-187A-A28C350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Outlook</a:t>
            </a:r>
            <a:endParaRPr lang="en-DE" sz="4000" dirty="0"/>
          </a:p>
        </p:txBody>
      </p:sp>
      <p:sp>
        <p:nvSpPr>
          <p:cNvPr id="27" name="Foliennummernplatzhalter 9">
            <a:extLst>
              <a:ext uri="{FF2B5EF4-FFF2-40B4-BE49-F238E27FC236}">
                <a16:creationId xmlns:a16="http://schemas.microsoft.com/office/drawing/2014/main" id="{9EB6BA03-7B11-DAE0-A62C-1CAD4E6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55</a:t>
            </a:fld>
            <a:endParaRPr lang="en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D63F89-91DB-5180-9CB8-B131D587F81E}"/>
              </a:ext>
            </a:extLst>
          </p:cNvPr>
          <p:cNvGrpSpPr>
            <a:grpSpLocks noChangeAspect="1"/>
          </p:cNvGrpSpPr>
          <p:nvPr/>
        </p:nvGrpSpPr>
        <p:grpSpPr>
          <a:xfrm>
            <a:off x="5453070" y="1505451"/>
            <a:ext cx="5856314" cy="2103225"/>
            <a:chOff x="1627507" y="3329487"/>
            <a:chExt cx="8808281" cy="316338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0189FD5-EC32-AA03-C7C2-68BB35F66AB6}"/>
                </a:ext>
              </a:extLst>
            </p:cNvPr>
            <p:cNvSpPr/>
            <p:nvPr/>
          </p:nvSpPr>
          <p:spPr>
            <a:xfrm>
              <a:off x="6572427" y="5173202"/>
              <a:ext cx="2555618" cy="1048026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Control block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B5B9AC-0204-F4FF-E355-62F0097A872E}"/>
                </a:ext>
              </a:extLst>
            </p:cNvPr>
            <p:cNvSpPr/>
            <p:nvPr/>
          </p:nvSpPr>
          <p:spPr>
            <a:xfrm>
              <a:off x="3644762" y="5186771"/>
              <a:ext cx="2555618" cy="1038023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Parser block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7DFD28-B24B-711A-797B-A40A70C0E061}"/>
                </a:ext>
              </a:extLst>
            </p:cNvPr>
            <p:cNvSpPr/>
            <p:nvPr/>
          </p:nvSpPr>
          <p:spPr>
            <a:xfrm>
              <a:off x="3175796" y="4502334"/>
              <a:ext cx="6865291" cy="1990541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0C6662-0C77-41A3-BFE7-C645C60C6953}"/>
                </a:ext>
              </a:extLst>
            </p:cNvPr>
            <p:cNvSpPr/>
            <p:nvPr/>
          </p:nvSpPr>
          <p:spPr>
            <a:xfrm>
              <a:off x="5478870" y="4124385"/>
              <a:ext cx="2823233" cy="37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Control-plane API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998CFA-235B-D4B5-F77F-845A9E5E2B81}"/>
                </a:ext>
              </a:extLst>
            </p:cNvPr>
            <p:cNvSpPr/>
            <p:nvPr/>
          </p:nvSpPr>
          <p:spPr>
            <a:xfrm>
              <a:off x="2321295" y="5411971"/>
              <a:ext cx="990727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7C9833-FC9A-2B2C-3CF3-0B79AEA0CDB0}"/>
                </a:ext>
              </a:extLst>
            </p:cNvPr>
            <p:cNvSpPr/>
            <p:nvPr/>
          </p:nvSpPr>
          <p:spPr>
            <a:xfrm>
              <a:off x="9535304" y="5411971"/>
              <a:ext cx="900484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4E4AE50-13DC-BC88-9352-828080B5CD8D}"/>
                </a:ext>
              </a:extLst>
            </p:cNvPr>
            <p:cNvGrpSpPr/>
            <p:nvPr/>
          </p:nvGrpSpPr>
          <p:grpSpPr>
            <a:xfrm>
              <a:off x="6096000" y="3329487"/>
              <a:ext cx="3945087" cy="432968"/>
              <a:chOff x="7872722" y="2644828"/>
              <a:chExt cx="4103020" cy="43296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6CBC4FE-4863-E6D9-F790-66054C44C9D2}"/>
                  </a:ext>
                </a:extLst>
              </p:cNvPr>
              <p:cNvSpPr/>
              <p:nvPr/>
            </p:nvSpPr>
            <p:spPr>
              <a:xfrm>
                <a:off x="7872722" y="2647923"/>
                <a:ext cx="4103020" cy="41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Control plane</a:t>
                </a:r>
              </a:p>
            </p:txBody>
          </p:sp>
          <p:pic>
            <p:nvPicPr>
              <p:cNvPr id="55" name="Graphic 54">
                <a:extLst>
                  <a:ext uri="{FF2B5EF4-FFF2-40B4-BE49-F238E27FC236}">
                    <a16:creationId xmlns:a16="http://schemas.microsoft.com/office/drawing/2014/main" id="{F5ED5C72-7025-F4A8-1853-8AC4510CE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4438" y="2644828"/>
                <a:ext cx="432968" cy="432968"/>
              </a:xfrm>
              <a:prstGeom prst="rect">
                <a:avLst/>
              </a:prstGeom>
            </p:spPr>
          </p:pic>
        </p:grpSp>
        <p:sp>
          <p:nvSpPr>
            <p:cNvPr id="35" name="Right Arrow 17">
              <a:extLst>
                <a:ext uri="{FF2B5EF4-FFF2-40B4-BE49-F238E27FC236}">
                  <a16:creationId xmlns:a16="http://schemas.microsoft.com/office/drawing/2014/main" id="{8A0AEB8D-F218-DD32-DDE2-1EFA97B33263}"/>
                </a:ext>
              </a:extLst>
            </p:cNvPr>
            <p:cNvSpPr/>
            <p:nvPr/>
          </p:nvSpPr>
          <p:spPr>
            <a:xfrm>
              <a:off x="2430663" y="3672790"/>
              <a:ext cx="278834" cy="353628"/>
            </a:xfrm>
            <a:prstGeom prst="rightArrow">
              <a:avLst>
                <a:gd name="adj1" fmla="val 50000"/>
                <a:gd name="adj2" fmla="val 54546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22A0CDF3-DB26-AA0C-44D4-3CBADF0A6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7507" y="3459699"/>
              <a:ext cx="728873" cy="728873"/>
            </a:xfrm>
            <a:prstGeom prst="rect">
              <a:avLst/>
            </a:prstGeom>
          </p:spPr>
        </p:pic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CB7314F4-7C8C-F672-B781-EA2776ED0C31}"/>
                </a:ext>
              </a:extLst>
            </p:cNvPr>
            <p:cNvSpPr/>
            <p:nvPr/>
          </p:nvSpPr>
          <p:spPr>
            <a:xfrm>
              <a:off x="6214875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6B7C7329-3FEE-F95A-51F8-93095384C42F}"/>
                </a:ext>
              </a:extLst>
            </p:cNvPr>
            <p:cNvSpPr/>
            <p:nvPr/>
          </p:nvSpPr>
          <p:spPr>
            <a:xfrm>
              <a:off x="9099589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FA0A91C6-E7CA-AFED-4BBF-D4D8BE7BA0D5}"/>
                </a:ext>
              </a:extLst>
            </p:cNvPr>
            <p:cNvSpPr/>
            <p:nvPr/>
          </p:nvSpPr>
          <p:spPr>
            <a:xfrm>
              <a:off x="3254478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6AE314-90EB-1A9A-3692-7E6722FB212A}"/>
                </a:ext>
              </a:extLst>
            </p:cNvPr>
            <p:cNvGrpSpPr/>
            <p:nvPr/>
          </p:nvGrpSpPr>
          <p:grpSpPr>
            <a:xfrm>
              <a:off x="2520919" y="5537619"/>
              <a:ext cx="565659" cy="336328"/>
              <a:chOff x="2795107" y="5342364"/>
              <a:chExt cx="460737" cy="320635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EB5600E5-AC0B-FFFC-BA51-87713A8E9B43}"/>
                  </a:ext>
                </a:extLst>
              </p:cNvPr>
              <p:cNvSpPr/>
              <p:nvPr/>
            </p:nvSpPr>
            <p:spPr>
              <a:xfrm>
                <a:off x="2795107" y="5342364"/>
                <a:ext cx="460735" cy="2988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934C0A1-FCCC-DC4C-604B-0D89EE452E9C}"/>
                  </a:ext>
                </a:extLst>
              </p:cNvPr>
              <p:cNvSpPr/>
              <p:nvPr/>
            </p:nvSpPr>
            <p:spPr>
              <a:xfrm>
                <a:off x="2795109" y="5342364"/>
                <a:ext cx="460735" cy="320635"/>
              </a:xfrm>
              <a:custGeom>
                <a:avLst/>
                <a:gdLst>
                  <a:gd name="connsiteX0" fmla="*/ 2357968 w 2408872"/>
                  <a:gd name="connsiteY0" fmla="*/ 39749 h 1605727"/>
                  <a:gd name="connsiteX1" fmla="*/ 2356362 w 2408872"/>
                  <a:gd name="connsiteY1" fmla="*/ 38277 h 1605727"/>
                  <a:gd name="connsiteX2" fmla="*/ 2255296 w 2408872"/>
                  <a:gd name="connsiteY2" fmla="*/ 83 h 1605727"/>
                  <a:gd name="connsiteX3" fmla="*/ 153742 w 2408872"/>
                  <a:gd name="connsiteY3" fmla="*/ 83 h 1605727"/>
                  <a:gd name="connsiteX4" fmla="*/ 52837 w 2408872"/>
                  <a:gd name="connsiteY4" fmla="*/ 38143 h 1605727"/>
                  <a:gd name="connsiteX5" fmla="*/ 50589 w 2408872"/>
                  <a:gd name="connsiteY5" fmla="*/ 40204 h 1605727"/>
                  <a:gd name="connsiteX6" fmla="*/ 83 w 2408872"/>
                  <a:gd name="connsiteY6" fmla="*/ 153769 h 1605727"/>
                  <a:gd name="connsiteX7" fmla="*/ 83 w 2408872"/>
                  <a:gd name="connsiteY7" fmla="*/ 1452151 h 1605727"/>
                  <a:gd name="connsiteX8" fmla="*/ 153742 w 2408872"/>
                  <a:gd name="connsiteY8" fmla="*/ 1605811 h 1605727"/>
                  <a:gd name="connsiteX9" fmla="*/ 2255296 w 2408872"/>
                  <a:gd name="connsiteY9" fmla="*/ 1605811 h 1605727"/>
                  <a:gd name="connsiteX10" fmla="*/ 2408955 w 2408872"/>
                  <a:gd name="connsiteY10" fmla="*/ 1452151 h 1605727"/>
                  <a:gd name="connsiteX11" fmla="*/ 2408955 w 2408872"/>
                  <a:gd name="connsiteY11" fmla="*/ 153769 h 1605727"/>
                  <a:gd name="connsiteX12" fmla="*/ 2357968 w 2408872"/>
                  <a:gd name="connsiteY12" fmla="*/ 39749 h 1605727"/>
                  <a:gd name="connsiteX13" fmla="*/ 2203318 w 2408872"/>
                  <a:gd name="connsiteY13" fmla="*/ 107144 h 1605727"/>
                  <a:gd name="connsiteX14" fmla="*/ 1255561 w 2408872"/>
                  <a:gd name="connsiteY14" fmla="*/ 868508 h 1605727"/>
                  <a:gd name="connsiteX15" fmla="*/ 1153478 w 2408872"/>
                  <a:gd name="connsiteY15" fmla="*/ 868508 h 1605727"/>
                  <a:gd name="connsiteX16" fmla="*/ 205720 w 2408872"/>
                  <a:gd name="connsiteY16" fmla="*/ 107144 h 1605727"/>
                  <a:gd name="connsiteX17" fmla="*/ 2203318 w 2408872"/>
                  <a:gd name="connsiteY17" fmla="*/ 107144 h 1605727"/>
                  <a:gd name="connsiteX18" fmla="*/ 2255296 w 2408872"/>
                  <a:gd name="connsiteY18" fmla="*/ 1498750 h 1605727"/>
                  <a:gd name="connsiteX19" fmla="*/ 153742 w 2408872"/>
                  <a:gd name="connsiteY19" fmla="*/ 1498750 h 1605727"/>
                  <a:gd name="connsiteX20" fmla="*/ 107144 w 2408872"/>
                  <a:gd name="connsiteY20" fmla="*/ 1452151 h 1605727"/>
                  <a:gd name="connsiteX21" fmla="*/ 107144 w 2408872"/>
                  <a:gd name="connsiteY21" fmla="*/ 165305 h 1605727"/>
                  <a:gd name="connsiteX22" fmla="*/ 1086431 w 2408872"/>
                  <a:gd name="connsiteY22" fmla="*/ 952016 h 1605727"/>
                  <a:gd name="connsiteX23" fmla="*/ 1204519 w 2408872"/>
                  <a:gd name="connsiteY23" fmla="*/ 993877 h 1605727"/>
                  <a:gd name="connsiteX24" fmla="*/ 1322607 w 2408872"/>
                  <a:gd name="connsiteY24" fmla="*/ 952016 h 1605727"/>
                  <a:gd name="connsiteX25" fmla="*/ 2301894 w 2408872"/>
                  <a:gd name="connsiteY25" fmla="*/ 165305 h 1605727"/>
                  <a:gd name="connsiteX26" fmla="*/ 2301894 w 2408872"/>
                  <a:gd name="connsiteY26" fmla="*/ 1452151 h 1605727"/>
                  <a:gd name="connsiteX27" fmla="*/ 2255296 w 2408872"/>
                  <a:gd name="connsiteY27" fmla="*/ 1498750 h 16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08872" h="1605727">
                    <a:moveTo>
                      <a:pt x="2357968" y="39749"/>
                    </a:moveTo>
                    <a:cubicBezTo>
                      <a:pt x="2357432" y="39267"/>
                      <a:pt x="2356924" y="38732"/>
                      <a:pt x="2356362" y="38277"/>
                    </a:cubicBezTo>
                    <a:cubicBezTo>
                      <a:pt x="2329302" y="14563"/>
                      <a:pt x="2293999" y="83"/>
                      <a:pt x="2255296" y="83"/>
                    </a:cubicBezTo>
                    <a:lnTo>
                      <a:pt x="153742" y="83"/>
                    </a:lnTo>
                    <a:cubicBezTo>
                      <a:pt x="115120" y="83"/>
                      <a:pt x="79870" y="14509"/>
                      <a:pt x="52837" y="38143"/>
                    </a:cubicBezTo>
                    <a:cubicBezTo>
                      <a:pt x="52061" y="38785"/>
                      <a:pt x="51338" y="39508"/>
                      <a:pt x="50589" y="40204"/>
                    </a:cubicBezTo>
                    <a:cubicBezTo>
                      <a:pt x="19648" y="68334"/>
                      <a:pt x="83" y="108750"/>
                      <a:pt x="83" y="153769"/>
                    </a:cubicBezTo>
                    <a:lnTo>
                      <a:pt x="83" y="1452151"/>
                    </a:lnTo>
                    <a:cubicBezTo>
                      <a:pt x="83" y="1536890"/>
                      <a:pt x="69030" y="1605811"/>
                      <a:pt x="153742" y="1605811"/>
                    </a:cubicBezTo>
                    <a:lnTo>
                      <a:pt x="2255296" y="1605811"/>
                    </a:lnTo>
                    <a:cubicBezTo>
                      <a:pt x="2340035" y="1605811"/>
                      <a:pt x="2408955" y="1536890"/>
                      <a:pt x="2408955" y="1452151"/>
                    </a:cubicBezTo>
                    <a:lnTo>
                      <a:pt x="2408955" y="153769"/>
                    </a:lnTo>
                    <a:cubicBezTo>
                      <a:pt x="2408955" y="108536"/>
                      <a:pt x="2389176" y="67906"/>
                      <a:pt x="2357968" y="39749"/>
                    </a:cubicBezTo>
                    <a:close/>
                    <a:moveTo>
                      <a:pt x="2203318" y="107144"/>
                    </a:moveTo>
                    <a:lnTo>
                      <a:pt x="1255561" y="868508"/>
                    </a:lnTo>
                    <a:cubicBezTo>
                      <a:pt x="1225503" y="892650"/>
                      <a:pt x="1183482" y="892650"/>
                      <a:pt x="1153478" y="868508"/>
                    </a:cubicBezTo>
                    <a:lnTo>
                      <a:pt x="205720" y="107144"/>
                    </a:lnTo>
                    <a:lnTo>
                      <a:pt x="2203318" y="107144"/>
                    </a:lnTo>
                    <a:close/>
                    <a:moveTo>
                      <a:pt x="2255296" y="1498750"/>
                    </a:moveTo>
                    <a:lnTo>
                      <a:pt x="153742" y="1498750"/>
                    </a:lnTo>
                    <a:cubicBezTo>
                      <a:pt x="128048" y="1498750"/>
                      <a:pt x="107144" y="1477846"/>
                      <a:pt x="107144" y="1452151"/>
                    </a:cubicBezTo>
                    <a:lnTo>
                      <a:pt x="107144" y="165305"/>
                    </a:lnTo>
                    <a:lnTo>
                      <a:pt x="1086431" y="952016"/>
                    </a:lnTo>
                    <a:cubicBezTo>
                      <a:pt x="1121199" y="979932"/>
                      <a:pt x="1162819" y="993877"/>
                      <a:pt x="1204519" y="993877"/>
                    </a:cubicBezTo>
                    <a:cubicBezTo>
                      <a:pt x="1246166" y="993877"/>
                      <a:pt x="1287839" y="979932"/>
                      <a:pt x="1322607" y="952016"/>
                    </a:cubicBezTo>
                    <a:lnTo>
                      <a:pt x="2301894" y="165305"/>
                    </a:lnTo>
                    <a:lnTo>
                      <a:pt x="2301894" y="1452151"/>
                    </a:lnTo>
                    <a:cubicBezTo>
                      <a:pt x="2301894" y="1477846"/>
                      <a:pt x="2280991" y="1498750"/>
                      <a:pt x="2255296" y="1498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BC5044A-BB02-A6D4-4F21-3F2BC9E08032}"/>
                  </a:ext>
                </a:extLst>
              </p:cNvPr>
              <p:cNvSpPr/>
              <p:nvPr/>
            </p:nvSpPr>
            <p:spPr>
              <a:xfrm>
                <a:off x="3015236" y="5589870"/>
                <a:ext cx="117252" cy="21378"/>
              </a:xfrm>
              <a:custGeom>
                <a:avLst/>
                <a:gdLst>
                  <a:gd name="connsiteX0" fmla="*/ 559601 w 613031"/>
                  <a:gd name="connsiteY0" fmla="*/ 107177 h 107061"/>
                  <a:gd name="connsiteX1" fmla="*/ 53630 w 613031"/>
                  <a:gd name="connsiteY1" fmla="*/ 107177 h 107061"/>
                  <a:gd name="connsiteX2" fmla="*/ 100 w 613031"/>
                  <a:gd name="connsiteY2" fmla="*/ 53647 h 107061"/>
                  <a:gd name="connsiteX3" fmla="*/ 53630 w 613031"/>
                  <a:gd name="connsiteY3" fmla="*/ 116 h 107061"/>
                  <a:gd name="connsiteX4" fmla="*/ 559601 w 613031"/>
                  <a:gd name="connsiteY4" fmla="*/ 116 h 107061"/>
                  <a:gd name="connsiteX5" fmla="*/ 613131 w 613031"/>
                  <a:gd name="connsiteY5" fmla="*/ 53647 h 107061"/>
                  <a:gd name="connsiteX6" fmla="*/ 559601 w 613031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3031" h="107061">
                    <a:moveTo>
                      <a:pt x="559601" y="107177"/>
                    </a:moveTo>
                    <a:lnTo>
                      <a:pt x="53630" y="107177"/>
                    </a:lnTo>
                    <a:cubicBezTo>
                      <a:pt x="24082" y="107177"/>
                      <a:pt x="100" y="83195"/>
                      <a:pt x="100" y="53647"/>
                    </a:cubicBezTo>
                    <a:cubicBezTo>
                      <a:pt x="100" y="24098"/>
                      <a:pt x="24082" y="116"/>
                      <a:pt x="53630" y="116"/>
                    </a:cubicBezTo>
                    <a:lnTo>
                      <a:pt x="559601" y="116"/>
                    </a:lnTo>
                    <a:cubicBezTo>
                      <a:pt x="589150" y="116"/>
                      <a:pt x="613131" y="24098"/>
                      <a:pt x="613131" y="53647"/>
                    </a:cubicBezTo>
                    <a:cubicBezTo>
                      <a:pt x="613131" y="83195"/>
                      <a:pt x="589176" y="107177"/>
                      <a:pt x="559601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8A946A5-DCF0-1128-D410-3E16258306DF}"/>
                  </a:ext>
                </a:extLst>
              </p:cNvPr>
              <p:cNvSpPr/>
              <p:nvPr/>
            </p:nvSpPr>
            <p:spPr>
              <a:xfrm>
                <a:off x="3152587" y="5589871"/>
                <a:ext cx="67682" cy="21378"/>
              </a:xfrm>
              <a:custGeom>
                <a:avLst/>
                <a:gdLst>
                  <a:gd name="connsiteX0" fmla="*/ 300473 w 353863"/>
                  <a:gd name="connsiteY0" fmla="*/ 107177 h 107061"/>
                  <a:gd name="connsiteX1" fmla="*/ 53670 w 353863"/>
                  <a:gd name="connsiteY1" fmla="*/ 107177 h 107061"/>
                  <a:gd name="connsiteX2" fmla="*/ 140 w 353863"/>
                  <a:gd name="connsiteY2" fmla="*/ 53647 h 107061"/>
                  <a:gd name="connsiteX3" fmla="*/ 53670 w 353863"/>
                  <a:gd name="connsiteY3" fmla="*/ 116 h 107061"/>
                  <a:gd name="connsiteX4" fmla="*/ 300473 w 353863"/>
                  <a:gd name="connsiteY4" fmla="*/ 116 h 107061"/>
                  <a:gd name="connsiteX5" fmla="*/ 354003 w 353863"/>
                  <a:gd name="connsiteY5" fmla="*/ 53647 h 107061"/>
                  <a:gd name="connsiteX6" fmla="*/ 300473 w 353863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863" h="107061">
                    <a:moveTo>
                      <a:pt x="300473" y="107177"/>
                    </a:moveTo>
                    <a:lnTo>
                      <a:pt x="53670" y="107177"/>
                    </a:lnTo>
                    <a:cubicBezTo>
                      <a:pt x="24121" y="107177"/>
                      <a:pt x="140" y="83195"/>
                      <a:pt x="140" y="53647"/>
                    </a:cubicBezTo>
                    <a:cubicBezTo>
                      <a:pt x="140" y="24098"/>
                      <a:pt x="24121" y="116"/>
                      <a:pt x="53670" y="116"/>
                    </a:cubicBezTo>
                    <a:lnTo>
                      <a:pt x="300473" y="116"/>
                    </a:lnTo>
                    <a:cubicBezTo>
                      <a:pt x="330021" y="116"/>
                      <a:pt x="354003" y="24098"/>
                      <a:pt x="354003" y="53647"/>
                    </a:cubicBezTo>
                    <a:cubicBezTo>
                      <a:pt x="354003" y="83195"/>
                      <a:pt x="330021" y="107177"/>
                      <a:pt x="300473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1502560-9489-40B1-F05C-25721AA17B86}"/>
                </a:ext>
              </a:extLst>
            </p:cNvPr>
            <p:cNvSpPr/>
            <p:nvPr/>
          </p:nvSpPr>
          <p:spPr>
            <a:xfrm>
              <a:off x="8302103" y="4124385"/>
              <a:ext cx="1738984" cy="377200"/>
            </a:xfrm>
            <a:custGeom>
              <a:avLst/>
              <a:gdLst>
                <a:gd name="connsiteX0" fmla="*/ 0 w 2615190"/>
                <a:gd name="connsiteY0" fmla="*/ 0 h 560397"/>
                <a:gd name="connsiteX1" fmla="*/ 2615190 w 2615190"/>
                <a:gd name="connsiteY1" fmla="*/ 0 h 560397"/>
                <a:gd name="connsiteX2" fmla="*/ 2615190 w 2615190"/>
                <a:gd name="connsiteY2" fmla="*/ 560398 h 560397"/>
                <a:gd name="connsiteX3" fmla="*/ 0 w 2615190"/>
                <a:gd name="connsiteY3" fmla="*/ 560398 h 5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190" h="560397">
                  <a:moveTo>
                    <a:pt x="0" y="0"/>
                  </a:moveTo>
                  <a:lnTo>
                    <a:pt x="2615190" y="0"/>
                  </a:lnTo>
                  <a:lnTo>
                    <a:pt x="2615190" y="560398"/>
                  </a:lnTo>
                  <a:lnTo>
                    <a:pt x="0" y="560398"/>
                  </a:lnTo>
                  <a:close/>
                </a:path>
              </a:pathLst>
            </a:custGeom>
            <a:solidFill>
              <a:srgbClr val="F5F5F5"/>
            </a:solidFill>
            <a:ln w="3735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1050" dirty="0">
                  <a:latin typeface="Helvetica" panose="020B0604020202020204" pitchFamily="34" charset="0"/>
                </a:rPr>
                <a:t>Device software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74B649C-3E50-E065-61A6-486001B368C0}"/>
                </a:ext>
              </a:extLst>
            </p:cNvPr>
            <p:cNvGrpSpPr/>
            <p:nvPr/>
          </p:nvGrpSpPr>
          <p:grpSpPr>
            <a:xfrm>
              <a:off x="2909056" y="3443417"/>
              <a:ext cx="2205347" cy="842097"/>
              <a:chOff x="3275533" y="2803011"/>
              <a:chExt cx="2205347" cy="842097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30657A6-2FF5-CA57-BF1C-2DDF3D10BF5C}"/>
                  </a:ext>
                </a:extLst>
              </p:cNvPr>
              <p:cNvSpPr/>
              <p:nvPr/>
            </p:nvSpPr>
            <p:spPr>
              <a:xfrm>
                <a:off x="3275533" y="2803011"/>
                <a:ext cx="2205347" cy="84209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Compiler</a:t>
                </a:r>
              </a:p>
            </p:txBody>
          </p:sp>
          <p:pic>
            <p:nvPicPr>
              <p:cNvPr id="49" name="Picture 51">
                <a:extLst>
                  <a:ext uri="{FF2B5EF4-FFF2-40B4-BE49-F238E27FC236}">
                    <a16:creationId xmlns:a16="http://schemas.microsoft.com/office/drawing/2014/main" id="{230BDA09-31DB-ACCD-0D6E-A31FD3DBF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8647" y="3157727"/>
                <a:ext cx="434583" cy="381453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</p:pic>
        </p:grpSp>
        <p:sp>
          <p:nvSpPr>
            <p:cNvPr id="43" name="Shape 2244">
              <a:extLst>
                <a:ext uri="{FF2B5EF4-FFF2-40B4-BE49-F238E27FC236}">
                  <a16:creationId xmlns:a16="http://schemas.microsoft.com/office/drawing/2014/main" id="{C1A5F577-4770-9346-F027-F4414731B249}"/>
                </a:ext>
              </a:extLst>
            </p:cNvPr>
            <p:cNvSpPr/>
            <p:nvPr/>
          </p:nvSpPr>
          <p:spPr>
            <a:xfrm>
              <a:off x="900730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44" name="Shape 2244">
              <a:extLst>
                <a:ext uri="{FF2B5EF4-FFF2-40B4-BE49-F238E27FC236}">
                  <a16:creationId xmlns:a16="http://schemas.microsoft.com/office/drawing/2014/main" id="{9FA81FA7-740D-82FB-D960-9EF0A3ABDCAB}"/>
                </a:ext>
              </a:extLst>
            </p:cNvPr>
            <p:cNvSpPr/>
            <p:nvPr/>
          </p:nvSpPr>
          <p:spPr>
            <a:xfrm>
              <a:off x="736641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</p:grpSp>
      <p:sp>
        <p:nvSpPr>
          <p:cNvPr id="7" name="Google Shape;208;p28">
            <a:extLst>
              <a:ext uri="{FF2B5EF4-FFF2-40B4-BE49-F238E27FC236}">
                <a16:creationId xmlns:a16="http://schemas.microsoft.com/office/drawing/2014/main" id="{BBE14189-0534-7248-A296-CDE70C2EB9DB}"/>
              </a:ext>
            </a:extLst>
          </p:cNvPr>
          <p:cNvSpPr/>
          <p:nvPr/>
        </p:nvSpPr>
        <p:spPr>
          <a:xfrm>
            <a:off x="6794271" y="4589462"/>
            <a:ext cx="1440400" cy="104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Device specification</a:t>
            </a:r>
            <a:endParaRPr sz="1600" dirty="0">
              <a:solidFill>
                <a:schemeClr val="dk1"/>
              </a:solidFill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8A83E6-8BFC-341D-52C8-2F570128D3FB}"/>
              </a:ext>
            </a:extLst>
          </p:cNvPr>
          <p:cNvGrpSpPr/>
          <p:nvPr/>
        </p:nvGrpSpPr>
        <p:grpSpPr>
          <a:xfrm>
            <a:off x="7252137" y="4680189"/>
            <a:ext cx="516655" cy="389877"/>
            <a:chOff x="7186190" y="4018806"/>
            <a:chExt cx="516655" cy="389877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1EF2F1B-0500-C8CE-6B25-7C7B9CE47D2B}"/>
                </a:ext>
              </a:extLst>
            </p:cNvPr>
            <p:cNvSpPr/>
            <p:nvPr/>
          </p:nvSpPr>
          <p:spPr>
            <a:xfrm>
              <a:off x="7186190" y="4018806"/>
              <a:ext cx="516655" cy="389877"/>
            </a:xfrm>
            <a:custGeom>
              <a:avLst/>
              <a:gdLst>
                <a:gd name="connsiteX0" fmla="*/ 515202 w 516655"/>
                <a:gd name="connsiteY0" fmla="*/ 203268 h 389877"/>
                <a:gd name="connsiteX1" fmla="*/ 464667 w 516655"/>
                <a:gd name="connsiteY1" fmla="*/ 24988 h 389877"/>
                <a:gd name="connsiteX2" fmla="*/ 433829 w 516655"/>
                <a:gd name="connsiteY2" fmla="*/ 0 h 389877"/>
                <a:gd name="connsiteX3" fmla="*/ 82826 w 516655"/>
                <a:gd name="connsiteY3" fmla="*/ 0 h 389877"/>
                <a:gd name="connsiteX4" fmla="*/ 51988 w 516655"/>
                <a:gd name="connsiteY4" fmla="*/ 24988 h 389877"/>
                <a:gd name="connsiteX5" fmla="*/ 1453 w 516655"/>
                <a:gd name="connsiteY5" fmla="*/ 203445 h 389877"/>
                <a:gd name="connsiteX6" fmla="*/ 0 w 516655"/>
                <a:gd name="connsiteY6" fmla="*/ 213901 h 389877"/>
                <a:gd name="connsiteX7" fmla="*/ 0 w 516655"/>
                <a:gd name="connsiteY7" fmla="*/ 354434 h 389877"/>
                <a:gd name="connsiteX8" fmla="*/ 32291 w 516655"/>
                <a:gd name="connsiteY8" fmla="*/ 389877 h 389877"/>
                <a:gd name="connsiteX9" fmla="*/ 484364 w 516655"/>
                <a:gd name="connsiteY9" fmla="*/ 389877 h 389877"/>
                <a:gd name="connsiteX10" fmla="*/ 516655 w 516655"/>
                <a:gd name="connsiteY10" fmla="*/ 354434 h 389877"/>
                <a:gd name="connsiteX11" fmla="*/ 516655 w 516655"/>
                <a:gd name="connsiteY11" fmla="*/ 213724 h 389877"/>
                <a:gd name="connsiteX12" fmla="*/ 515202 w 516655"/>
                <a:gd name="connsiteY12" fmla="*/ 203268 h 389877"/>
                <a:gd name="connsiteX13" fmla="*/ 484364 w 516655"/>
                <a:gd name="connsiteY13" fmla="*/ 354434 h 389877"/>
                <a:gd name="connsiteX14" fmla="*/ 32291 w 516655"/>
                <a:gd name="connsiteY14" fmla="*/ 354434 h 389877"/>
                <a:gd name="connsiteX15" fmla="*/ 32291 w 516655"/>
                <a:gd name="connsiteY15" fmla="*/ 213724 h 389877"/>
                <a:gd name="connsiteX16" fmla="*/ 82826 w 516655"/>
                <a:gd name="connsiteY16" fmla="*/ 35443 h 389877"/>
                <a:gd name="connsiteX17" fmla="*/ 433829 w 516655"/>
                <a:gd name="connsiteY17" fmla="*/ 35443 h 389877"/>
                <a:gd name="connsiteX18" fmla="*/ 484364 w 516655"/>
                <a:gd name="connsiteY18" fmla="*/ 213724 h 38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655" h="389877">
                  <a:moveTo>
                    <a:pt x="515202" y="203268"/>
                  </a:moveTo>
                  <a:lnTo>
                    <a:pt x="464667" y="24988"/>
                  </a:lnTo>
                  <a:cubicBezTo>
                    <a:pt x="460490" y="10138"/>
                    <a:pt x="447987" y="8"/>
                    <a:pt x="433829" y="0"/>
                  </a:cubicBezTo>
                  <a:lnTo>
                    <a:pt x="82826" y="0"/>
                  </a:lnTo>
                  <a:cubicBezTo>
                    <a:pt x="68668" y="8"/>
                    <a:pt x="56165" y="10138"/>
                    <a:pt x="51988" y="24988"/>
                  </a:cubicBezTo>
                  <a:lnTo>
                    <a:pt x="1453" y="203445"/>
                  </a:lnTo>
                  <a:cubicBezTo>
                    <a:pt x="495" y="206832"/>
                    <a:pt x="5" y="210355"/>
                    <a:pt x="0" y="213901"/>
                  </a:cubicBezTo>
                  <a:lnTo>
                    <a:pt x="0" y="354434"/>
                  </a:lnTo>
                  <a:cubicBezTo>
                    <a:pt x="0" y="374009"/>
                    <a:pt x="14457" y="389877"/>
                    <a:pt x="32291" y="389877"/>
                  </a:cubicBezTo>
                  <a:lnTo>
                    <a:pt x="484364" y="389877"/>
                  </a:lnTo>
                  <a:cubicBezTo>
                    <a:pt x="502198" y="389877"/>
                    <a:pt x="516655" y="374009"/>
                    <a:pt x="516655" y="354434"/>
                  </a:cubicBezTo>
                  <a:lnTo>
                    <a:pt x="516655" y="213724"/>
                  </a:lnTo>
                  <a:cubicBezTo>
                    <a:pt x="516650" y="210178"/>
                    <a:pt x="516159" y="206654"/>
                    <a:pt x="515202" y="203268"/>
                  </a:cubicBezTo>
                  <a:close/>
                  <a:moveTo>
                    <a:pt x="484364" y="354434"/>
                  </a:moveTo>
                  <a:lnTo>
                    <a:pt x="32291" y="354434"/>
                  </a:lnTo>
                  <a:lnTo>
                    <a:pt x="32291" y="213724"/>
                  </a:lnTo>
                  <a:lnTo>
                    <a:pt x="82826" y="35443"/>
                  </a:lnTo>
                  <a:lnTo>
                    <a:pt x="433829" y="35443"/>
                  </a:lnTo>
                  <a:lnTo>
                    <a:pt x="484364" y="213724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3C2EDF-173D-8D49-058C-754AA9FCF333}"/>
                </a:ext>
              </a:extLst>
            </p:cNvPr>
            <p:cNvSpPr/>
            <p:nvPr/>
          </p:nvSpPr>
          <p:spPr>
            <a:xfrm>
              <a:off x="7268855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3A4434A-F23B-72DB-1E23-DAB83A12F0E6}"/>
                </a:ext>
              </a:extLst>
            </p:cNvPr>
            <p:cNvSpPr/>
            <p:nvPr/>
          </p:nvSpPr>
          <p:spPr>
            <a:xfrm>
              <a:off x="7349583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80FA536-8E1D-237D-7C24-50BA115BF9D9}"/>
                </a:ext>
              </a:extLst>
            </p:cNvPr>
            <p:cNvSpPr/>
            <p:nvPr/>
          </p:nvSpPr>
          <p:spPr>
            <a:xfrm>
              <a:off x="7430149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717E42A-D3A2-A3EE-C047-9CF3831A2F1B}"/>
                </a:ext>
              </a:extLst>
            </p:cNvPr>
            <p:cNvSpPr/>
            <p:nvPr/>
          </p:nvSpPr>
          <p:spPr>
            <a:xfrm>
              <a:off x="7510714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335B8F6-10A2-0FA2-3C71-133581E12439}"/>
                </a:ext>
              </a:extLst>
            </p:cNvPr>
            <p:cNvSpPr/>
            <p:nvPr/>
          </p:nvSpPr>
          <p:spPr>
            <a:xfrm>
              <a:off x="7591442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062CCD0-0411-1034-E6BD-FA830FB44FE9}"/>
                </a:ext>
              </a:extLst>
            </p:cNvPr>
            <p:cNvSpPr/>
            <p:nvPr/>
          </p:nvSpPr>
          <p:spPr>
            <a:xfrm>
              <a:off x="7254486" y="4213745"/>
              <a:ext cx="382486" cy="24810"/>
            </a:xfrm>
            <a:custGeom>
              <a:avLst/>
              <a:gdLst>
                <a:gd name="connsiteX0" fmla="*/ 0 w 382486"/>
                <a:gd name="connsiteY0" fmla="*/ 0 h 24810"/>
                <a:gd name="connsiteX1" fmla="*/ 382486 w 382486"/>
                <a:gd name="connsiteY1" fmla="*/ 0 h 24810"/>
                <a:gd name="connsiteX2" fmla="*/ 382486 w 382486"/>
                <a:gd name="connsiteY2" fmla="*/ 24810 h 24810"/>
                <a:gd name="connsiteX3" fmla="*/ 0 w 382486"/>
                <a:gd name="connsiteY3" fmla="*/ 24810 h 2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486" h="24810">
                  <a:moveTo>
                    <a:pt x="0" y="0"/>
                  </a:moveTo>
                  <a:lnTo>
                    <a:pt x="382486" y="0"/>
                  </a:lnTo>
                  <a:lnTo>
                    <a:pt x="382486" y="24810"/>
                  </a:lnTo>
                  <a:lnTo>
                    <a:pt x="0" y="24810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14D559-AA89-1868-BFA5-458CCD1EAA1B}"/>
              </a:ext>
            </a:extLst>
          </p:cNvPr>
          <p:cNvGrpSpPr/>
          <p:nvPr/>
        </p:nvGrpSpPr>
        <p:grpSpPr>
          <a:xfrm>
            <a:off x="4924836" y="4589462"/>
            <a:ext cx="1440400" cy="1044000"/>
            <a:chOff x="6591411" y="332690"/>
            <a:chExt cx="1080300" cy="796342"/>
          </a:xfrm>
        </p:grpSpPr>
        <p:sp>
          <p:nvSpPr>
            <p:cNvPr id="10" name="Google Shape;208;p28">
              <a:extLst>
                <a:ext uri="{FF2B5EF4-FFF2-40B4-BE49-F238E27FC236}">
                  <a16:creationId xmlns:a16="http://schemas.microsoft.com/office/drawing/2014/main" id="{9109C004-0518-C130-E793-F78E769E9C26}"/>
                </a:ext>
              </a:extLst>
            </p:cNvPr>
            <p:cNvSpPr/>
            <p:nvPr/>
          </p:nvSpPr>
          <p:spPr>
            <a:xfrm>
              <a:off x="6591411" y="332690"/>
              <a:ext cx="1080300" cy="7963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program</a:t>
              </a:r>
              <a:endParaRPr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11" name="Google Shape;466;p40">
              <a:extLst>
                <a:ext uri="{FF2B5EF4-FFF2-40B4-BE49-F238E27FC236}">
                  <a16:creationId xmlns:a16="http://schemas.microsoft.com/office/drawing/2014/main" id="{7EA6D3F3-3A23-F7E5-7F23-1DB665B5817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38893" y="378268"/>
              <a:ext cx="405519" cy="3935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4555AC-51CB-80B2-449A-A5B386D13082}"/>
              </a:ext>
            </a:extLst>
          </p:cNvPr>
          <p:cNvGrpSpPr/>
          <p:nvPr/>
        </p:nvGrpSpPr>
        <p:grpSpPr>
          <a:xfrm>
            <a:off x="8663706" y="4589462"/>
            <a:ext cx="1440400" cy="1044000"/>
            <a:chOff x="3385980" y="2934383"/>
            <a:chExt cx="1080300" cy="87753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Google Shape;208;p28">
              <a:extLst>
                <a:ext uri="{FF2B5EF4-FFF2-40B4-BE49-F238E27FC236}">
                  <a16:creationId xmlns:a16="http://schemas.microsoft.com/office/drawing/2014/main" id="{71A3AA9A-E4ED-D693-7036-69E2374C2A1F}"/>
                </a:ext>
              </a:extLst>
            </p:cNvPr>
            <p:cNvSpPr/>
            <p:nvPr/>
          </p:nvSpPr>
          <p:spPr>
            <a:xfrm>
              <a:off x="3385980" y="2934383"/>
              <a:ext cx="1080300" cy="877533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Control plane configuration</a:t>
              </a:r>
              <a:endParaRPr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16" name="Google Shape;221;p28">
              <a:extLst>
                <a:ext uri="{FF2B5EF4-FFF2-40B4-BE49-F238E27FC236}">
                  <a16:creationId xmlns:a16="http://schemas.microsoft.com/office/drawing/2014/main" id="{93DD5EF0-3E39-4301-7B97-E7A72DF8EFF0}"/>
                </a:ext>
              </a:extLst>
            </p:cNvPr>
            <p:cNvPicPr preferRelativeResize="0"/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770003" y="2966592"/>
              <a:ext cx="390461" cy="44131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674B6EF-0C51-04D0-BADD-FC5A2B4FD67B}"/>
              </a:ext>
            </a:extLst>
          </p:cNvPr>
          <p:cNvSpPr txBox="1"/>
          <p:nvPr/>
        </p:nvSpPr>
        <p:spPr>
          <a:xfrm>
            <a:off x="6413700" y="4804903"/>
            <a:ext cx="33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D676C-A2C7-048F-3E26-74E143020CE7}"/>
              </a:ext>
            </a:extLst>
          </p:cNvPr>
          <p:cNvSpPr txBox="1"/>
          <p:nvPr/>
        </p:nvSpPr>
        <p:spPr>
          <a:xfrm>
            <a:off x="8283135" y="4804903"/>
            <a:ext cx="33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14659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A405-EE8E-A225-187A-A28C350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Model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31F2-F09C-DFA8-DE77-27D29AAAE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Protocol-independent.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Device-agnostic.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Precise for bug finding and program optimization.</a:t>
            </a:r>
          </a:p>
        </p:txBody>
      </p:sp>
      <p:sp>
        <p:nvSpPr>
          <p:cNvPr id="5" name="Foliennummernplatzhalter 9">
            <a:extLst>
              <a:ext uri="{FF2B5EF4-FFF2-40B4-BE49-F238E27FC236}">
                <a16:creationId xmlns:a16="http://schemas.microsoft.com/office/drawing/2014/main" id="{57854284-2B0B-8D53-FBFF-3D4C1F79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56</a:t>
            </a:fld>
            <a:endParaRPr lang="en-DE" dirty="0"/>
          </a:p>
        </p:txBody>
      </p:sp>
      <p:sp>
        <p:nvSpPr>
          <p:cNvPr id="4" name="Google Shape;208;p28">
            <a:extLst>
              <a:ext uri="{FF2B5EF4-FFF2-40B4-BE49-F238E27FC236}">
                <a16:creationId xmlns:a16="http://schemas.microsoft.com/office/drawing/2014/main" id="{5DCD1A70-1C23-BAE4-89B9-C8BBFE2283D1}"/>
              </a:ext>
            </a:extLst>
          </p:cNvPr>
          <p:cNvSpPr/>
          <p:nvPr/>
        </p:nvSpPr>
        <p:spPr>
          <a:xfrm>
            <a:off x="6983838" y="699168"/>
            <a:ext cx="1440400" cy="104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Device specification</a:t>
            </a:r>
            <a:endParaRPr sz="1600" dirty="0">
              <a:solidFill>
                <a:schemeClr val="dk1"/>
              </a:solidFill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ECF3E4-1B20-A1E9-3C3D-A3B08047C39D}"/>
              </a:ext>
            </a:extLst>
          </p:cNvPr>
          <p:cNvGrpSpPr/>
          <p:nvPr/>
        </p:nvGrpSpPr>
        <p:grpSpPr>
          <a:xfrm>
            <a:off x="7441704" y="789895"/>
            <a:ext cx="516655" cy="389877"/>
            <a:chOff x="7186190" y="4018806"/>
            <a:chExt cx="516655" cy="3898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599065-EC54-E987-A8D4-57F54A57F368}"/>
                </a:ext>
              </a:extLst>
            </p:cNvPr>
            <p:cNvSpPr/>
            <p:nvPr/>
          </p:nvSpPr>
          <p:spPr>
            <a:xfrm>
              <a:off x="7186190" y="4018806"/>
              <a:ext cx="516655" cy="389877"/>
            </a:xfrm>
            <a:custGeom>
              <a:avLst/>
              <a:gdLst>
                <a:gd name="connsiteX0" fmla="*/ 515202 w 516655"/>
                <a:gd name="connsiteY0" fmla="*/ 203268 h 389877"/>
                <a:gd name="connsiteX1" fmla="*/ 464667 w 516655"/>
                <a:gd name="connsiteY1" fmla="*/ 24988 h 389877"/>
                <a:gd name="connsiteX2" fmla="*/ 433829 w 516655"/>
                <a:gd name="connsiteY2" fmla="*/ 0 h 389877"/>
                <a:gd name="connsiteX3" fmla="*/ 82826 w 516655"/>
                <a:gd name="connsiteY3" fmla="*/ 0 h 389877"/>
                <a:gd name="connsiteX4" fmla="*/ 51988 w 516655"/>
                <a:gd name="connsiteY4" fmla="*/ 24988 h 389877"/>
                <a:gd name="connsiteX5" fmla="*/ 1453 w 516655"/>
                <a:gd name="connsiteY5" fmla="*/ 203445 h 389877"/>
                <a:gd name="connsiteX6" fmla="*/ 0 w 516655"/>
                <a:gd name="connsiteY6" fmla="*/ 213901 h 389877"/>
                <a:gd name="connsiteX7" fmla="*/ 0 w 516655"/>
                <a:gd name="connsiteY7" fmla="*/ 354434 h 389877"/>
                <a:gd name="connsiteX8" fmla="*/ 32291 w 516655"/>
                <a:gd name="connsiteY8" fmla="*/ 389877 h 389877"/>
                <a:gd name="connsiteX9" fmla="*/ 484364 w 516655"/>
                <a:gd name="connsiteY9" fmla="*/ 389877 h 389877"/>
                <a:gd name="connsiteX10" fmla="*/ 516655 w 516655"/>
                <a:gd name="connsiteY10" fmla="*/ 354434 h 389877"/>
                <a:gd name="connsiteX11" fmla="*/ 516655 w 516655"/>
                <a:gd name="connsiteY11" fmla="*/ 213724 h 389877"/>
                <a:gd name="connsiteX12" fmla="*/ 515202 w 516655"/>
                <a:gd name="connsiteY12" fmla="*/ 203268 h 389877"/>
                <a:gd name="connsiteX13" fmla="*/ 484364 w 516655"/>
                <a:gd name="connsiteY13" fmla="*/ 354434 h 389877"/>
                <a:gd name="connsiteX14" fmla="*/ 32291 w 516655"/>
                <a:gd name="connsiteY14" fmla="*/ 354434 h 389877"/>
                <a:gd name="connsiteX15" fmla="*/ 32291 w 516655"/>
                <a:gd name="connsiteY15" fmla="*/ 213724 h 389877"/>
                <a:gd name="connsiteX16" fmla="*/ 82826 w 516655"/>
                <a:gd name="connsiteY16" fmla="*/ 35443 h 389877"/>
                <a:gd name="connsiteX17" fmla="*/ 433829 w 516655"/>
                <a:gd name="connsiteY17" fmla="*/ 35443 h 389877"/>
                <a:gd name="connsiteX18" fmla="*/ 484364 w 516655"/>
                <a:gd name="connsiteY18" fmla="*/ 213724 h 38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655" h="389877">
                  <a:moveTo>
                    <a:pt x="515202" y="203268"/>
                  </a:moveTo>
                  <a:lnTo>
                    <a:pt x="464667" y="24988"/>
                  </a:lnTo>
                  <a:cubicBezTo>
                    <a:pt x="460490" y="10138"/>
                    <a:pt x="447987" y="8"/>
                    <a:pt x="433829" y="0"/>
                  </a:cubicBezTo>
                  <a:lnTo>
                    <a:pt x="82826" y="0"/>
                  </a:lnTo>
                  <a:cubicBezTo>
                    <a:pt x="68668" y="8"/>
                    <a:pt x="56165" y="10138"/>
                    <a:pt x="51988" y="24988"/>
                  </a:cubicBezTo>
                  <a:lnTo>
                    <a:pt x="1453" y="203445"/>
                  </a:lnTo>
                  <a:cubicBezTo>
                    <a:pt x="495" y="206832"/>
                    <a:pt x="5" y="210355"/>
                    <a:pt x="0" y="213901"/>
                  </a:cubicBezTo>
                  <a:lnTo>
                    <a:pt x="0" y="354434"/>
                  </a:lnTo>
                  <a:cubicBezTo>
                    <a:pt x="0" y="374009"/>
                    <a:pt x="14457" y="389877"/>
                    <a:pt x="32291" y="389877"/>
                  </a:cubicBezTo>
                  <a:lnTo>
                    <a:pt x="484364" y="389877"/>
                  </a:lnTo>
                  <a:cubicBezTo>
                    <a:pt x="502198" y="389877"/>
                    <a:pt x="516655" y="374009"/>
                    <a:pt x="516655" y="354434"/>
                  </a:cubicBezTo>
                  <a:lnTo>
                    <a:pt x="516655" y="213724"/>
                  </a:lnTo>
                  <a:cubicBezTo>
                    <a:pt x="516650" y="210178"/>
                    <a:pt x="516159" y="206654"/>
                    <a:pt x="515202" y="203268"/>
                  </a:cubicBezTo>
                  <a:close/>
                  <a:moveTo>
                    <a:pt x="484364" y="354434"/>
                  </a:moveTo>
                  <a:lnTo>
                    <a:pt x="32291" y="354434"/>
                  </a:lnTo>
                  <a:lnTo>
                    <a:pt x="32291" y="213724"/>
                  </a:lnTo>
                  <a:lnTo>
                    <a:pt x="82826" y="35443"/>
                  </a:lnTo>
                  <a:lnTo>
                    <a:pt x="433829" y="35443"/>
                  </a:lnTo>
                  <a:lnTo>
                    <a:pt x="484364" y="213724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9D0C4D-B9B9-EBAB-4AEE-E6219506F0E7}"/>
                </a:ext>
              </a:extLst>
            </p:cNvPr>
            <p:cNvSpPr/>
            <p:nvPr/>
          </p:nvSpPr>
          <p:spPr>
            <a:xfrm>
              <a:off x="7268855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5FCE4E3-6885-3D4F-B70F-DABE1DF962E9}"/>
                </a:ext>
              </a:extLst>
            </p:cNvPr>
            <p:cNvSpPr/>
            <p:nvPr/>
          </p:nvSpPr>
          <p:spPr>
            <a:xfrm>
              <a:off x="7349583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A1AA2C0-5BC4-C2DF-4B99-60012BA45C77}"/>
                </a:ext>
              </a:extLst>
            </p:cNvPr>
            <p:cNvSpPr/>
            <p:nvPr/>
          </p:nvSpPr>
          <p:spPr>
            <a:xfrm>
              <a:off x="7430149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EBF563-9AF3-FFEB-173D-64B3032E4524}"/>
                </a:ext>
              </a:extLst>
            </p:cNvPr>
            <p:cNvSpPr/>
            <p:nvPr/>
          </p:nvSpPr>
          <p:spPr>
            <a:xfrm>
              <a:off x="7510714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666702-D3BC-805C-708F-97F6E53C6712}"/>
                </a:ext>
              </a:extLst>
            </p:cNvPr>
            <p:cNvSpPr/>
            <p:nvPr/>
          </p:nvSpPr>
          <p:spPr>
            <a:xfrm>
              <a:off x="7591442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415D4BF-2B4A-0407-C695-BC3C071D211E}"/>
                </a:ext>
              </a:extLst>
            </p:cNvPr>
            <p:cNvSpPr/>
            <p:nvPr/>
          </p:nvSpPr>
          <p:spPr>
            <a:xfrm>
              <a:off x="7254486" y="4213745"/>
              <a:ext cx="382486" cy="24810"/>
            </a:xfrm>
            <a:custGeom>
              <a:avLst/>
              <a:gdLst>
                <a:gd name="connsiteX0" fmla="*/ 0 w 382486"/>
                <a:gd name="connsiteY0" fmla="*/ 0 h 24810"/>
                <a:gd name="connsiteX1" fmla="*/ 382486 w 382486"/>
                <a:gd name="connsiteY1" fmla="*/ 0 h 24810"/>
                <a:gd name="connsiteX2" fmla="*/ 382486 w 382486"/>
                <a:gd name="connsiteY2" fmla="*/ 24810 h 24810"/>
                <a:gd name="connsiteX3" fmla="*/ 0 w 382486"/>
                <a:gd name="connsiteY3" fmla="*/ 24810 h 2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486" h="24810">
                  <a:moveTo>
                    <a:pt x="0" y="0"/>
                  </a:moveTo>
                  <a:lnTo>
                    <a:pt x="382486" y="0"/>
                  </a:lnTo>
                  <a:lnTo>
                    <a:pt x="382486" y="24810"/>
                  </a:lnTo>
                  <a:lnTo>
                    <a:pt x="0" y="24810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989EDF-0B8F-65B0-EF38-3C2F3384D4C1}"/>
              </a:ext>
            </a:extLst>
          </p:cNvPr>
          <p:cNvGrpSpPr/>
          <p:nvPr/>
        </p:nvGrpSpPr>
        <p:grpSpPr>
          <a:xfrm>
            <a:off x="5114403" y="699168"/>
            <a:ext cx="1440400" cy="1044000"/>
            <a:chOff x="5114403" y="699168"/>
            <a:chExt cx="1440400" cy="1044000"/>
          </a:xfrm>
        </p:grpSpPr>
        <p:sp>
          <p:nvSpPr>
            <p:cNvPr id="15" name="Google Shape;208;p28">
              <a:extLst>
                <a:ext uri="{FF2B5EF4-FFF2-40B4-BE49-F238E27FC236}">
                  <a16:creationId xmlns:a16="http://schemas.microsoft.com/office/drawing/2014/main" id="{D8ED5B71-D69B-97C3-5376-E93FB6CA9FC3}"/>
                </a:ext>
              </a:extLst>
            </p:cNvPr>
            <p:cNvSpPr/>
            <p:nvPr/>
          </p:nvSpPr>
          <p:spPr>
            <a:xfrm>
              <a:off x="5114403" y="699168"/>
              <a:ext cx="1440400" cy="104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program</a:t>
              </a:r>
              <a:endParaRPr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16" name="Google Shape;466;p40">
              <a:extLst>
                <a:ext uri="{FF2B5EF4-FFF2-40B4-BE49-F238E27FC236}">
                  <a16:creationId xmlns:a16="http://schemas.microsoft.com/office/drawing/2014/main" id="{97A862E2-039D-A19B-F7E4-923DE7AE0E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77712" y="758921"/>
              <a:ext cx="540692" cy="515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85B3B5-0A7A-916A-77F9-AABBC962B0E4}"/>
              </a:ext>
            </a:extLst>
          </p:cNvPr>
          <p:cNvGrpSpPr/>
          <p:nvPr/>
        </p:nvGrpSpPr>
        <p:grpSpPr>
          <a:xfrm>
            <a:off x="8853273" y="699168"/>
            <a:ext cx="1440400" cy="1044000"/>
            <a:chOff x="3385980" y="2934383"/>
            <a:chExt cx="1080300" cy="87753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" name="Google Shape;208;p28">
              <a:extLst>
                <a:ext uri="{FF2B5EF4-FFF2-40B4-BE49-F238E27FC236}">
                  <a16:creationId xmlns:a16="http://schemas.microsoft.com/office/drawing/2014/main" id="{BFA74EBB-B59E-C44A-19AC-CD4073DA11D6}"/>
                </a:ext>
              </a:extLst>
            </p:cNvPr>
            <p:cNvSpPr/>
            <p:nvPr/>
          </p:nvSpPr>
          <p:spPr>
            <a:xfrm>
              <a:off x="3385980" y="2934383"/>
              <a:ext cx="1080300" cy="877533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Control plane configuration</a:t>
              </a:r>
              <a:endParaRPr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19" name="Google Shape;221;p28">
              <a:extLst>
                <a:ext uri="{FF2B5EF4-FFF2-40B4-BE49-F238E27FC236}">
                  <a16:creationId xmlns:a16="http://schemas.microsoft.com/office/drawing/2014/main" id="{82C9A26A-D562-0315-5270-2AA37B81FDDC}"/>
                </a:ext>
              </a:extLst>
            </p:cNvPr>
            <p:cNvPicPr preferRelativeResize="0"/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770003" y="2966592"/>
              <a:ext cx="390461" cy="44131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3E4D4D7-83A9-68BC-166D-102DF827B21B}"/>
              </a:ext>
            </a:extLst>
          </p:cNvPr>
          <p:cNvSpPr txBox="1"/>
          <p:nvPr/>
        </p:nvSpPr>
        <p:spPr>
          <a:xfrm>
            <a:off x="6603267" y="914609"/>
            <a:ext cx="33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ABB4E1-070F-ABEC-16B4-60E80AF6C9D7}"/>
              </a:ext>
            </a:extLst>
          </p:cNvPr>
          <p:cNvSpPr txBox="1"/>
          <p:nvPr/>
        </p:nvSpPr>
        <p:spPr>
          <a:xfrm>
            <a:off x="8472702" y="914609"/>
            <a:ext cx="33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73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4FCFE-7E1C-F9F9-FA2D-B32DEAC8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C917-6A65-E743-43C2-A5581E13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What’s Next?</a:t>
            </a:r>
            <a:endParaRPr lang="en-DE" sz="3600" dirty="0"/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155C5829-9B76-B637-BEA9-9DE9F80F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57</a:t>
            </a:fld>
            <a:endParaRPr lang="en-DE" dirty="0"/>
          </a:p>
        </p:txBody>
      </p:sp>
      <p:sp>
        <p:nvSpPr>
          <p:cNvPr id="5" name="Google Shape;208;p28">
            <a:extLst>
              <a:ext uri="{FF2B5EF4-FFF2-40B4-BE49-F238E27FC236}">
                <a16:creationId xmlns:a16="http://schemas.microsoft.com/office/drawing/2014/main" id="{68639729-55C1-26B8-FFD6-286CEE6832E9}"/>
              </a:ext>
            </a:extLst>
          </p:cNvPr>
          <p:cNvSpPr/>
          <p:nvPr/>
        </p:nvSpPr>
        <p:spPr>
          <a:xfrm>
            <a:off x="5277312" y="1555088"/>
            <a:ext cx="1440400" cy="104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Device specification</a:t>
            </a:r>
            <a:endParaRPr sz="1600" dirty="0">
              <a:solidFill>
                <a:schemeClr val="dk1"/>
              </a:solidFill>
              <a:latin typeface="Helvetica" panose="020B0604020202020204" pitchFamily="34" charset="0"/>
              <a:ea typeface="Tw Cen MT"/>
              <a:cs typeface="Tw Cen MT"/>
              <a:sym typeface="Tw Cen M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84EB1E-9903-B2C3-DADA-69BA6E015743}"/>
              </a:ext>
            </a:extLst>
          </p:cNvPr>
          <p:cNvGrpSpPr/>
          <p:nvPr/>
        </p:nvGrpSpPr>
        <p:grpSpPr>
          <a:xfrm>
            <a:off x="5735178" y="1645815"/>
            <a:ext cx="516655" cy="389877"/>
            <a:chOff x="7186190" y="4018806"/>
            <a:chExt cx="516655" cy="3898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7281B4-80B4-A205-EDAF-A680E68D70CD}"/>
                </a:ext>
              </a:extLst>
            </p:cNvPr>
            <p:cNvSpPr/>
            <p:nvPr/>
          </p:nvSpPr>
          <p:spPr>
            <a:xfrm>
              <a:off x="7186190" y="4018806"/>
              <a:ext cx="516655" cy="389877"/>
            </a:xfrm>
            <a:custGeom>
              <a:avLst/>
              <a:gdLst>
                <a:gd name="connsiteX0" fmla="*/ 515202 w 516655"/>
                <a:gd name="connsiteY0" fmla="*/ 203268 h 389877"/>
                <a:gd name="connsiteX1" fmla="*/ 464667 w 516655"/>
                <a:gd name="connsiteY1" fmla="*/ 24988 h 389877"/>
                <a:gd name="connsiteX2" fmla="*/ 433829 w 516655"/>
                <a:gd name="connsiteY2" fmla="*/ 0 h 389877"/>
                <a:gd name="connsiteX3" fmla="*/ 82826 w 516655"/>
                <a:gd name="connsiteY3" fmla="*/ 0 h 389877"/>
                <a:gd name="connsiteX4" fmla="*/ 51988 w 516655"/>
                <a:gd name="connsiteY4" fmla="*/ 24988 h 389877"/>
                <a:gd name="connsiteX5" fmla="*/ 1453 w 516655"/>
                <a:gd name="connsiteY5" fmla="*/ 203445 h 389877"/>
                <a:gd name="connsiteX6" fmla="*/ 0 w 516655"/>
                <a:gd name="connsiteY6" fmla="*/ 213901 h 389877"/>
                <a:gd name="connsiteX7" fmla="*/ 0 w 516655"/>
                <a:gd name="connsiteY7" fmla="*/ 354434 h 389877"/>
                <a:gd name="connsiteX8" fmla="*/ 32291 w 516655"/>
                <a:gd name="connsiteY8" fmla="*/ 389877 h 389877"/>
                <a:gd name="connsiteX9" fmla="*/ 484364 w 516655"/>
                <a:gd name="connsiteY9" fmla="*/ 389877 h 389877"/>
                <a:gd name="connsiteX10" fmla="*/ 516655 w 516655"/>
                <a:gd name="connsiteY10" fmla="*/ 354434 h 389877"/>
                <a:gd name="connsiteX11" fmla="*/ 516655 w 516655"/>
                <a:gd name="connsiteY11" fmla="*/ 213724 h 389877"/>
                <a:gd name="connsiteX12" fmla="*/ 515202 w 516655"/>
                <a:gd name="connsiteY12" fmla="*/ 203268 h 389877"/>
                <a:gd name="connsiteX13" fmla="*/ 484364 w 516655"/>
                <a:gd name="connsiteY13" fmla="*/ 354434 h 389877"/>
                <a:gd name="connsiteX14" fmla="*/ 32291 w 516655"/>
                <a:gd name="connsiteY14" fmla="*/ 354434 h 389877"/>
                <a:gd name="connsiteX15" fmla="*/ 32291 w 516655"/>
                <a:gd name="connsiteY15" fmla="*/ 213724 h 389877"/>
                <a:gd name="connsiteX16" fmla="*/ 82826 w 516655"/>
                <a:gd name="connsiteY16" fmla="*/ 35443 h 389877"/>
                <a:gd name="connsiteX17" fmla="*/ 433829 w 516655"/>
                <a:gd name="connsiteY17" fmla="*/ 35443 h 389877"/>
                <a:gd name="connsiteX18" fmla="*/ 484364 w 516655"/>
                <a:gd name="connsiteY18" fmla="*/ 213724 h 38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655" h="389877">
                  <a:moveTo>
                    <a:pt x="515202" y="203268"/>
                  </a:moveTo>
                  <a:lnTo>
                    <a:pt x="464667" y="24988"/>
                  </a:lnTo>
                  <a:cubicBezTo>
                    <a:pt x="460490" y="10138"/>
                    <a:pt x="447987" y="8"/>
                    <a:pt x="433829" y="0"/>
                  </a:cubicBezTo>
                  <a:lnTo>
                    <a:pt x="82826" y="0"/>
                  </a:lnTo>
                  <a:cubicBezTo>
                    <a:pt x="68668" y="8"/>
                    <a:pt x="56165" y="10138"/>
                    <a:pt x="51988" y="24988"/>
                  </a:cubicBezTo>
                  <a:lnTo>
                    <a:pt x="1453" y="203445"/>
                  </a:lnTo>
                  <a:cubicBezTo>
                    <a:pt x="495" y="206832"/>
                    <a:pt x="5" y="210355"/>
                    <a:pt x="0" y="213901"/>
                  </a:cubicBezTo>
                  <a:lnTo>
                    <a:pt x="0" y="354434"/>
                  </a:lnTo>
                  <a:cubicBezTo>
                    <a:pt x="0" y="374009"/>
                    <a:pt x="14457" y="389877"/>
                    <a:pt x="32291" y="389877"/>
                  </a:cubicBezTo>
                  <a:lnTo>
                    <a:pt x="484364" y="389877"/>
                  </a:lnTo>
                  <a:cubicBezTo>
                    <a:pt x="502198" y="389877"/>
                    <a:pt x="516655" y="374009"/>
                    <a:pt x="516655" y="354434"/>
                  </a:cubicBezTo>
                  <a:lnTo>
                    <a:pt x="516655" y="213724"/>
                  </a:lnTo>
                  <a:cubicBezTo>
                    <a:pt x="516650" y="210178"/>
                    <a:pt x="516159" y="206654"/>
                    <a:pt x="515202" y="203268"/>
                  </a:cubicBezTo>
                  <a:close/>
                  <a:moveTo>
                    <a:pt x="484364" y="354434"/>
                  </a:moveTo>
                  <a:lnTo>
                    <a:pt x="32291" y="354434"/>
                  </a:lnTo>
                  <a:lnTo>
                    <a:pt x="32291" y="213724"/>
                  </a:lnTo>
                  <a:lnTo>
                    <a:pt x="82826" y="35443"/>
                  </a:lnTo>
                  <a:lnTo>
                    <a:pt x="433829" y="35443"/>
                  </a:lnTo>
                  <a:lnTo>
                    <a:pt x="484364" y="213724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3E077B-39B9-A0D7-103C-6AC5FFCF64E9}"/>
                </a:ext>
              </a:extLst>
            </p:cNvPr>
            <p:cNvSpPr/>
            <p:nvPr/>
          </p:nvSpPr>
          <p:spPr>
            <a:xfrm>
              <a:off x="7268855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22DA42-26F4-BDCB-5001-C034BA664759}"/>
                </a:ext>
              </a:extLst>
            </p:cNvPr>
            <p:cNvSpPr/>
            <p:nvPr/>
          </p:nvSpPr>
          <p:spPr>
            <a:xfrm>
              <a:off x="7349583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BEA213-CF28-D9B0-4F23-914248EC6AA2}"/>
                </a:ext>
              </a:extLst>
            </p:cNvPr>
            <p:cNvSpPr/>
            <p:nvPr/>
          </p:nvSpPr>
          <p:spPr>
            <a:xfrm>
              <a:off x="7430149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1BC943-3E7C-390D-D4E6-D4A597129077}"/>
                </a:ext>
              </a:extLst>
            </p:cNvPr>
            <p:cNvSpPr/>
            <p:nvPr/>
          </p:nvSpPr>
          <p:spPr>
            <a:xfrm>
              <a:off x="7510714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5764B9-E2D2-E7E1-AB3D-BE078B0A54BC}"/>
                </a:ext>
              </a:extLst>
            </p:cNvPr>
            <p:cNvSpPr/>
            <p:nvPr/>
          </p:nvSpPr>
          <p:spPr>
            <a:xfrm>
              <a:off x="7591442" y="4284632"/>
              <a:ext cx="29061" cy="53165"/>
            </a:xfrm>
            <a:custGeom>
              <a:avLst/>
              <a:gdLst>
                <a:gd name="connsiteX0" fmla="*/ 0 w 29061"/>
                <a:gd name="connsiteY0" fmla="*/ 0 h 53165"/>
                <a:gd name="connsiteX1" fmla="*/ 29062 w 29061"/>
                <a:gd name="connsiteY1" fmla="*/ 0 h 53165"/>
                <a:gd name="connsiteX2" fmla="*/ 29062 w 29061"/>
                <a:gd name="connsiteY2" fmla="*/ 53165 h 53165"/>
                <a:gd name="connsiteX3" fmla="*/ 0 w 29061"/>
                <a:gd name="connsiteY3" fmla="*/ 53165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" h="53165">
                  <a:moveTo>
                    <a:pt x="0" y="0"/>
                  </a:moveTo>
                  <a:lnTo>
                    <a:pt x="29062" y="0"/>
                  </a:lnTo>
                  <a:lnTo>
                    <a:pt x="29062" y="53165"/>
                  </a:lnTo>
                  <a:lnTo>
                    <a:pt x="0" y="53165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896D52-2481-B625-1FDE-5C8BC428C898}"/>
                </a:ext>
              </a:extLst>
            </p:cNvPr>
            <p:cNvSpPr/>
            <p:nvPr/>
          </p:nvSpPr>
          <p:spPr>
            <a:xfrm>
              <a:off x="7254486" y="4213745"/>
              <a:ext cx="382486" cy="24810"/>
            </a:xfrm>
            <a:custGeom>
              <a:avLst/>
              <a:gdLst>
                <a:gd name="connsiteX0" fmla="*/ 0 w 382486"/>
                <a:gd name="connsiteY0" fmla="*/ 0 h 24810"/>
                <a:gd name="connsiteX1" fmla="*/ 382486 w 382486"/>
                <a:gd name="connsiteY1" fmla="*/ 0 h 24810"/>
                <a:gd name="connsiteX2" fmla="*/ 382486 w 382486"/>
                <a:gd name="connsiteY2" fmla="*/ 24810 h 24810"/>
                <a:gd name="connsiteX3" fmla="*/ 0 w 382486"/>
                <a:gd name="connsiteY3" fmla="*/ 24810 h 2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486" h="24810">
                  <a:moveTo>
                    <a:pt x="0" y="0"/>
                  </a:moveTo>
                  <a:lnTo>
                    <a:pt x="382486" y="0"/>
                  </a:lnTo>
                  <a:lnTo>
                    <a:pt x="382486" y="24810"/>
                  </a:lnTo>
                  <a:lnTo>
                    <a:pt x="0" y="24810"/>
                  </a:lnTo>
                  <a:close/>
                </a:path>
              </a:pathLst>
            </a:custGeom>
            <a:solidFill>
              <a:srgbClr val="000000"/>
            </a:solidFill>
            <a:ln w="16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AA450C-B94F-6668-B759-B6781AEBDCFA}"/>
              </a:ext>
            </a:extLst>
          </p:cNvPr>
          <p:cNvGrpSpPr/>
          <p:nvPr/>
        </p:nvGrpSpPr>
        <p:grpSpPr>
          <a:xfrm>
            <a:off x="3407877" y="1555088"/>
            <a:ext cx="1440400" cy="1044000"/>
            <a:chOff x="5114403" y="699168"/>
            <a:chExt cx="1440400" cy="1044000"/>
          </a:xfrm>
        </p:grpSpPr>
        <p:sp>
          <p:nvSpPr>
            <p:cNvPr id="15" name="Google Shape;208;p28">
              <a:extLst>
                <a:ext uri="{FF2B5EF4-FFF2-40B4-BE49-F238E27FC236}">
                  <a16:creationId xmlns:a16="http://schemas.microsoft.com/office/drawing/2014/main" id="{921C31C2-99FA-67D4-74D9-22226604C167}"/>
                </a:ext>
              </a:extLst>
            </p:cNvPr>
            <p:cNvSpPr/>
            <p:nvPr/>
          </p:nvSpPr>
          <p:spPr>
            <a:xfrm>
              <a:off x="5114403" y="699168"/>
              <a:ext cx="1440400" cy="104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Data plane program</a:t>
              </a:r>
              <a:endParaRPr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16" name="Google Shape;466;p40">
              <a:extLst>
                <a:ext uri="{FF2B5EF4-FFF2-40B4-BE49-F238E27FC236}">
                  <a16:creationId xmlns:a16="http://schemas.microsoft.com/office/drawing/2014/main" id="{A0FD4EC5-9143-EBB7-B2FF-A9D4D7CFA0D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77712" y="758921"/>
              <a:ext cx="540692" cy="515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3C389F-6D3E-39DA-D897-5235F703B3CF}"/>
              </a:ext>
            </a:extLst>
          </p:cNvPr>
          <p:cNvGrpSpPr/>
          <p:nvPr/>
        </p:nvGrpSpPr>
        <p:grpSpPr>
          <a:xfrm>
            <a:off x="7146747" y="1555088"/>
            <a:ext cx="1440400" cy="1044000"/>
            <a:chOff x="3385980" y="2934383"/>
            <a:chExt cx="1080300" cy="87753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" name="Google Shape;208;p28">
              <a:extLst>
                <a:ext uri="{FF2B5EF4-FFF2-40B4-BE49-F238E27FC236}">
                  <a16:creationId xmlns:a16="http://schemas.microsoft.com/office/drawing/2014/main" id="{680699DB-7992-3CBD-F0F1-08510EC57EEA}"/>
                </a:ext>
              </a:extLst>
            </p:cNvPr>
            <p:cNvSpPr/>
            <p:nvPr/>
          </p:nvSpPr>
          <p:spPr>
            <a:xfrm>
              <a:off x="3385980" y="2934383"/>
              <a:ext cx="1080300" cy="877533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b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dk1"/>
                  </a:solidFill>
                  <a:latin typeface="Helvetica" panose="020B0604020202020204" pitchFamily="34" charset="0"/>
                  <a:ea typeface="Tw Cen MT"/>
                  <a:cs typeface="Tw Cen MT"/>
                  <a:sym typeface="Tw Cen MT"/>
                </a:rPr>
                <a:t>Control plane configuration</a:t>
              </a:r>
              <a:endParaRPr sz="1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endParaRPr>
            </a:p>
          </p:txBody>
        </p:sp>
        <p:pic>
          <p:nvPicPr>
            <p:cNvPr id="19" name="Google Shape;221;p28">
              <a:extLst>
                <a:ext uri="{FF2B5EF4-FFF2-40B4-BE49-F238E27FC236}">
                  <a16:creationId xmlns:a16="http://schemas.microsoft.com/office/drawing/2014/main" id="{CE651308-6222-FC30-7FD8-30B9D2B71797}"/>
                </a:ext>
              </a:extLst>
            </p:cNvPr>
            <p:cNvPicPr preferRelativeResize="0"/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770003" y="2966592"/>
              <a:ext cx="390461" cy="44131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95C7FC0-9CBF-8548-71EE-33231955D363}"/>
              </a:ext>
            </a:extLst>
          </p:cNvPr>
          <p:cNvSpPr txBox="1"/>
          <p:nvPr/>
        </p:nvSpPr>
        <p:spPr>
          <a:xfrm>
            <a:off x="4896741" y="1770529"/>
            <a:ext cx="33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815EF8-A7DB-D72B-922D-2286317299E1}"/>
              </a:ext>
            </a:extLst>
          </p:cNvPr>
          <p:cNvSpPr txBox="1"/>
          <p:nvPr/>
        </p:nvSpPr>
        <p:spPr>
          <a:xfrm>
            <a:off x="6766176" y="1770529"/>
            <a:ext cx="33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Helvetica" panose="020B0604020202020204" pitchFamily="34" charset="0"/>
                <a:ea typeface="Tw Cen MT"/>
                <a:cs typeface="Tw Cen MT"/>
                <a:sym typeface="Tw Cen MT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1B0B3C-D225-6AA0-3EB3-2F7B3E639782}"/>
              </a:ext>
            </a:extLst>
          </p:cNvPr>
          <p:cNvSpPr txBox="1"/>
          <p:nvPr/>
        </p:nvSpPr>
        <p:spPr>
          <a:xfrm>
            <a:off x="35556" y="2860796"/>
            <a:ext cx="3721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cs typeface="Helvetica"/>
              </a:rPr>
              <a:t>T</a:t>
            </a:r>
            <a:r>
              <a:rPr lang="en-US" sz="1800" dirty="0">
                <a:cs typeface="Helvetica"/>
              </a:rPr>
              <a:t>esting for network-device software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CA7B78-9212-4B28-8AC7-3996E887C3CE}"/>
              </a:ext>
            </a:extLst>
          </p:cNvPr>
          <p:cNvSpPr txBox="1"/>
          <p:nvPr/>
        </p:nvSpPr>
        <p:spPr>
          <a:xfrm>
            <a:off x="4521211" y="2784596"/>
            <a:ext cx="2826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cs typeface="Helvetica"/>
              </a:rPr>
              <a:t>Optimizing network device software</a:t>
            </a:r>
            <a:endParaRPr lang="en-US" sz="1800" dirty="0">
              <a:cs typeface="Helvetic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A8E297-85F3-17D3-891E-11C246CB5F0B}"/>
              </a:ext>
            </a:extLst>
          </p:cNvPr>
          <p:cNvSpPr txBox="1"/>
          <p:nvPr/>
        </p:nvSpPr>
        <p:spPr>
          <a:xfrm>
            <a:off x="8690077" y="2789351"/>
            <a:ext cx="2826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cs typeface="Helvetica"/>
              </a:rPr>
              <a:t>Common analysis toolchains for network-device software</a:t>
            </a:r>
            <a:endParaRPr lang="en-US" sz="1800" dirty="0">
              <a:cs typeface="Helvetica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EAED34-C0CA-29CA-72E0-FBA28D0BD84E}"/>
              </a:ext>
            </a:extLst>
          </p:cNvPr>
          <p:cNvCxnSpPr>
            <a:cxnSpLocks/>
          </p:cNvCxnSpPr>
          <p:nvPr/>
        </p:nvCxnSpPr>
        <p:spPr>
          <a:xfrm>
            <a:off x="3850173" y="2784596"/>
            <a:ext cx="0" cy="384182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5BA02E-D5B4-D5A5-7A5F-F383C41F78BC}"/>
              </a:ext>
            </a:extLst>
          </p:cNvPr>
          <p:cNvCxnSpPr>
            <a:cxnSpLocks/>
          </p:cNvCxnSpPr>
          <p:nvPr/>
        </p:nvCxnSpPr>
        <p:spPr>
          <a:xfrm>
            <a:off x="8019038" y="2860796"/>
            <a:ext cx="0" cy="384182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57A7112-2490-23E1-ED14-92B132CE0C73}"/>
              </a:ext>
            </a:extLst>
          </p:cNvPr>
          <p:cNvSpPr txBox="1"/>
          <p:nvPr/>
        </p:nvSpPr>
        <p:spPr>
          <a:xfrm>
            <a:off x="4014376" y="3956878"/>
            <a:ext cx="3227265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u="sng" dirty="0">
                <a:cs typeface="Helvetica"/>
              </a:rPr>
              <a:t>Better compiler optimization </a:t>
            </a:r>
          </a:p>
          <a:p>
            <a:pPr marL="285750" indent="-285750">
              <a:buFont typeface="Helvetica" panose="020B0604020202020204" pitchFamily="34" charset="0"/>
              <a:buChar char="►"/>
            </a:pPr>
            <a:r>
              <a:rPr lang="en-US" sz="1800" dirty="0" err="1">
                <a:cs typeface="Helvetica"/>
              </a:rPr>
              <a:t>Superoptimization</a:t>
            </a:r>
            <a:endParaRPr lang="en-US" dirty="0">
              <a:cs typeface="Helvetica"/>
            </a:endParaRPr>
          </a:p>
          <a:p>
            <a:pPr marL="285750" indent="-285750">
              <a:buFont typeface="Helvetica" panose="020B0604020202020204" pitchFamily="34" charset="0"/>
              <a:buChar char="►"/>
            </a:pPr>
            <a:r>
              <a:rPr lang="en-US" sz="1800" dirty="0">
                <a:cs typeface="Helvetica"/>
              </a:rPr>
              <a:t>Credible compilation</a:t>
            </a:r>
            <a:endParaRPr lang="en-US" dirty="0">
              <a:cs typeface="Helvetica"/>
            </a:endParaRPr>
          </a:p>
          <a:p>
            <a:pPr marL="285750" indent="-285750">
              <a:buFont typeface="Helvetica" panose="020B0604020202020204" pitchFamily="34" charset="0"/>
              <a:buChar char="►"/>
            </a:pPr>
            <a:r>
              <a:rPr lang="en-US" sz="1800" dirty="0">
                <a:cs typeface="Helvetica"/>
              </a:rPr>
              <a:t>Program synthesis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A8F228-F534-32BE-841D-0DAABCB470C6}"/>
              </a:ext>
            </a:extLst>
          </p:cNvPr>
          <p:cNvSpPr txBox="1"/>
          <p:nvPr/>
        </p:nvSpPr>
        <p:spPr>
          <a:xfrm>
            <a:off x="8525874" y="4054344"/>
            <a:ext cx="3098141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cs typeface="Helvetica"/>
              </a:rPr>
              <a:t>Extend coverage of tooling to </a:t>
            </a:r>
            <a:r>
              <a:rPr lang="en-US" sz="1800" dirty="0" err="1">
                <a:cs typeface="Helvetica"/>
              </a:rPr>
              <a:t>eBPF</a:t>
            </a:r>
            <a:r>
              <a:rPr lang="en-US" sz="1800" dirty="0">
                <a:cs typeface="Helvetica"/>
              </a:rPr>
              <a:t>/XDP/DPD</a:t>
            </a:r>
            <a:r>
              <a:rPr lang="en-US" dirty="0">
                <a:cs typeface="Helvetica"/>
              </a:rPr>
              <a:t>K.</a:t>
            </a:r>
            <a:endParaRPr lang="en-US" sz="1800" dirty="0">
              <a:cs typeface="Helvetica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DA10342-DCB3-644C-6ECD-CF0E46D126BA}"/>
              </a:ext>
            </a:extLst>
          </p:cNvPr>
          <p:cNvCxnSpPr>
            <a:cxnSpLocks/>
          </p:cNvCxnSpPr>
          <p:nvPr/>
        </p:nvCxnSpPr>
        <p:spPr>
          <a:xfrm flipH="1" flipV="1">
            <a:off x="495300" y="3692635"/>
            <a:ext cx="11021566" cy="2004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87D4929-7D0F-EED4-E9D6-AD2A376DD124}"/>
              </a:ext>
            </a:extLst>
          </p:cNvPr>
          <p:cNvSpPr txBox="1"/>
          <p:nvPr/>
        </p:nvSpPr>
        <p:spPr>
          <a:xfrm>
            <a:off x="8497300" y="5118246"/>
            <a:ext cx="3098140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cs typeface="Helvetica"/>
              </a:rPr>
              <a:t>Develop models for RFCs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60FEA7-8730-FB42-6364-5A4E255486E8}"/>
              </a:ext>
            </a:extLst>
          </p:cNvPr>
          <p:cNvSpPr txBox="1"/>
          <p:nvPr/>
        </p:nvSpPr>
        <p:spPr>
          <a:xfrm>
            <a:off x="4604870" y="5410720"/>
            <a:ext cx="3227265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cs typeface="Helvetica"/>
              </a:rPr>
              <a:t>Extending Flay to cover more network-device software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AF1EF1-5031-76C7-8B44-8D2FE6E8CB07}"/>
              </a:ext>
            </a:extLst>
          </p:cNvPr>
          <p:cNvSpPr txBox="1"/>
          <p:nvPr/>
        </p:nvSpPr>
        <p:spPr>
          <a:xfrm>
            <a:off x="8418726" y="5837639"/>
            <a:ext cx="2411200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cs typeface="Helvetica"/>
              </a:rPr>
              <a:t>Develop a general interpreter for P4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441AE5-C073-8ADC-3A5C-B8C72542AE11}"/>
              </a:ext>
            </a:extLst>
          </p:cNvPr>
          <p:cNvSpPr txBox="1"/>
          <p:nvPr/>
        </p:nvSpPr>
        <p:spPr>
          <a:xfrm>
            <a:off x="116073" y="3892320"/>
            <a:ext cx="3227265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u="sng" dirty="0">
                <a:cs typeface="Helvetica"/>
              </a:rPr>
              <a:t>Finding more bugs in data-plane compilers</a:t>
            </a:r>
            <a:endParaRPr lang="en-US" sz="1800" u="sng" dirty="0">
              <a:cs typeface="Helvetica"/>
            </a:endParaRPr>
          </a:p>
          <a:p>
            <a:pPr marL="285750" indent="-285750">
              <a:buFont typeface="Helvetica" panose="020B0604020202020204" pitchFamily="34" charset="0"/>
              <a:buChar char="►"/>
            </a:pPr>
            <a:r>
              <a:rPr lang="en-US" sz="1800" dirty="0">
                <a:cs typeface="Helvetica"/>
              </a:rPr>
              <a:t>Metamorphic testing</a:t>
            </a:r>
            <a:endParaRPr lang="en-US" dirty="0">
              <a:cs typeface="Helvetica"/>
            </a:endParaRPr>
          </a:p>
          <a:p>
            <a:pPr marL="285750" indent="-285750">
              <a:buFont typeface="Helvetica" panose="020B0604020202020204" pitchFamily="34" charset="0"/>
              <a:buChar char="►"/>
            </a:pPr>
            <a:r>
              <a:rPr lang="en-US" dirty="0">
                <a:cs typeface="Helvetica"/>
              </a:rPr>
              <a:t>Equivalence modulo inputs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38EA8B-5032-6D52-26E4-0C1004E6C650}"/>
              </a:ext>
            </a:extLst>
          </p:cNvPr>
          <p:cNvSpPr txBox="1"/>
          <p:nvPr/>
        </p:nvSpPr>
        <p:spPr>
          <a:xfrm>
            <a:off x="134440" y="5555969"/>
            <a:ext cx="3528831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u="sng" dirty="0">
                <a:cs typeface="Helvetica"/>
              </a:rPr>
              <a:t>Testing network-device software</a:t>
            </a:r>
            <a:endParaRPr lang="en-US" sz="1800" u="sng" dirty="0">
              <a:cs typeface="Helvetica"/>
            </a:endParaRPr>
          </a:p>
          <a:p>
            <a:pPr marL="285750" indent="-285750">
              <a:buFont typeface="Helvetica" panose="020B0604020202020204" pitchFamily="34" charset="0"/>
              <a:buChar char="►"/>
            </a:pPr>
            <a:r>
              <a:rPr lang="en-US" sz="1800" dirty="0">
                <a:cs typeface="Helvetica"/>
              </a:rPr>
              <a:t>Mutation testing</a:t>
            </a:r>
          </a:p>
          <a:p>
            <a:pPr marL="285750" indent="-285750">
              <a:buFont typeface="Helvetica" panose="020B0604020202020204" pitchFamily="34" charset="0"/>
              <a:buChar char="►"/>
            </a:pPr>
            <a:r>
              <a:rPr lang="en-US" dirty="0">
                <a:cs typeface="Helvetica"/>
              </a:rPr>
              <a:t>Property-based testing</a:t>
            </a:r>
          </a:p>
        </p:txBody>
      </p:sp>
    </p:spTree>
    <p:extLst>
      <p:ext uri="{BB962C8B-B14F-4D97-AF65-F5344CB8AC3E}">
        <p14:creationId xmlns:p14="http://schemas.microsoft.com/office/powerpoint/2010/main" val="35411898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B3298C-8529-206A-4A08-8661755E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13" y="342460"/>
            <a:ext cx="8230773" cy="6173080"/>
          </a:xfrm>
        </p:spPr>
      </p:pic>
    </p:spTree>
    <p:extLst>
      <p:ext uri="{BB962C8B-B14F-4D97-AF65-F5344CB8AC3E}">
        <p14:creationId xmlns:p14="http://schemas.microsoft.com/office/powerpoint/2010/main" val="14963768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79E9E-3A99-88D8-3E8F-A7AA590E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EB6B-8C75-E84D-3E71-8BDD222D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P4Testgen: Bugs Detected in Network-Device Software</a:t>
            </a:r>
            <a:endParaRPr lang="en-DE" sz="3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499F0C-94C8-2B9E-2CBE-DD6BA2DAD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06886"/>
              </p:ext>
            </p:extLst>
          </p:nvPr>
        </p:nvGraphicFramePr>
        <p:xfrm>
          <a:off x="1335033" y="1817052"/>
          <a:ext cx="9246828" cy="432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7158">
                  <a:extLst>
                    <a:ext uri="{9D8B030D-6E8A-4147-A177-3AD203B41FA5}">
                      <a16:colId xmlns:a16="http://schemas.microsoft.com/office/drawing/2014/main" val="3632464142"/>
                    </a:ext>
                  </a:extLst>
                </a:gridCol>
                <a:gridCol w="3864310">
                  <a:extLst>
                    <a:ext uri="{9D8B030D-6E8A-4147-A177-3AD203B41FA5}">
                      <a16:colId xmlns:a16="http://schemas.microsoft.com/office/drawing/2014/main" val="1381138605"/>
                    </a:ext>
                  </a:extLst>
                </a:gridCol>
                <a:gridCol w="1005621">
                  <a:extLst>
                    <a:ext uri="{9D8B030D-6E8A-4147-A177-3AD203B41FA5}">
                      <a16:colId xmlns:a16="http://schemas.microsoft.com/office/drawing/2014/main" val="2229895569"/>
                    </a:ext>
                  </a:extLst>
                </a:gridCol>
                <a:gridCol w="1069528">
                  <a:extLst>
                    <a:ext uri="{9D8B030D-6E8A-4147-A177-3AD203B41FA5}">
                      <a16:colId xmlns:a16="http://schemas.microsoft.com/office/drawing/2014/main" val="191384516"/>
                    </a:ext>
                  </a:extLst>
                </a:gridCol>
                <a:gridCol w="1190211">
                  <a:extLst>
                    <a:ext uri="{9D8B030D-6E8A-4147-A177-3AD203B41FA5}">
                      <a16:colId xmlns:a16="http://schemas.microsoft.com/office/drawing/2014/main" val="1250641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Bug Type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Bug Cause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BMv2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Tofino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Total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08328"/>
                  </a:ext>
                </a:extLst>
              </a:tr>
              <a:tr h="504615"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Software Crash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Untested packet path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2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7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9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007269"/>
                  </a:ext>
                </a:extLst>
              </a:tr>
              <a:tr h="504615">
                <a:tc vMerge="1">
                  <a:txBody>
                    <a:bodyPr/>
                    <a:lstStyle/>
                    <a:p>
                      <a:pPr algn="l"/>
                      <a:endParaRPr lang="en-DE" sz="2400" dirty="0">
                        <a:latin typeface="Bahnschrif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Control plane interface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5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1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6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114139"/>
                  </a:ext>
                </a:extLst>
              </a:tr>
              <a:tr h="504615">
                <a:tc vMerge="1">
                  <a:txBody>
                    <a:bodyPr/>
                    <a:lstStyle/>
                    <a:p>
                      <a:pPr algn="l"/>
                      <a:endParaRPr lang="en-DE" sz="2400" dirty="0">
                        <a:latin typeface="Bahnschrif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Untested packet size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0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2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2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4051360"/>
                  </a:ext>
                </a:extLst>
              </a:tr>
              <a:tr h="504615">
                <a:tc vMerge="1">
                  <a:txBody>
                    <a:bodyPr/>
                    <a:lstStyle/>
                    <a:p>
                      <a:pPr algn="l"/>
                      <a:endParaRPr lang="en-DE" sz="2400" dirty="0">
                        <a:latin typeface="Bahnschrif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Untested device function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0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1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1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1732095"/>
                  </a:ext>
                </a:extLst>
              </a:tr>
              <a:tr h="50461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Wrong Behavior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Untested packet path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0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5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5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9697454"/>
                  </a:ext>
                </a:extLst>
              </a:tr>
              <a:tr h="504615">
                <a:tc vMerge="1">
                  <a:txBody>
                    <a:bodyPr/>
                    <a:lstStyle/>
                    <a:p>
                      <a:pPr algn="l"/>
                      <a:endParaRPr lang="en-DE" sz="2400" dirty="0">
                        <a:latin typeface="Bahnschrif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Control plane interface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1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2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3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4822850"/>
                  </a:ext>
                </a:extLst>
              </a:tr>
              <a:tr h="504615">
                <a:tc vMerge="1">
                  <a:txBody>
                    <a:bodyPr/>
                    <a:lstStyle/>
                    <a:p>
                      <a:pPr algn="l"/>
                      <a:endParaRPr lang="en-DE" sz="2400" dirty="0">
                        <a:latin typeface="Bahnschrift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Untested device function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0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1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1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718795"/>
                  </a:ext>
                </a:extLst>
              </a:tr>
              <a:tr h="354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Helvetica" panose="020B0604020202020204" pitchFamily="34" charset="0"/>
                        </a:rPr>
                        <a:t>Total</a:t>
                      </a:r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DE" sz="2000" b="0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8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19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Helvetica" panose="020B0604020202020204" pitchFamily="34" charset="0"/>
                        </a:rPr>
                        <a:t>27</a:t>
                      </a:r>
                      <a:endParaRPr lang="en-DE" sz="2000" b="1" dirty="0">
                        <a:latin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907679"/>
                  </a:ext>
                </a:extLst>
              </a:tr>
            </a:tbl>
          </a:graphicData>
        </a:graphic>
      </p:graphicFrame>
      <p:sp>
        <p:nvSpPr>
          <p:cNvPr id="3" name="Google Shape;329;p32">
            <a:extLst>
              <a:ext uri="{FF2B5EF4-FFF2-40B4-BE49-F238E27FC236}">
                <a16:creationId xmlns:a16="http://schemas.microsoft.com/office/drawing/2014/main" id="{76A31BE3-F0D3-3455-9BB8-0E0A50F07F8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15750" y="6492875"/>
            <a:ext cx="476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62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A405-EE8E-A225-187A-A28C350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Bugs</a:t>
            </a:r>
            <a:endParaRPr lang="en-DE" sz="3200" dirty="0"/>
          </a:p>
        </p:txBody>
      </p:sp>
      <p:sp>
        <p:nvSpPr>
          <p:cNvPr id="43" name="Foliennummernplatzhalter 9">
            <a:extLst>
              <a:ext uri="{FF2B5EF4-FFF2-40B4-BE49-F238E27FC236}">
                <a16:creationId xmlns:a16="http://schemas.microsoft.com/office/drawing/2014/main" id="{42A59ABF-79F7-2CD9-22D9-4010A196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6</a:t>
            </a:fld>
            <a:endParaRPr lang="en-DE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077504-A17E-D57C-B321-52EBC16373C8}"/>
              </a:ext>
            </a:extLst>
          </p:cNvPr>
          <p:cNvGrpSpPr/>
          <p:nvPr/>
        </p:nvGrpSpPr>
        <p:grpSpPr>
          <a:xfrm>
            <a:off x="89342" y="3450609"/>
            <a:ext cx="11620004" cy="2833942"/>
            <a:chOff x="153258" y="2405716"/>
            <a:chExt cx="11620004" cy="283394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90AE9F-47FF-D95A-2A73-7CD9A050F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05" y="2405716"/>
              <a:ext cx="11049990" cy="2833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3A9617-F518-3083-6378-D4E0A488283D}"/>
                </a:ext>
              </a:extLst>
            </p:cNvPr>
            <p:cNvSpPr txBox="1"/>
            <p:nvPr/>
          </p:nvSpPr>
          <p:spPr>
            <a:xfrm rot="16200000">
              <a:off x="-779099" y="3356704"/>
              <a:ext cx="2264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" panose="020B0604020202020204" pitchFamily="34" charset="0"/>
                </a:rPr>
                <a:t>number of bugs</a:t>
              </a:r>
              <a:endParaRPr lang="en-DE" sz="2000" dirty="0">
                <a:latin typeface="Helvetica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FC4B22-AFAD-9D8B-1448-E8D5940D72A9}"/>
                </a:ext>
              </a:extLst>
            </p:cNvPr>
            <p:cNvSpPr txBox="1"/>
            <p:nvPr/>
          </p:nvSpPr>
          <p:spPr>
            <a:xfrm>
              <a:off x="10934337" y="2653491"/>
              <a:ext cx="838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</a:rPr>
                <a:t>filed</a:t>
              </a:r>
              <a:endParaRPr lang="en-DE" sz="1400" dirty="0">
                <a:latin typeface="Helvetica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FCFA6F-E431-5FAC-C451-3A0D2F5B148B}"/>
                </a:ext>
              </a:extLst>
            </p:cNvPr>
            <p:cNvSpPr txBox="1"/>
            <p:nvPr/>
          </p:nvSpPr>
          <p:spPr>
            <a:xfrm>
              <a:off x="10661771" y="3248982"/>
              <a:ext cx="954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</a:rPr>
                <a:t>resolved</a:t>
              </a:r>
              <a:endParaRPr lang="en-DE" sz="1400" dirty="0">
                <a:latin typeface="Helvetica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8D799A-8DE3-A77D-C7F3-7A88382A5D20}"/>
              </a:ext>
            </a:extLst>
          </p:cNvPr>
          <p:cNvSpPr txBox="1"/>
          <p:nvPr/>
        </p:nvSpPr>
        <p:spPr>
          <a:xfrm>
            <a:off x="3311959" y="6436095"/>
            <a:ext cx="6834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Bugs found in Google PINS during development (</a:t>
            </a:r>
            <a:r>
              <a:rPr lang="en-US" sz="1600" dirty="0" err="1">
                <a:latin typeface="Helvetica" panose="020B0604020202020204" pitchFamily="34" charset="0"/>
              </a:rPr>
              <a:t>SwitchV</a:t>
            </a:r>
            <a:r>
              <a:rPr lang="en-US" sz="1600" dirty="0">
                <a:latin typeface="Helvetica" panose="020B0604020202020204" pitchFamily="34" charset="0"/>
              </a:rPr>
              <a:t>, SIGCOMM 22)</a:t>
            </a:r>
            <a:endParaRPr lang="en-DE" sz="1600" dirty="0">
              <a:latin typeface="Helvetica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A23A75-D5F4-F1A8-B80D-E3D071ED9BAA}"/>
              </a:ext>
            </a:extLst>
          </p:cNvPr>
          <p:cNvGrpSpPr/>
          <p:nvPr/>
        </p:nvGrpSpPr>
        <p:grpSpPr>
          <a:xfrm>
            <a:off x="4978479" y="491058"/>
            <a:ext cx="2513200" cy="3118685"/>
            <a:chOff x="4978530" y="130297"/>
            <a:chExt cx="2513200" cy="3118685"/>
          </a:xfrm>
        </p:grpSpPr>
        <p:sp>
          <p:nvSpPr>
            <p:cNvPr id="9" name="Google Shape;1112;p111">
              <a:extLst>
                <a:ext uri="{FF2B5EF4-FFF2-40B4-BE49-F238E27FC236}">
                  <a16:creationId xmlns:a16="http://schemas.microsoft.com/office/drawing/2014/main" id="{B1574ECC-FBBC-A804-8BF6-7CBDA60CF7B8}"/>
                </a:ext>
              </a:extLst>
            </p:cNvPr>
            <p:cNvSpPr/>
            <p:nvPr/>
          </p:nvSpPr>
          <p:spPr>
            <a:xfrm>
              <a:off x="4978530" y="130297"/>
              <a:ext cx="2513100" cy="27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elvetica" panose="020B0604020202020204" pitchFamily="34" charset="0"/>
              </a:endParaRPr>
            </a:p>
          </p:txBody>
        </p:sp>
        <p:sp>
          <p:nvSpPr>
            <p:cNvPr id="10" name="Google Shape;1113;p111">
              <a:extLst>
                <a:ext uri="{FF2B5EF4-FFF2-40B4-BE49-F238E27FC236}">
                  <a16:creationId xmlns:a16="http://schemas.microsoft.com/office/drawing/2014/main" id="{0C1C0E94-0338-492D-9CD5-9EFF7FF8E70D}"/>
                </a:ext>
              </a:extLst>
            </p:cNvPr>
            <p:cNvSpPr/>
            <p:nvPr/>
          </p:nvSpPr>
          <p:spPr>
            <a:xfrm>
              <a:off x="5483394" y="2153419"/>
              <a:ext cx="1661700" cy="3321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Helvetica" panose="020B0604020202020204" pitchFamily="34" charset="0"/>
                  <a:ea typeface="YouTube Sans Light"/>
                  <a:cs typeface="YouTube Sans Light"/>
                  <a:sym typeface="YouTube Sans Light"/>
                </a:rPr>
                <a:t>Switch Linux</a:t>
              </a:r>
              <a:endParaRPr sz="1200" dirty="0">
                <a:latin typeface="Helvetica" panose="020B0604020202020204" pitchFamily="34" charset="0"/>
                <a:ea typeface="YouTube Sans Light"/>
                <a:cs typeface="YouTube Sans Light"/>
                <a:sym typeface="YouTube Sans Light"/>
              </a:endParaRPr>
            </a:p>
          </p:txBody>
        </p:sp>
        <p:sp>
          <p:nvSpPr>
            <p:cNvPr id="11" name="Google Shape;1114;p111">
              <a:extLst>
                <a:ext uri="{FF2B5EF4-FFF2-40B4-BE49-F238E27FC236}">
                  <a16:creationId xmlns:a16="http://schemas.microsoft.com/office/drawing/2014/main" id="{001A5368-4216-0A74-054E-1DBED875C5B9}"/>
                </a:ext>
              </a:extLst>
            </p:cNvPr>
            <p:cNvSpPr/>
            <p:nvPr/>
          </p:nvSpPr>
          <p:spPr>
            <a:xfrm>
              <a:off x="5483394" y="2485529"/>
              <a:ext cx="831900" cy="3321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Helvetica" panose="020B0604020202020204" pitchFamily="34" charset="0"/>
                  <a:ea typeface="YouTube Sans"/>
                  <a:cs typeface="YouTube Sans"/>
                  <a:sym typeface="YouTube Sans"/>
                </a:rPr>
                <a:t>ASIC</a:t>
              </a:r>
              <a:endParaRPr sz="1200" dirty="0">
                <a:latin typeface="Helvetica" panose="020B0604020202020204" pitchFamily="34" charset="0"/>
                <a:ea typeface="YouTube Sans"/>
                <a:cs typeface="YouTube Sans"/>
                <a:sym typeface="YouTube Sans"/>
              </a:endParaRPr>
            </a:p>
          </p:txBody>
        </p:sp>
        <p:sp>
          <p:nvSpPr>
            <p:cNvPr id="12" name="Google Shape;1115;p111">
              <a:extLst>
                <a:ext uri="{FF2B5EF4-FFF2-40B4-BE49-F238E27FC236}">
                  <a16:creationId xmlns:a16="http://schemas.microsoft.com/office/drawing/2014/main" id="{B06745F1-5731-7774-11AA-4089151C7E12}"/>
                </a:ext>
              </a:extLst>
            </p:cNvPr>
            <p:cNvSpPr/>
            <p:nvPr/>
          </p:nvSpPr>
          <p:spPr>
            <a:xfrm>
              <a:off x="6313257" y="2485529"/>
              <a:ext cx="831900" cy="3321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Helvetica" panose="020B0604020202020204" pitchFamily="34" charset="0"/>
                  <a:ea typeface="YouTube Sans Light"/>
                  <a:cs typeface="YouTube Sans Light"/>
                  <a:sym typeface="YouTube Sans Light"/>
                </a:rPr>
                <a:t>CPU</a:t>
              </a:r>
              <a:endParaRPr sz="1200" dirty="0">
                <a:latin typeface="Helvetica" panose="020B0604020202020204" pitchFamily="34" charset="0"/>
                <a:ea typeface="YouTube Sans Light"/>
                <a:cs typeface="YouTube Sans Light"/>
                <a:sym typeface="YouTube Sans Light"/>
              </a:endParaRPr>
            </a:p>
          </p:txBody>
        </p:sp>
        <p:sp>
          <p:nvSpPr>
            <p:cNvPr id="14" name="Google Shape;1116;p111">
              <a:extLst>
                <a:ext uri="{FF2B5EF4-FFF2-40B4-BE49-F238E27FC236}">
                  <a16:creationId xmlns:a16="http://schemas.microsoft.com/office/drawing/2014/main" id="{EEA0F8BF-B1B6-7343-C8F0-94CFF6434F2A}"/>
                </a:ext>
              </a:extLst>
            </p:cNvPr>
            <p:cNvSpPr/>
            <p:nvPr/>
          </p:nvSpPr>
          <p:spPr>
            <a:xfrm>
              <a:off x="5483394" y="1679970"/>
              <a:ext cx="1661700" cy="473400"/>
            </a:xfrm>
            <a:prstGeom prst="rect">
              <a:avLst/>
            </a:prstGeom>
            <a:solidFill>
              <a:srgbClr val="D9D2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Helvetica" panose="020B0604020202020204" pitchFamily="34" charset="0"/>
                  <a:ea typeface="YouTube Sans Light"/>
                  <a:cs typeface="YouTube Sans Light"/>
                  <a:sym typeface="YouTube Sans Light"/>
                </a:rPr>
                <a:t>Hardware</a:t>
              </a:r>
              <a:endParaRPr sz="1200" dirty="0">
                <a:latin typeface="Helvetica" panose="020B0604020202020204" pitchFamily="34" charset="0"/>
                <a:ea typeface="YouTube Sans Light"/>
                <a:cs typeface="YouTube Sans Light"/>
                <a:sym typeface="YouTube Sans Ligh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Helvetica" panose="020B0604020202020204" pitchFamily="34" charset="0"/>
                  <a:ea typeface="YouTube Sans Light"/>
                  <a:cs typeface="YouTube Sans Light"/>
                  <a:sym typeface="YouTube Sans Light"/>
                </a:rPr>
                <a:t>Abstraction Layer</a:t>
              </a:r>
              <a:endParaRPr sz="1300" dirty="0">
                <a:latin typeface="Helvetica" panose="020B0604020202020204" pitchFamily="34" charset="0"/>
                <a:ea typeface="YouTube Sans Light"/>
                <a:cs typeface="YouTube Sans Light"/>
                <a:sym typeface="YouTube Sans Light"/>
              </a:endParaRPr>
            </a:p>
          </p:txBody>
        </p:sp>
        <p:sp>
          <p:nvSpPr>
            <p:cNvPr id="15" name="Google Shape;1117;p111">
              <a:extLst>
                <a:ext uri="{FF2B5EF4-FFF2-40B4-BE49-F238E27FC236}">
                  <a16:creationId xmlns:a16="http://schemas.microsoft.com/office/drawing/2014/main" id="{74EC409B-B907-46EC-0BD6-7D3E4D10D5BC}"/>
                </a:ext>
              </a:extLst>
            </p:cNvPr>
            <p:cNvSpPr/>
            <p:nvPr/>
          </p:nvSpPr>
          <p:spPr>
            <a:xfrm>
              <a:off x="5483394" y="1206442"/>
              <a:ext cx="1661700" cy="473400"/>
            </a:xfrm>
            <a:prstGeom prst="rect">
              <a:avLst/>
            </a:prstGeom>
            <a:solidFill>
              <a:srgbClr val="D9D2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Helvetica" panose="020B0604020202020204" pitchFamily="34" charset="0"/>
                  <a:ea typeface="YouTube Sans Light"/>
                  <a:cs typeface="YouTube Sans Light"/>
                  <a:sym typeface="YouTube Sans Light"/>
                </a:rPr>
                <a:t>Vendor Abstraction Layer (SAI)</a:t>
              </a:r>
              <a:endParaRPr sz="1200" baseline="30000" dirty="0">
                <a:latin typeface="Helvetica" panose="020B0604020202020204" pitchFamily="34" charset="0"/>
                <a:ea typeface="YouTube Sans Light"/>
                <a:cs typeface="YouTube Sans Light"/>
                <a:sym typeface="YouTube Sans Light"/>
              </a:endParaRPr>
            </a:p>
          </p:txBody>
        </p:sp>
        <p:sp>
          <p:nvSpPr>
            <p:cNvPr id="16" name="Google Shape;1118;p111">
              <a:extLst>
                <a:ext uri="{FF2B5EF4-FFF2-40B4-BE49-F238E27FC236}">
                  <a16:creationId xmlns:a16="http://schemas.microsoft.com/office/drawing/2014/main" id="{09A879AB-B4C3-958A-5389-4E19B984D85D}"/>
                </a:ext>
              </a:extLst>
            </p:cNvPr>
            <p:cNvSpPr/>
            <p:nvPr/>
          </p:nvSpPr>
          <p:spPr>
            <a:xfrm>
              <a:off x="5483394" y="874332"/>
              <a:ext cx="1661700" cy="332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Helvetica" panose="020B0604020202020204" pitchFamily="34" charset="0"/>
                  <a:ea typeface="YouTube Sans Light"/>
                  <a:cs typeface="YouTube Sans Light"/>
                  <a:sym typeface="YouTube Sans Light"/>
                </a:rPr>
                <a:t>SyncD</a:t>
              </a:r>
              <a:endParaRPr sz="1200" dirty="0">
                <a:latin typeface="Helvetica" panose="020B0604020202020204" pitchFamily="34" charset="0"/>
                <a:ea typeface="YouTube Sans Light"/>
                <a:cs typeface="YouTube Sans Light"/>
                <a:sym typeface="YouTube Sans Light"/>
              </a:endParaRPr>
            </a:p>
          </p:txBody>
        </p:sp>
        <p:sp>
          <p:nvSpPr>
            <p:cNvPr id="17" name="Google Shape;1119;p111">
              <a:extLst>
                <a:ext uri="{FF2B5EF4-FFF2-40B4-BE49-F238E27FC236}">
                  <a16:creationId xmlns:a16="http://schemas.microsoft.com/office/drawing/2014/main" id="{C0F0CCE1-67AD-711C-41F2-81798E9BFF81}"/>
                </a:ext>
              </a:extLst>
            </p:cNvPr>
            <p:cNvSpPr/>
            <p:nvPr/>
          </p:nvSpPr>
          <p:spPr>
            <a:xfrm>
              <a:off x="5483394" y="542302"/>
              <a:ext cx="1661700" cy="332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Helvetica" panose="020B0604020202020204" pitchFamily="34" charset="0"/>
                  <a:ea typeface="YouTube Sans Light"/>
                  <a:cs typeface="YouTube Sans Light"/>
                  <a:sym typeface="YouTube Sans Light"/>
                </a:rPr>
                <a:t>Orchestration Agent</a:t>
              </a:r>
              <a:endParaRPr sz="1300" baseline="30000" dirty="0">
                <a:latin typeface="Helvetica" panose="020B0604020202020204" pitchFamily="34" charset="0"/>
                <a:ea typeface="YouTube Sans Light"/>
                <a:cs typeface="YouTube Sans Light"/>
                <a:sym typeface="YouTube Sans Light"/>
              </a:endParaRPr>
            </a:p>
          </p:txBody>
        </p:sp>
        <p:sp>
          <p:nvSpPr>
            <p:cNvPr id="18" name="Google Shape;1120;p111">
              <a:extLst>
                <a:ext uri="{FF2B5EF4-FFF2-40B4-BE49-F238E27FC236}">
                  <a16:creationId xmlns:a16="http://schemas.microsoft.com/office/drawing/2014/main" id="{65AC034B-2E90-E895-D313-C91E87B5346B}"/>
                </a:ext>
              </a:extLst>
            </p:cNvPr>
            <p:cNvSpPr txBox="1"/>
            <p:nvPr/>
          </p:nvSpPr>
          <p:spPr>
            <a:xfrm rot="-5400000">
              <a:off x="4611780" y="500631"/>
              <a:ext cx="1121100" cy="3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Helvetica" panose="020B0604020202020204" pitchFamily="34" charset="0"/>
                  <a:ea typeface="YouTube Sans"/>
                  <a:cs typeface="YouTube Sans"/>
                  <a:sym typeface="YouTube Sans"/>
                </a:rPr>
                <a:t>PINS</a:t>
              </a:r>
              <a:endParaRPr sz="1200" b="1" dirty="0">
                <a:latin typeface="Helvetica" panose="020B0604020202020204" pitchFamily="34" charset="0"/>
                <a:ea typeface="YouTube Sans"/>
                <a:cs typeface="YouTube Sans"/>
                <a:sym typeface="YouTube Sans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Helvetica" panose="020B0604020202020204" pitchFamily="34" charset="0"/>
                  <a:ea typeface="YouTube Sans Light"/>
                  <a:cs typeface="YouTube Sans Light"/>
                  <a:sym typeface="YouTube Sans Light"/>
                </a:rPr>
                <a:t>Switch Software Stack</a:t>
              </a:r>
              <a:endParaRPr sz="800" dirty="0">
                <a:latin typeface="Helvetica" panose="020B0604020202020204" pitchFamily="34" charset="0"/>
                <a:ea typeface="YouTube Sans Light"/>
                <a:cs typeface="YouTube Sans Light"/>
                <a:sym typeface="YouTube Sans Light"/>
              </a:endParaRPr>
            </a:p>
          </p:txBody>
        </p:sp>
        <p:sp>
          <p:nvSpPr>
            <p:cNvPr id="19" name="Google Shape;1121;p111">
              <a:extLst>
                <a:ext uri="{FF2B5EF4-FFF2-40B4-BE49-F238E27FC236}">
                  <a16:creationId xmlns:a16="http://schemas.microsoft.com/office/drawing/2014/main" id="{E49A895A-6B62-2A2F-8BCF-353D1652FFB4}"/>
                </a:ext>
              </a:extLst>
            </p:cNvPr>
            <p:cNvSpPr txBox="1"/>
            <p:nvPr/>
          </p:nvSpPr>
          <p:spPr>
            <a:xfrm>
              <a:off x="5483394" y="2917182"/>
              <a:ext cx="1661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Helvetica" panose="020B0604020202020204" pitchFamily="34" charset="0"/>
                  <a:ea typeface="YouTube Sans"/>
                  <a:cs typeface="YouTube Sans"/>
                  <a:sym typeface="YouTube Sans"/>
                </a:rPr>
                <a:t>&gt; 10</a:t>
              </a:r>
              <a:r>
                <a:rPr lang="en" sz="1200" baseline="30000" dirty="0">
                  <a:latin typeface="Helvetica" panose="020B0604020202020204" pitchFamily="34" charset="0"/>
                  <a:ea typeface="YouTube Sans"/>
                  <a:cs typeface="YouTube Sans"/>
                  <a:sym typeface="YouTube Sans"/>
                </a:rPr>
                <a:t>7 </a:t>
              </a:r>
              <a:r>
                <a:rPr lang="en" sz="1200" dirty="0">
                  <a:latin typeface="Helvetica" panose="020B0604020202020204" pitchFamily="34" charset="0"/>
                  <a:ea typeface="YouTube Sans"/>
                  <a:cs typeface="YouTube Sans"/>
                  <a:sym typeface="YouTube Sans"/>
                </a:rPr>
                <a:t>LOC</a:t>
              </a:r>
              <a:endParaRPr sz="1200" dirty="0">
                <a:latin typeface="Helvetica" panose="020B0604020202020204" pitchFamily="34" charset="0"/>
                <a:ea typeface="YouTube Sans"/>
                <a:cs typeface="YouTube Sans"/>
                <a:sym typeface="YouTube Sans"/>
              </a:endParaRPr>
            </a:p>
          </p:txBody>
        </p:sp>
        <p:sp>
          <p:nvSpPr>
            <p:cNvPr id="20" name="Google Shape;1122;p111">
              <a:extLst>
                <a:ext uri="{FF2B5EF4-FFF2-40B4-BE49-F238E27FC236}">
                  <a16:creationId xmlns:a16="http://schemas.microsoft.com/office/drawing/2014/main" id="{DE5101F0-F669-8279-5311-D0AD473CA36B}"/>
                </a:ext>
              </a:extLst>
            </p:cNvPr>
            <p:cNvSpPr/>
            <p:nvPr/>
          </p:nvSpPr>
          <p:spPr>
            <a:xfrm>
              <a:off x="5483394" y="210192"/>
              <a:ext cx="1661700" cy="332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Helvetica" panose="020B0604020202020204" pitchFamily="34" charset="0"/>
                  <a:ea typeface="YouTube Sans Light"/>
                  <a:cs typeface="YouTube Sans Light"/>
                  <a:sym typeface="YouTube Sans Light"/>
                </a:rPr>
                <a:t>P4Runtime Server</a:t>
              </a:r>
              <a:endParaRPr sz="1300" baseline="30000" dirty="0">
                <a:latin typeface="Helvetica" panose="020B0604020202020204" pitchFamily="34" charset="0"/>
                <a:ea typeface="YouTube Sans Light"/>
                <a:cs typeface="YouTube Sans Light"/>
                <a:sym typeface="YouTube Sans Light"/>
              </a:endParaRPr>
            </a:p>
          </p:txBody>
        </p:sp>
        <p:sp>
          <p:nvSpPr>
            <p:cNvPr id="21" name="Google Shape;1123;p111">
              <a:extLst>
                <a:ext uri="{FF2B5EF4-FFF2-40B4-BE49-F238E27FC236}">
                  <a16:creationId xmlns:a16="http://schemas.microsoft.com/office/drawing/2014/main" id="{D7573344-FABA-BBAC-A839-57FC0EC9DD78}"/>
                </a:ext>
              </a:extLst>
            </p:cNvPr>
            <p:cNvSpPr/>
            <p:nvPr/>
          </p:nvSpPr>
          <p:spPr>
            <a:xfrm>
              <a:off x="5366072" y="227962"/>
              <a:ext cx="68400" cy="9609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elvetica" panose="020B0604020202020204" pitchFamily="34" charset="0"/>
              </a:endParaRPr>
            </a:p>
          </p:txBody>
        </p:sp>
        <p:sp>
          <p:nvSpPr>
            <p:cNvPr id="22" name="Google Shape;1124;p111">
              <a:extLst>
                <a:ext uri="{FF2B5EF4-FFF2-40B4-BE49-F238E27FC236}">
                  <a16:creationId xmlns:a16="http://schemas.microsoft.com/office/drawing/2014/main" id="{69F64D02-4BE5-9E42-03D4-10CC0EDA5073}"/>
                </a:ext>
              </a:extLst>
            </p:cNvPr>
            <p:cNvSpPr/>
            <p:nvPr/>
          </p:nvSpPr>
          <p:spPr>
            <a:xfrm>
              <a:off x="5366072" y="1226479"/>
              <a:ext cx="68400" cy="9078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elvetica" panose="020B0604020202020204" pitchFamily="34" charset="0"/>
              </a:endParaRPr>
            </a:p>
          </p:txBody>
        </p:sp>
        <p:sp>
          <p:nvSpPr>
            <p:cNvPr id="23" name="Google Shape;1125;p111">
              <a:extLst>
                <a:ext uri="{FF2B5EF4-FFF2-40B4-BE49-F238E27FC236}">
                  <a16:creationId xmlns:a16="http://schemas.microsoft.com/office/drawing/2014/main" id="{58E53ACA-C5C8-6113-06A0-B980E685FF01}"/>
                </a:ext>
              </a:extLst>
            </p:cNvPr>
            <p:cNvSpPr txBox="1"/>
            <p:nvPr/>
          </p:nvSpPr>
          <p:spPr>
            <a:xfrm rot="-5400000">
              <a:off x="4727580" y="1486513"/>
              <a:ext cx="889500" cy="3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Helvetica" panose="020B0604020202020204" pitchFamily="34" charset="0"/>
                  <a:ea typeface="YouTube Sans"/>
                  <a:cs typeface="YouTube Sans"/>
                  <a:sym typeface="YouTube Sans"/>
                </a:rPr>
                <a:t>ASIC </a:t>
              </a:r>
              <a:endParaRPr sz="1200" b="1" dirty="0">
                <a:latin typeface="Helvetica" panose="020B0604020202020204" pitchFamily="34" charset="0"/>
                <a:ea typeface="YouTube Sans"/>
                <a:cs typeface="YouTube Sans"/>
                <a:sym typeface="YouTube Sans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Helvetica" panose="020B0604020202020204" pitchFamily="34" charset="0"/>
                  <a:ea typeface="YouTube Sans"/>
                  <a:cs typeface="YouTube Sans"/>
                  <a:sym typeface="YouTube Sans"/>
                </a:rPr>
                <a:t>Drivers</a:t>
              </a:r>
              <a:endParaRPr sz="800" dirty="0">
                <a:latin typeface="Helvetica" panose="020B0604020202020204" pitchFamily="34" charset="0"/>
                <a:ea typeface="YouTube Sans Light"/>
                <a:cs typeface="YouTube Sans Light"/>
                <a:sym typeface="YouTube Sans Light"/>
              </a:endParaRPr>
            </a:p>
          </p:txBody>
        </p:sp>
        <p:sp>
          <p:nvSpPr>
            <p:cNvPr id="24" name="Google Shape;1126;p111">
              <a:extLst>
                <a:ext uri="{FF2B5EF4-FFF2-40B4-BE49-F238E27FC236}">
                  <a16:creationId xmlns:a16="http://schemas.microsoft.com/office/drawing/2014/main" id="{835F6993-4BB3-1AEA-15B4-63F4B101129C}"/>
                </a:ext>
              </a:extLst>
            </p:cNvPr>
            <p:cNvSpPr txBox="1"/>
            <p:nvPr/>
          </p:nvSpPr>
          <p:spPr>
            <a:xfrm rot="5400000">
              <a:off x="6283630" y="1337206"/>
              <a:ext cx="20733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latin typeface="Helvetica" panose="020B0604020202020204" pitchFamily="34" charset="0"/>
                  <a:ea typeface="YouTube Sans"/>
                  <a:cs typeface="YouTube Sans"/>
                  <a:sym typeface="YouTube Sans"/>
                </a:rPr>
                <a:t>Switch running PINS</a:t>
              </a:r>
              <a:endParaRPr sz="1400" b="1" dirty="0">
                <a:latin typeface="Helvetica" panose="020B0604020202020204" pitchFamily="34" charset="0"/>
                <a:ea typeface="YouTube Sans"/>
                <a:cs typeface="YouTube Sans"/>
                <a:sym typeface="YouTube Sans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59DD0F7-8A81-F2BF-D554-4B56B5CC9BFE}"/>
              </a:ext>
            </a:extLst>
          </p:cNvPr>
          <p:cNvSpPr txBox="1">
            <a:spLocks/>
          </p:cNvSpPr>
          <p:nvPr/>
        </p:nvSpPr>
        <p:spPr>
          <a:xfrm>
            <a:off x="3196719" y="4016833"/>
            <a:ext cx="6076619" cy="12875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Helvetica" panose="020B0604020202020204" pitchFamily="34" charset="0"/>
              </a:rPr>
              <a:t>We need good tools</a:t>
            </a:r>
            <a:br>
              <a:rPr lang="en-US" sz="3200" dirty="0">
                <a:solidFill>
                  <a:srgbClr val="FF0000"/>
                </a:solidFill>
                <a:latin typeface="Helvetica" panose="020B0604020202020204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Helvetica" panose="020B0604020202020204" pitchFamily="34" charset="0"/>
              </a:rPr>
              <a:t> to handle this complexity</a:t>
            </a:r>
            <a:endParaRPr lang="en-DE" sz="32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1D7FB-FAA7-E330-1115-2F416D992A1F}"/>
              </a:ext>
            </a:extLst>
          </p:cNvPr>
          <p:cNvSpPr txBox="1"/>
          <p:nvPr/>
        </p:nvSpPr>
        <p:spPr>
          <a:xfrm>
            <a:off x="7536378" y="413837"/>
            <a:ext cx="3061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Software stack for some</a:t>
            </a:r>
          </a:p>
          <a:p>
            <a:r>
              <a:rPr lang="en-US" dirty="0">
                <a:latin typeface="Helvetica" panose="020B0604020202020204" pitchFamily="34" charset="0"/>
              </a:rPr>
              <a:t>of Google’s switches.</a:t>
            </a:r>
            <a:endParaRPr lang="en-DE" sz="18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35">
            <a:extLst>
              <a:ext uri="{FF2B5EF4-FFF2-40B4-BE49-F238E27FC236}">
                <a16:creationId xmlns:a16="http://schemas.microsoft.com/office/drawing/2014/main" id="{2C0F4557-2201-CA8E-AF4B-02C33B3297AC}"/>
              </a:ext>
            </a:extLst>
          </p:cNvPr>
          <p:cNvSpPr txBox="1"/>
          <p:nvPr/>
        </p:nvSpPr>
        <p:spPr>
          <a:xfrm>
            <a:off x="1440180" y="6190773"/>
            <a:ext cx="7646190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</a:rPr>
              <a:t>Constant substitution: Can I replace this variable with a constant?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2F26C2B8-2550-C2CA-A84C-5BDC018956D6}"/>
              </a:ext>
            </a:extLst>
          </p:cNvPr>
          <p:cNvSpPr txBox="1"/>
          <p:nvPr/>
        </p:nvSpPr>
        <p:spPr>
          <a:xfrm>
            <a:off x="1440180" y="6190773"/>
            <a:ext cx="9230308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</a:rPr>
              <a:t>Table inlining: Can I replace this map lookup or table call with a statement?</a:t>
            </a:r>
          </a:p>
        </p:txBody>
      </p:sp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r>
              <a:rPr lang="en-US" sz="3200" dirty="0"/>
              <a:t>Specializing a P4 Program with Queries</a:t>
            </a:r>
          </a:p>
        </p:txBody>
      </p:sp>
      <p:sp>
        <p:nvSpPr>
          <p:cNvPr id="2" name="Google Shape;150;p16">
            <a:extLst>
              <a:ext uri="{FF2B5EF4-FFF2-40B4-BE49-F238E27FC236}">
                <a16:creationId xmlns:a16="http://schemas.microsoft.com/office/drawing/2014/main" id="{19C7A90A-369D-9678-4B04-95DEC5601B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fld id="{00000000-1234-1234-1234-123412341234}" type="slidenum">
              <a:rPr lang="en" sz="1467"/>
              <a:pPr/>
              <a:t>60</a:t>
            </a:fld>
            <a:endParaRPr sz="1467" dirty="0"/>
          </a:p>
        </p:txBody>
      </p:sp>
      <p:sp>
        <p:nvSpPr>
          <p:cNvPr id="178" name="Google Shape;178;p20"/>
          <p:cNvSpPr txBox="1"/>
          <p:nvPr/>
        </p:nvSpPr>
        <p:spPr>
          <a:xfrm>
            <a:off x="697230" y="1474900"/>
            <a:ext cx="5601970" cy="394718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7" tIns="34267" rIns="68567" bIns="34267" anchor="t" anchorCtr="0">
            <a:spAutoFit/>
          </a:bodyPr>
          <a:lstStyle/>
          <a:p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control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ingress(Header </a:t>
            </a:r>
            <a:r>
              <a:rPr lang="en-US" sz="1400" dirty="0" err="1">
                <a:solidFill>
                  <a:schemeClr val="accent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hdr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, bit&lt;9&gt; </a:t>
            </a:r>
            <a:r>
              <a:rPr lang="en-US" sz="1400" dirty="0" err="1">
                <a:solidFill>
                  <a:schemeClr val="accent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)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</a:t>
            </a:r>
          </a:p>
          <a:p>
            <a:r>
              <a:rPr lang="en-US" sz="1400" b="1" dirty="0">
                <a:solidFill>
                  <a:srgbClr val="00B05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action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drop_or_set_port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(bool drop, bit&lt;9&gt; port) {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  if (drop) {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    return;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 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= port;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acl_table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{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  key = { </a:t>
            </a:r>
            <a:r>
              <a:rPr lang="en-US" sz="1400" dirty="0" err="1">
                <a:solidFill>
                  <a:schemeClr val="accent1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hdr.eth.src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: ternary; 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  actions = {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drop_or_set_port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  <a:sym typeface="Arial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</a:t>
            </a:r>
            <a:r>
              <a:rPr lang="en-US" sz="14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{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 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acl_table.apply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();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 }</a:t>
            </a:r>
          </a:p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}</a:t>
            </a:r>
            <a:endParaRPr lang="en-US"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3732" y="4815552"/>
            <a:ext cx="529271" cy="55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8598859" y="2308415"/>
            <a:ext cx="2484000" cy="37503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Match on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acl_table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?</a:t>
            </a:r>
            <a:endParaRPr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8598859" y="3057839"/>
            <a:ext cx="2484000" cy="37503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drop?</a:t>
            </a:r>
          </a:p>
        </p:txBody>
      </p:sp>
      <p:sp>
        <p:nvSpPr>
          <p:cNvPr id="185" name="Google Shape;185;p20"/>
          <p:cNvSpPr/>
          <p:nvPr/>
        </p:nvSpPr>
        <p:spPr>
          <a:xfrm>
            <a:off x="8598859" y="4556687"/>
            <a:ext cx="2484000" cy="37503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Emit packet</a:t>
            </a:r>
            <a:endParaRPr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8598858" y="3829180"/>
            <a:ext cx="2484000" cy="37503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:= port</a:t>
            </a:r>
            <a:endParaRPr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6496077" y="4556687"/>
            <a:ext cx="1602873" cy="37503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Drop packet</a:t>
            </a:r>
            <a:endParaRPr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8012611" y="1571060"/>
            <a:ext cx="297484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2000" dirty="0">
                <a:solidFill>
                  <a:schemeClr val="dk1"/>
                </a:solidFill>
                <a:latin typeface="Helvetica" panose="020B0604020202020204" pitchFamily="34" charset="0"/>
              </a:rPr>
              <a:t>Dependency graph</a:t>
            </a:r>
            <a:endParaRPr sz="1467" dirty="0">
              <a:latin typeface="Helvetica" panose="020B0604020202020204" pitchFamily="34" charset="0"/>
            </a:endParaRPr>
          </a:p>
        </p:txBody>
      </p:sp>
      <p:cxnSp>
        <p:nvCxnSpPr>
          <p:cNvPr id="223" name="Connector: Elbow 222">
            <a:extLst>
              <a:ext uri="{FF2B5EF4-FFF2-40B4-BE49-F238E27FC236}">
                <a16:creationId xmlns:a16="http://schemas.microsoft.com/office/drawing/2014/main" id="{4159CDC0-DDE0-BD29-3DBD-6BCFB1A5DE08}"/>
              </a:ext>
            </a:extLst>
          </p:cNvPr>
          <p:cNvCxnSpPr>
            <a:cxnSpLocks/>
            <a:stCxn id="180" idx="1"/>
            <a:endCxn id="191" idx="0"/>
          </p:cNvCxnSpPr>
          <p:nvPr/>
        </p:nvCxnSpPr>
        <p:spPr>
          <a:xfrm rot="10800000" flipV="1">
            <a:off x="7297515" y="2495931"/>
            <a:ext cx="1301345" cy="206075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or: Elbow 243">
            <a:extLst>
              <a:ext uri="{FF2B5EF4-FFF2-40B4-BE49-F238E27FC236}">
                <a16:creationId xmlns:a16="http://schemas.microsoft.com/office/drawing/2014/main" id="{45E3B724-ABAF-FF96-2094-B9FF1C6B86A8}"/>
              </a:ext>
            </a:extLst>
          </p:cNvPr>
          <p:cNvCxnSpPr>
            <a:cxnSpLocks/>
            <a:stCxn id="183" idx="1"/>
            <a:endCxn id="191" idx="0"/>
          </p:cNvCxnSpPr>
          <p:nvPr/>
        </p:nvCxnSpPr>
        <p:spPr>
          <a:xfrm rot="10800000" flipV="1">
            <a:off x="7297515" y="3245355"/>
            <a:ext cx="1301345" cy="131133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F4278874-B87C-E85D-87B1-7CEE08438EDA}"/>
              </a:ext>
            </a:extLst>
          </p:cNvPr>
          <p:cNvSpPr txBox="1"/>
          <p:nvPr/>
        </p:nvSpPr>
        <p:spPr>
          <a:xfrm>
            <a:off x="1440180" y="6190773"/>
            <a:ext cx="6792277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" sz="2000" dirty="0">
                <a:latin typeface="Helvetica" panose="020B0604020202020204" pitchFamily="34" charset="0"/>
              </a:rPr>
              <a:t>Dead-code elimination: </a:t>
            </a:r>
            <a:r>
              <a:rPr lang="en-US" sz="2000" dirty="0">
                <a:latin typeface="Helvetica" panose="020B0604020202020204" pitchFamily="34" charset="0"/>
              </a:rPr>
              <a:t>Can I remove this piece of code?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D9012F7F-3E6C-01B1-1F46-0CE17C42F4D2}"/>
              </a:ext>
            </a:extLst>
          </p:cNvPr>
          <p:cNvSpPr/>
          <p:nvPr/>
        </p:nvSpPr>
        <p:spPr>
          <a:xfrm>
            <a:off x="1121508" y="2750062"/>
            <a:ext cx="2068830" cy="323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301" name="Arrow: Down 300">
            <a:extLst>
              <a:ext uri="{FF2B5EF4-FFF2-40B4-BE49-F238E27FC236}">
                <a16:creationId xmlns:a16="http://schemas.microsoft.com/office/drawing/2014/main" id="{E31E8450-1B91-02BF-A521-0866395A2300}"/>
              </a:ext>
            </a:extLst>
          </p:cNvPr>
          <p:cNvSpPr/>
          <p:nvPr/>
        </p:nvSpPr>
        <p:spPr>
          <a:xfrm rot="4803655">
            <a:off x="3471709" y="229482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4E0284D1-B364-E461-E61F-86B7B03D09B4}"/>
              </a:ext>
            </a:extLst>
          </p:cNvPr>
          <p:cNvCxnSpPr>
            <a:stCxn id="180" idx="2"/>
            <a:endCxn id="183" idx="0"/>
          </p:cNvCxnSpPr>
          <p:nvPr/>
        </p:nvCxnSpPr>
        <p:spPr>
          <a:xfrm>
            <a:off x="9840859" y="2683446"/>
            <a:ext cx="0" cy="3743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C0F8D247-C707-428D-D8F4-61FFB79FBDC7}"/>
              </a:ext>
            </a:extLst>
          </p:cNvPr>
          <p:cNvCxnSpPr>
            <a:cxnSpLocks/>
            <a:stCxn id="183" idx="2"/>
            <a:endCxn id="190" idx="0"/>
          </p:cNvCxnSpPr>
          <p:nvPr/>
        </p:nvCxnSpPr>
        <p:spPr>
          <a:xfrm flipH="1">
            <a:off x="9840858" y="3432870"/>
            <a:ext cx="1" cy="396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9CE11A4A-9D76-ED72-04A1-678C9A0B8A55}"/>
              </a:ext>
            </a:extLst>
          </p:cNvPr>
          <p:cNvCxnSpPr>
            <a:cxnSpLocks/>
            <a:stCxn id="190" idx="2"/>
            <a:endCxn id="185" idx="0"/>
          </p:cNvCxnSpPr>
          <p:nvPr/>
        </p:nvCxnSpPr>
        <p:spPr>
          <a:xfrm>
            <a:off x="9840858" y="4204211"/>
            <a:ext cx="1" cy="352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>
            <a:extLst>
              <a:ext uri="{FF2B5EF4-FFF2-40B4-BE49-F238E27FC236}">
                <a16:creationId xmlns:a16="http://schemas.microsoft.com/office/drawing/2014/main" id="{F6F7EB13-5701-CDDF-A9AC-4B70E097CE65}"/>
              </a:ext>
            </a:extLst>
          </p:cNvPr>
          <p:cNvSpPr txBox="1"/>
          <p:nvPr/>
        </p:nvSpPr>
        <p:spPr>
          <a:xfrm>
            <a:off x="1084825" y="2787172"/>
            <a:ext cx="227127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= 1;</a:t>
            </a:r>
            <a:endParaRPr lang="en-DE" sz="1400" dirty="0">
              <a:latin typeface="Helvetica" panose="020B0604020202020204" pitchFamily="34" charset="0"/>
            </a:endParaRPr>
          </a:p>
        </p:txBody>
      </p:sp>
      <p:sp>
        <p:nvSpPr>
          <p:cNvPr id="339" name="Google Shape;190;p20">
            <a:extLst>
              <a:ext uri="{FF2B5EF4-FFF2-40B4-BE49-F238E27FC236}">
                <a16:creationId xmlns:a16="http://schemas.microsoft.com/office/drawing/2014/main" id="{F8A37627-41A3-8A14-E9AB-50048B06C640}"/>
              </a:ext>
            </a:extLst>
          </p:cNvPr>
          <p:cNvSpPr/>
          <p:nvPr/>
        </p:nvSpPr>
        <p:spPr>
          <a:xfrm>
            <a:off x="8598858" y="3829179"/>
            <a:ext cx="2484000" cy="3750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:= 1</a:t>
            </a:r>
            <a:endParaRPr sz="14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344" name="Arrow: Down 343">
            <a:extLst>
              <a:ext uri="{FF2B5EF4-FFF2-40B4-BE49-F238E27FC236}">
                <a16:creationId xmlns:a16="http://schemas.microsoft.com/office/drawing/2014/main" id="{85807AD5-9DD8-CC25-27E0-8BDA37D4CE6B}"/>
              </a:ext>
            </a:extLst>
          </p:cNvPr>
          <p:cNvSpPr/>
          <p:nvPr/>
        </p:nvSpPr>
        <p:spPr>
          <a:xfrm rot="4023407">
            <a:off x="3054628" y="208615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A24C79B4-23E0-A962-4FB3-5AAF25B8E308}"/>
              </a:ext>
            </a:extLst>
          </p:cNvPr>
          <p:cNvSpPr txBox="1"/>
          <p:nvPr/>
        </p:nvSpPr>
        <p:spPr>
          <a:xfrm>
            <a:off x="1124929" y="4717263"/>
            <a:ext cx="217201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</a:t>
            </a:r>
            <a:r>
              <a:rPr lang="en-US" sz="1400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device_port</a:t>
            </a:r>
            <a:r>
              <a:rPr lang="en-US" sz="14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  <a:sym typeface="Arial"/>
              </a:rPr>
              <a:t> = 1;</a:t>
            </a:r>
            <a:endParaRPr lang="en-DE" sz="1400" dirty="0">
              <a:latin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B7C9F-A210-59D5-1537-8290FA457E63}"/>
              </a:ext>
            </a:extLst>
          </p:cNvPr>
          <p:cNvSpPr/>
          <p:nvPr/>
        </p:nvSpPr>
        <p:spPr>
          <a:xfrm>
            <a:off x="952752" y="1926238"/>
            <a:ext cx="5303848" cy="250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1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336" grpId="1" animBg="1"/>
      <p:bldP spid="347" grpId="0" animBg="1"/>
      <p:bldP spid="180" grpId="0" animBg="1"/>
      <p:bldP spid="183" grpId="0" animBg="1"/>
      <p:bldP spid="185" grpId="0" animBg="1"/>
      <p:bldP spid="185" grpId="1" animBg="1"/>
      <p:bldP spid="190" grpId="0" animBg="1"/>
      <p:bldP spid="190" grpId="1" animBg="1"/>
      <p:bldP spid="191" grpId="0" animBg="1"/>
      <p:bldP spid="290" grpId="0" animBg="1"/>
      <p:bldP spid="290" grpId="1" animBg="1"/>
      <p:bldP spid="300" grpId="0" animBg="1"/>
      <p:bldP spid="300" grpId="1" animBg="1"/>
      <p:bldP spid="301" grpId="0" animBg="1"/>
      <p:bldP spid="301" grpId="1" animBg="1"/>
      <p:bldP spid="338" grpId="0" animBg="1"/>
      <p:bldP spid="338" grpId="1" animBg="1"/>
      <p:bldP spid="339" grpId="0" animBg="1"/>
      <p:bldP spid="339" grpId="1" animBg="1"/>
      <p:bldP spid="339" grpId="2" animBg="1"/>
      <p:bldP spid="344" grpId="0" animBg="1"/>
      <p:bldP spid="344" grpId="1" animBg="1"/>
      <p:bldP spid="348" grpId="0" animBg="1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13E42F-D2E4-07BC-A75B-51DB4BB7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11C4-090D-2B2A-21A8-C74E5DD5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Problem: We Do Not Have Control-Plane Semantics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04AC6C-4BAF-B716-1D54-BDFF41FC3E49}"/>
              </a:ext>
            </a:extLst>
          </p:cNvPr>
          <p:cNvSpPr/>
          <p:nvPr/>
        </p:nvSpPr>
        <p:spPr>
          <a:xfrm>
            <a:off x="7719027" y="4195302"/>
            <a:ext cx="1701117" cy="1048026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endParaRPr lang="en-US" sz="1400" dirty="0">
              <a:latin typeface="Helvetica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F5FE32-5549-95E6-578A-6EE6740D9D0C}"/>
              </a:ext>
            </a:extLst>
          </p:cNvPr>
          <p:cNvSpPr/>
          <p:nvPr/>
        </p:nvSpPr>
        <p:spPr>
          <a:xfrm>
            <a:off x="3936862" y="4208871"/>
            <a:ext cx="1748164" cy="103802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rgbClr val="DAE8FC"/>
          </a:solidFill>
          <a:ln w="37353" cap="flat">
            <a:solidFill>
              <a:srgbClr val="6C8EBF"/>
            </a:solidFill>
            <a:prstDash val="solid"/>
            <a:miter/>
          </a:ln>
        </p:spPr>
        <p:txBody>
          <a:bodyPr rtlCol="0" anchor="b"/>
          <a:lstStyle/>
          <a:p>
            <a:endParaRPr lang="en-US" sz="1400" dirty="0">
              <a:latin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B70AD-7510-C544-8CFF-AFCDB4118543}"/>
              </a:ext>
            </a:extLst>
          </p:cNvPr>
          <p:cNvSpPr/>
          <p:nvPr/>
        </p:nvSpPr>
        <p:spPr>
          <a:xfrm>
            <a:off x="3467896" y="3524434"/>
            <a:ext cx="6865291" cy="19905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EC6F4-CA19-6386-17DA-A997E0BD5B4D}"/>
              </a:ext>
            </a:extLst>
          </p:cNvPr>
          <p:cNvSpPr/>
          <p:nvPr/>
        </p:nvSpPr>
        <p:spPr>
          <a:xfrm>
            <a:off x="5770970" y="3146485"/>
            <a:ext cx="2823233" cy="37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0189C-C5F6-634C-1777-A02FEB375B2A}"/>
              </a:ext>
            </a:extLst>
          </p:cNvPr>
          <p:cNvSpPr/>
          <p:nvPr/>
        </p:nvSpPr>
        <p:spPr>
          <a:xfrm>
            <a:off x="2613395" y="4434071"/>
            <a:ext cx="990727" cy="594788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6BA974-2A08-3C51-0223-B250FDA1347F}"/>
              </a:ext>
            </a:extLst>
          </p:cNvPr>
          <p:cNvSpPr/>
          <p:nvPr/>
        </p:nvSpPr>
        <p:spPr>
          <a:xfrm>
            <a:off x="9827404" y="4434071"/>
            <a:ext cx="900484" cy="594788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ight Arrow 17">
            <a:extLst>
              <a:ext uri="{FF2B5EF4-FFF2-40B4-BE49-F238E27FC236}">
                <a16:creationId xmlns:a16="http://schemas.microsoft.com/office/drawing/2014/main" id="{0E26423C-D3BB-C795-9A98-43B69B0CDFDE}"/>
              </a:ext>
            </a:extLst>
          </p:cNvPr>
          <p:cNvSpPr/>
          <p:nvPr/>
        </p:nvSpPr>
        <p:spPr>
          <a:xfrm>
            <a:off x="2722763" y="2694890"/>
            <a:ext cx="278834" cy="353628"/>
          </a:xfrm>
          <a:prstGeom prst="rightArrow">
            <a:avLst>
              <a:gd name="adj1" fmla="val 50000"/>
              <a:gd name="adj2" fmla="val 5454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4A0852-F5AE-1BB1-A429-C1ECDDE00A99}"/>
              </a:ext>
            </a:extLst>
          </p:cNvPr>
          <p:cNvSpPr/>
          <p:nvPr/>
        </p:nvSpPr>
        <p:spPr>
          <a:xfrm>
            <a:off x="5592194" y="438134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B309095-891C-8A9E-CD55-8358B7D12E15}"/>
              </a:ext>
            </a:extLst>
          </p:cNvPr>
          <p:cNvSpPr/>
          <p:nvPr/>
        </p:nvSpPr>
        <p:spPr>
          <a:xfrm>
            <a:off x="9391689" y="438134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15C18D1-BB3D-92EB-3A45-C81BD7532125}"/>
              </a:ext>
            </a:extLst>
          </p:cNvPr>
          <p:cNvSpPr/>
          <p:nvPr/>
        </p:nvSpPr>
        <p:spPr>
          <a:xfrm>
            <a:off x="3546578" y="438134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F473921-A977-A9E8-A443-6EB206506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9607" y="2481799"/>
            <a:ext cx="728873" cy="72887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BC4A8D2-CEF3-3307-0ED9-995ADEC55BE7}"/>
              </a:ext>
            </a:extLst>
          </p:cNvPr>
          <p:cNvGrpSpPr/>
          <p:nvPr/>
        </p:nvGrpSpPr>
        <p:grpSpPr>
          <a:xfrm>
            <a:off x="2813019" y="4559719"/>
            <a:ext cx="565659" cy="336328"/>
            <a:chOff x="2795107" y="5342364"/>
            <a:chExt cx="460737" cy="32063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75C8B8A-1F70-C703-7DFF-BE90C961D18C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1A38E38-76FF-F4B9-50D4-3273039BA20E}"/>
                </a:ext>
              </a:extLst>
            </p:cNvPr>
            <p:cNvSpPr/>
            <p:nvPr/>
          </p:nvSpPr>
          <p:spPr>
            <a:xfrm>
              <a:off x="2795109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5E1544-A354-EED7-23AA-62C6865ACF19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037D76-A807-201C-5F48-CD3CCCBCC468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682FA78-CA13-3BA8-C0A2-5F26A7D2DA30}"/>
              </a:ext>
            </a:extLst>
          </p:cNvPr>
          <p:cNvSpPr/>
          <p:nvPr/>
        </p:nvSpPr>
        <p:spPr>
          <a:xfrm>
            <a:off x="8594203" y="3146485"/>
            <a:ext cx="1738984" cy="377200"/>
          </a:xfrm>
          <a:custGeom>
            <a:avLst/>
            <a:gdLst>
              <a:gd name="connsiteX0" fmla="*/ 0 w 2615190"/>
              <a:gd name="connsiteY0" fmla="*/ 0 h 560397"/>
              <a:gd name="connsiteX1" fmla="*/ 2615190 w 2615190"/>
              <a:gd name="connsiteY1" fmla="*/ 0 h 560397"/>
              <a:gd name="connsiteX2" fmla="*/ 2615190 w 2615190"/>
              <a:gd name="connsiteY2" fmla="*/ 560398 h 560397"/>
              <a:gd name="connsiteX3" fmla="*/ 0 w 2615190"/>
              <a:gd name="connsiteY3" fmla="*/ 560398 h 5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190" h="560397">
                <a:moveTo>
                  <a:pt x="0" y="0"/>
                </a:moveTo>
                <a:lnTo>
                  <a:pt x="2615190" y="0"/>
                </a:lnTo>
                <a:lnTo>
                  <a:pt x="2615190" y="560398"/>
                </a:lnTo>
                <a:lnTo>
                  <a:pt x="0" y="560398"/>
                </a:lnTo>
                <a:close/>
              </a:path>
            </a:pathLst>
          </a:custGeom>
          <a:solidFill>
            <a:srgbClr val="F5F5F5"/>
          </a:solidFill>
          <a:ln w="373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sz="1600" dirty="0">
              <a:latin typeface="Helvetica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391275-125A-D33C-0633-A08FD610295E}"/>
              </a:ext>
            </a:extLst>
          </p:cNvPr>
          <p:cNvGrpSpPr/>
          <p:nvPr/>
        </p:nvGrpSpPr>
        <p:grpSpPr>
          <a:xfrm>
            <a:off x="3201156" y="2465517"/>
            <a:ext cx="2205347" cy="842097"/>
            <a:chOff x="3275533" y="2803011"/>
            <a:chExt cx="2205347" cy="84209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6B033E6-F280-AD8C-2462-126FE20E5CC6}"/>
                </a:ext>
              </a:extLst>
            </p:cNvPr>
            <p:cNvSpPr/>
            <p:nvPr/>
          </p:nvSpPr>
          <p:spPr>
            <a:xfrm>
              <a:off x="3275533" y="2803011"/>
              <a:ext cx="2205347" cy="84209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9" name="Picture 51">
              <a:extLst>
                <a:ext uri="{FF2B5EF4-FFF2-40B4-BE49-F238E27FC236}">
                  <a16:creationId xmlns:a16="http://schemas.microsoft.com/office/drawing/2014/main" id="{8069DC78-6B4F-28FF-A67B-F02F30563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8647" y="3157727"/>
              <a:ext cx="434583" cy="38145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</p:pic>
      </p:grp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50B85D3D-FA8E-4B1C-716F-F27CEF7C81FA}"/>
              </a:ext>
            </a:extLst>
          </p:cNvPr>
          <p:cNvSpPr/>
          <p:nvPr/>
        </p:nvSpPr>
        <p:spPr>
          <a:xfrm>
            <a:off x="7318213" y="4381348"/>
            <a:ext cx="357552" cy="706275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128F993-C406-0EE7-35B7-F4798B41136A}"/>
              </a:ext>
            </a:extLst>
          </p:cNvPr>
          <p:cNvSpPr/>
          <p:nvPr/>
        </p:nvSpPr>
        <p:spPr>
          <a:xfrm>
            <a:off x="5966635" y="4208870"/>
            <a:ext cx="1243586" cy="1038023"/>
          </a:xfrm>
          <a:custGeom>
            <a:avLst/>
            <a:gdLst>
              <a:gd name="connsiteX0" fmla="*/ 0 w 2241591"/>
              <a:gd name="connsiteY0" fmla="*/ 0 h 1120795"/>
              <a:gd name="connsiteX1" fmla="*/ 2241592 w 2241591"/>
              <a:gd name="connsiteY1" fmla="*/ 0 h 1120795"/>
              <a:gd name="connsiteX2" fmla="*/ 2241592 w 2241591"/>
              <a:gd name="connsiteY2" fmla="*/ 1120796 h 1120795"/>
              <a:gd name="connsiteX3" fmla="*/ 0 w 2241591"/>
              <a:gd name="connsiteY3" fmla="*/ 1120796 h 1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591" h="1120795">
                <a:moveTo>
                  <a:pt x="0" y="0"/>
                </a:moveTo>
                <a:lnTo>
                  <a:pt x="2241592" y="0"/>
                </a:lnTo>
                <a:lnTo>
                  <a:pt x="2241592" y="1120796"/>
                </a:lnTo>
                <a:lnTo>
                  <a:pt x="0" y="11207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7353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rtlCol="0" anchor="b"/>
          <a:lstStyle/>
          <a:p>
            <a:endParaRPr lang="en-US" sz="1400" dirty="0">
              <a:latin typeface="Helvetica" panose="020B0604020202020204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9DA57F8-4AF1-504F-DADB-518DE325AC1B}"/>
              </a:ext>
            </a:extLst>
          </p:cNvPr>
          <p:cNvGrpSpPr/>
          <p:nvPr/>
        </p:nvGrpSpPr>
        <p:grpSpPr>
          <a:xfrm>
            <a:off x="9971291" y="4543138"/>
            <a:ext cx="565659" cy="336328"/>
            <a:chOff x="2795107" y="5342364"/>
            <a:chExt cx="460737" cy="320635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D6E5FA67-F612-95D6-F777-2B2A4361A198}"/>
                </a:ext>
              </a:extLst>
            </p:cNvPr>
            <p:cNvSpPr/>
            <p:nvPr/>
          </p:nvSpPr>
          <p:spPr>
            <a:xfrm>
              <a:off x="2795107" y="5342364"/>
              <a:ext cx="460735" cy="298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7209F5-3F8F-1913-666A-04B4E9175006}"/>
                </a:ext>
              </a:extLst>
            </p:cNvPr>
            <p:cNvSpPr/>
            <p:nvPr/>
          </p:nvSpPr>
          <p:spPr>
            <a:xfrm>
              <a:off x="2795109" y="5342364"/>
              <a:ext cx="460735" cy="320635"/>
            </a:xfrm>
            <a:custGeom>
              <a:avLst/>
              <a:gdLst>
                <a:gd name="connsiteX0" fmla="*/ 2357968 w 2408872"/>
                <a:gd name="connsiteY0" fmla="*/ 39749 h 1605727"/>
                <a:gd name="connsiteX1" fmla="*/ 2356362 w 2408872"/>
                <a:gd name="connsiteY1" fmla="*/ 38277 h 1605727"/>
                <a:gd name="connsiteX2" fmla="*/ 2255296 w 2408872"/>
                <a:gd name="connsiteY2" fmla="*/ 83 h 1605727"/>
                <a:gd name="connsiteX3" fmla="*/ 153742 w 2408872"/>
                <a:gd name="connsiteY3" fmla="*/ 83 h 1605727"/>
                <a:gd name="connsiteX4" fmla="*/ 52837 w 2408872"/>
                <a:gd name="connsiteY4" fmla="*/ 38143 h 1605727"/>
                <a:gd name="connsiteX5" fmla="*/ 50589 w 2408872"/>
                <a:gd name="connsiteY5" fmla="*/ 40204 h 1605727"/>
                <a:gd name="connsiteX6" fmla="*/ 83 w 2408872"/>
                <a:gd name="connsiteY6" fmla="*/ 153769 h 1605727"/>
                <a:gd name="connsiteX7" fmla="*/ 83 w 2408872"/>
                <a:gd name="connsiteY7" fmla="*/ 1452151 h 1605727"/>
                <a:gd name="connsiteX8" fmla="*/ 153742 w 2408872"/>
                <a:gd name="connsiteY8" fmla="*/ 1605811 h 1605727"/>
                <a:gd name="connsiteX9" fmla="*/ 2255296 w 2408872"/>
                <a:gd name="connsiteY9" fmla="*/ 1605811 h 1605727"/>
                <a:gd name="connsiteX10" fmla="*/ 2408955 w 2408872"/>
                <a:gd name="connsiteY10" fmla="*/ 1452151 h 1605727"/>
                <a:gd name="connsiteX11" fmla="*/ 2408955 w 2408872"/>
                <a:gd name="connsiteY11" fmla="*/ 153769 h 1605727"/>
                <a:gd name="connsiteX12" fmla="*/ 2357968 w 2408872"/>
                <a:gd name="connsiteY12" fmla="*/ 39749 h 1605727"/>
                <a:gd name="connsiteX13" fmla="*/ 2203318 w 2408872"/>
                <a:gd name="connsiteY13" fmla="*/ 107144 h 1605727"/>
                <a:gd name="connsiteX14" fmla="*/ 1255561 w 2408872"/>
                <a:gd name="connsiteY14" fmla="*/ 868508 h 1605727"/>
                <a:gd name="connsiteX15" fmla="*/ 1153478 w 2408872"/>
                <a:gd name="connsiteY15" fmla="*/ 868508 h 1605727"/>
                <a:gd name="connsiteX16" fmla="*/ 205720 w 2408872"/>
                <a:gd name="connsiteY16" fmla="*/ 107144 h 1605727"/>
                <a:gd name="connsiteX17" fmla="*/ 2203318 w 2408872"/>
                <a:gd name="connsiteY17" fmla="*/ 107144 h 1605727"/>
                <a:gd name="connsiteX18" fmla="*/ 2255296 w 2408872"/>
                <a:gd name="connsiteY18" fmla="*/ 1498750 h 1605727"/>
                <a:gd name="connsiteX19" fmla="*/ 153742 w 2408872"/>
                <a:gd name="connsiteY19" fmla="*/ 1498750 h 1605727"/>
                <a:gd name="connsiteX20" fmla="*/ 107144 w 2408872"/>
                <a:gd name="connsiteY20" fmla="*/ 1452151 h 1605727"/>
                <a:gd name="connsiteX21" fmla="*/ 107144 w 2408872"/>
                <a:gd name="connsiteY21" fmla="*/ 165305 h 1605727"/>
                <a:gd name="connsiteX22" fmla="*/ 1086431 w 2408872"/>
                <a:gd name="connsiteY22" fmla="*/ 952016 h 1605727"/>
                <a:gd name="connsiteX23" fmla="*/ 1204519 w 2408872"/>
                <a:gd name="connsiteY23" fmla="*/ 993877 h 1605727"/>
                <a:gd name="connsiteX24" fmla="*/ 1322607 w 2408872"/>
                <a:gd name="connsiteY24" fmla="*/ 952016 h 1605727"/>
                <a:gd name="connsiteX25" fmla="*/ 2301894 w 2408872"/>
                <a:gd name="connsiteY25" fmla="*/ 165305 h 1605727"/>
                <a:gd name="connsiteX26" fmla="*/ 2301894 w 2408872"/>
                <a:gd name="connsiteY26" fmla="*/ 1452151 h 1605727"/>
                <a:gd name="connsiteX27" fmla="*/ 2255296 w 2408872"/>
                <a:gd name="connsiteY27" fmla="*/ 1498750 h 16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08872" h="1605727">
                  <a:moveTo>
                    <a:pt x="2357968" y="39749"/>
                  </a:moveTo>
                  <a:cubicBezTo>
                    <a:pt x="2357432" y="39267"/>
                    <a:pt x="2356924" y="38732"/>
                    <a:pt x="2356362" y="38277"/>
                  </a:cubicBezTo>
                  <a:cubicBezTo>
                    <a:pt x="2329302" y="14563"/>
                    <a:pt x="2293999" y="83"/>
                    <a:pt x="2255296" y="83"/>
                  </a:cubicBezTo>
                  <a:lnTo>
                    <a:pt x="153742" y="83"/>
                  </a:lnTo>
                  <a:cubicBezTo>
                    <a:pt x="115120" y="83"/>
                    <a:pt x="79870" y="14509"/>
                    <a:pt x="52837" y="38143"/>
                  </a:cubicBezTo>
                  <a:cubicBezTo>
                    <a:pt x="52061" y="38785"/>
                    <a:pt x="51338" y="39508"/>
                    <a:pt x="50589" y="40204"/>
                  </a:cubicBezTo>
                  <a:cubicBezTo>
                    <a:pt x="19648" y="68334"/>
                    <a:pt x="83" y="108750"/>
                    <a:pt x="83" y="153769"/>
                  </a:cubicBezTo>
                  <a:lnTo>
                    <a:pt x="83" y="1452151"/>
                  </a:lnTo>
                  <a:cubicBezTo>
                    <a:pt x="83" y="1536890"/>
                    <a:pt x="69030" y="1605811"/>
                    <a:pt x="153742" y="1605811"/>
                  </a:cubicBezTo>
                  <a:lnTo>
                    <a:pt x="2255296" y="1605811"/>
                  </a:lnTo>
                  <a:cubicBezTo>
                    <a:pt x="2340035" y="1605811"/>
                    <a:pt x="2408955" y="1536890"/>
                    <a:pt x="2408955" y="1452151"/>
                  </a:cubicBezTo>
                  <a:lnTo>
                    <a:pt x="2408955" y="153769"/>
                  </a:lnTo>
                  <a:cubicBezTo>
                    <a:pt x="2408955" y="108536"/>
                    <a:pt x="2389176" y="67906"/>
                    <a:pt x="2357968" y="39749"/>
                  </a:cubicBezTo>
                  <a:close/>
                  <a:moveTo>
                    <a:pt x="2203318" y="107144"/>
                  </a:moveTo>
                  <a:lnTo>
                    <a:pt x="1255561" y="868508"/>
                  </a:lnTo>
                  <a:cubicBezTo>
                    <a:pt x="1225503" y="892650"/>
                    <a:pt x="1183482" y="892650"/>
                    <a:pt x="1153478" y="868508"/>
                  </a:cubicBezTo>
                  <a:lnTo>
                    <a:pt x="205720" y="107144"/>
                  </a:lnTo>
                  <a:lnTo>
                    <a:pt x="2203318" y="107144"/>
                  </a:lnTo>
                  <a:close/>
                  <a:moveTo>
                    <a:pt x="2255296" y="1498750"/>
                  </a:moveTo>
                  <a:lnTo>
                    <a:pt x="153742" y="1498750"/>
                  </a:lnTo>
                  <a:cubicBezTo>
                    <a:pt x="128048" y="1498750"/>
                    <a:pt x="107144" y="1477846"/>
                    <a:pt x="107144" y="1452151"/>
                  </a:cubicBezTo>
                  <a:lnTo>
                    <a:pt x="107144" y="165305"/>
                  </a:lnTo>
                  <a:lnTo>
                    <a:pt x="1086431" y="952016"/>
                  </a:lnTo>
                  <a:cubicBezTo>
                    <a:pt x="1121199" y="979932"/>
                    <a:pt x="1162819" y="993877"/>
                    <a:pt x="1204519" y="993877"/>
                  </a:cubicBezTo>
                  <a:cubicBezTo>
                    <a:pt x="1246166" y="993877"/>
                    <a:pt x="1287839" y="979932"/>
                    <a:pt x="1322607" y="952016"/>
                  </a:cubicBezTo>
                  <a:lnTo>
                    <a:pt x="2301894" y="165305"/>
                  </a:lnTo>
                  <a:lnTo>
                    <a:pt x="2301894" y="1452151"/>
                  </a:lnTo>
                  <a:cubicBezTo>
                    <a:pt x="2301894" y="1477846"/>
                    <a:pt x="2280991" y="1498750"/>
                    <a:pt x="2255296" y="1498750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2891D9F-7DFF-CC7D-9EED-11AED0289E4B}"/>
                </a:ext>
              </a:extLst>
            </p:cNvPr>
            <p:cNvSpPr/>
            <p:nvPr/>
          </p:nvSpPr>
          <p:spPr>
            <a:xfrm>
              <a:off x="3015236" y="5589870"/>
              <a:ext cx="117252" cy="21378"/>
            </a:xfrm>
            <a:custGeom>
              <a:avLst/>
              <a:gdLst>
                <a:gd name="connsiteX0" fmla="*/ 559601 w 613031"/>
                <a:gd name="connsiteY0" fmla="*/ 107177 h 107061"/>
                <a:gd name="connsiteX1" fmla="*/ 53630 w 613031"/>
                <a:gd name="connsiteY1" fmla="*/ 107177 h 107061"/>
                <a:gd name="connsiteX2" fmla="*/ 100 w 613031"/>
                <a:gd name="connsiteY2" fmla="*/ 53647 h 107061"/>
                <a:gd name="connsiteX3" fmla="*/ 53630 w 613031"/>
                <a:gd name="connsiteY3" fmla="*/ 116 h 107061"/>
                <a:gd name="connsiteX4" fmla="*/ 559601 w 613031"/>
                <a:gd name="connsiteY4" fmla="*/ 116 h 107061"/>
                <a:gd name="connsiteX5" fmla="*/ 613131 w 613031"/>
                <a:gd name="connsiteY5" fmla="*/ 53647 h 107061"/>
                <a:gd name="connsiteX6" fmla="*/ 559601 w 613031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031" h="107061">
                  <a:moveTo>
                    <a:pt x="559601" y="107177"/>
                  </a:moveTo>
                  <a:lnTo>
                    <a:pt x="53630" y="107177"/>
                  </a:lnTo>
                  <a:cubicBezTo>
                    <a:pt x="24082" y="107177"/>
                    <a:pt x="100" y="83195"/>
                    <a:pt x="100" y="53647"/>
                  </a:cubicBezTo>
                  <a:cubicBezTo>
                    <a:pt x="100" y="24098"/>
                    <a:pt x="24082" y="116"/>
                    <a:pt x="53630" y="116"/>
                  </a:cubicBezTo>
                  <a:lnTo>
                    <a:pt x="559601" y="116"/>
                  </a:lnTo>
                  <a:cubicBezTo>
                    <a:pt x="589150" y="116"/>
                    <a:pt x="613131" y="24098"/>
                    <a:pt x="613131" y="53647"/>
                  </a:cubicBezTo>
                  <a:cubicBezTo>
                    <a:pt x="613131" y="83195"/>
                    <a:pt x="589176" y="107177"/>
                    <a:pt x="559601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EF92414-1302-CA6C-E690-4B2D5023855D}"/>
                </a:ext>
              </a:extLst>
            </p:cNvPr>
            <p:cNvSpPr/>
            <p:nvPr/>
          </p:nvSpPr>
          <p:spPr>
            <a:xfrm>
              <a:off x="3152587" y="5589871"/>
              <a:ext cx="67682" cy="21378"/>
            </a:xfrm>
            <a:custGeom>
              <a:avLst/>
              <a:gdLst>
                <a:gd name="connsiteX0" fmla="*/ 300473 w 353863"/>
                <a:gd name="connsiteY0" fmla="*/ 107177 h 107061"/>
                <a:gd name="connsiteX1" fmla="*/ 53670 w 353863"/>
                <a:gd name="connsiteY1" fmla="*/ 107177 h 107061"/>
                <a:gd name="connsiteX2" fmla="*/ 140 w 353863"/>
                <a:gd name="connsiteY2" fmla="*/ 53647 h 107061"/>
                <a:gd name="connsiteX3" fmla="*/ 53670 w 353863"/>
                <a:gd name="connsiteY3" fmla="*/ 116 h 107061"/>
                <a:gd name="connsiteX4" fmla="*/ 300473 w 353863"/>
                <a:gd name="connsiteY4" fmla="*/ 116 h 107061"/>
                <a:gd name="connsiteX5" fmla="*/ 354003 w 353863"/>
                <a:gd name="connsiteY5" fmla="*/ 53647 h 107061"/>
                <a:gd name="connsiteX6" fmla="*/ 300473 w 353863"/>
                <a:gd name="connsiteY6" fmla="*/ 107177 h 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863" h="107061">
                  <a:moveTo>
                    <a:pt x="300473" y="107177"/>
                  </a:moveTo>
                  <a:lnTo>
                    <a:pt x="53670" y="107177"/>
                  </a:lnTo>
                  <a:cubicBezTo>
                    <a:pt x="24121" y="107177"/>
                    <a:pt x="140" y="83195"/>
                    <a:pt x="140" y="53647"/>
                  </a:cubicBezTo>
                  <a:cubicBezTo>
                    <a:pt x="140" y="24098"/>
                    <a:pt x="24121" y="116"/>
                    <a:pt x="53670" y="116"/>
                  </a:cubicBezTo>
                  <a:lnTo>
                    <a:pt x="300473" y="116"/>
                  </a:lnTo>
                  <a:cubicBezTo>
                    <a:pt x="330021" y="116"/>
                    <a:pt x="354003" y="24098"/>
                    <a:pt x="354003" y="53647"/>
                  </a:cubicBezTo>
                  <a:cubicBezTo>
                    <a:pt x="354003" y="83195"/>
                    <a:pt x="330021" y="107177"/>
                    <a:pt x="300473" y="107177"/>
                  </a:cubicBezTo>
                  <a:close/>
                </a:path>
              </a:pathLst>
            </a:custGeom>
            <a:solidFill>
              <a:srgbClr val="000000"/>
            </a:solidFill>
            <a:ln w="26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BB2EA39-B51A-52F7-FDA6-625E0D617001}"/>
              </a:ext>
            </a:extLst>
          </p:cNvPr>
          <p:cNvGrpSpPr/>
          <p:nvPr/>
        </p:nvGrpSpPr>
        <p:grpSpPr>
          <a:xfrm>
            <a:off x="6383303" y="2312000"/>
            <a:ext cx="3945087" cy="432968"/>
            <a:chOff x="7872722" y="2644828"/>
            <a:chExt cx="4103020" cy="4329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640245-EE8D-E082-7328-285591EA2125}"/>
                </a:ext>
              </a:extLst>
            </p:cNvPr>
            <p:cNvSpPr/>
            <p:nvPr/>
          </p:nvSpPr>
          <p:spPr>
            <a:xfrm>
              <a:off x="7872722" y="2647923"/>
              <a:ext cx="4103020" cy="4174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 plane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C7897DF-C010-7255-D360-70BD1BBEF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64438" y="2644828"/>
              <a:ext cx="432968" cy="432968"/>
            </a:xfrm>
            <a:prstGeom prst="rect">
              <a:avLst/>
            </a:prstGeom>
          </p:spPr>
        </p:pic>
      </p:grpSp>
      <p:sp>
        <p:nvSpPr>
          <p:cNvPr id="6" name="Shape 2244">
            <a:extLst>
              <a:ext uri="{FF2B5EF4-FFF2-40B4-BE49-F238E27FC236}">
                <a16:creationId xmlns:a16="http://schemas.microsoft.com/office/drawing/2014/main" id="{2C549A86-23D1-24CF-7BC2-C77FC93CBCC5}"/>
              </a:ext>
            </a:extLst>
          </p:cNvPr>
          <p:cNvSpPr/>
          <p:nvPr/>
        </p:nvSpPr>
        <p:spPr>
          <a:xfrm>
            <a:off x="9294606" y="2753292"/>
            <a:ext cx="251751" cy="3477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7" name="Shape 2244">
            <a:extLst>
              <a:ext uri="{FF2B5EF4-FFF2-40B4-BE49-F238E27FC236}">
                <a16:creationId xmlns:a16="http://schemas.microsoft.com/office/drawing/2014/main" id="{4AE745E9-0EE8-670E-0499-B7FAB97A8A46}"/>
              </a:ext>
            </a:extLst>
          </p:cNvPr>
          <p:cNvSpPr/>
          <p:nvPr/>
        </p:nvSpPr>
        <p:spPr>
          <a:xfrm>
            <a:off x="7653716" y="2753292"/>
            <a:ext cx="251751" cy="3477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9" name="Google Shape;330;p32">
            <a:extLst>
              <a:ext uri="{FF2B5EF4-FFF2-40B4-BE49-F238E27FC236}">
                <a16:creationId xmlns:a16="http://schemas.microsoft.com/office/drawing/2014/main" id="{58D293DC-A887-C82C-88F7-E68EBE9EFC06}"/>
              </a:ext>
            </a:extLst>
          </p:cNvPr>
          <p:cNvSpPr txBox="1"/>
          <p:nvPr/>
        </p:nvSpPr>
        <p:spPr>
          <a:xfrm>
            <a:off x="1882458" y="5922311"/>
            <a:ext cx="7944946" cy="642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" sz="2400" dirty="0">
                <a:latin typeface="Helvetica" panose="020B0604020202020204" pitchFamily="34" charset="0"/>
                <a:ea typeface="Twentieth Century"/>
                <a:cs typeface="Twentieth Century"/>
                <a:sym typeface="Twentieth Century"/>
              </a:rPr>
              <a:t>We have built an SMT-based model for network devices.</a:t>
            </a:r>
            <a:endParaRPr sz="2400" b="1" dirty="0">
              <a:latin typeface="Helvetica" panose="020B0604020202020204" pitchFamily="34" charset="0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144E2848-F658-194D-CE02-64696C08F4C9}"/>
              </a:ext>
            </a:extLst>
          </p:cNvPr>
          <p:cNvSpPr/>
          <p:nvPr/>
        </p:nvSpPr>
        <p:spPr>
          <a:xfrm rot="5400000" flipH="1">
            <a:off x="4490378" y="-483523"/>
            <a:ext cx="3211243" cy="8958650"/>
          </a:xfrm>
          <a:prstGeom prst="corner">
            <a:avLst>
              <a:gd name="adj1" fmla="val 141453"/>
              <a:gd name="adj2" fmla="val 79250"/>
            </a:avLst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BCFCDA-485E-143A-1B25-9A5FA1FD5423}"/>
              </a:ext>
            </a:extLst>
          </p:cNvPr>
          <p:cNvSpPr/>
          <p:nvPr/>
        </p:nvSpPr>
        <p:spPr>
          <a:xfrm>
            <a:off x="6309616" y="2215102"/>
            <a:ext cx="4227331" cy="62575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noFill/>
              <a:latin typeface="Helvetica" panose="020B0604020202020204" pitchFamily="34" charset="0"/>
            </a:endParaRPr>
          </a:p>
        </p:txBody>
      </p:sp>
      <p:sp>
        <p:nvSpPr>
          <p:cNvPr id="33" name="Google Shape;330;p32">
            <a:extLst>
              <a:ext uri="{FF2B5EF4-FFF2-40B4-BE49-F238E27FC236}">
                <a16:creationId xmlns:a16="http://schemas.microsoft.com/office/drawing/2014/main" id="{0CFCE5EB-00C5-10C0-035D-8DAD623370B5}"/>
              </a:ext>
            </a:extLst>
          </p:cNvPr>
          <p:cNvSpPr txBox="1"/>
          <p:nvPr/>
        </p:nvSpPr>
        <p:spPr>
          <a:xfrm>
            <a:off x="1103452" y="1379831"/>
            <a:ext cx="9985093" cy="642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" sz="2400" dirty="0">
                <a:solidFill>
                  <a:srgbClr val="FF0000"/>
                </a:solidFill>
                <a:latin typeface="Helvetica" panose="020B0604020202020204" pitchFamily="34" charset="0"/>
                <a:ea typeface="Twentieth Century"/>
                <a:cs typeface="Twentieth Century"/>
                <a:sym typeface="Twentieth Century"/>
              </a:rPr>
              <a:t>We are missing a model for the control-plane configuration!</a:t>
            </a:r>
            <a:endParaRPr sz="2400" b="1" dirty="0">
              <a:solidFill>
                <a:srgbClr val="FF0000"/>
              </a:solidFill>
              <a:latin typeface="Helvetica" panose="020B0604020202020204" pitchFamily="34" charset="0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0806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B717-F7D9-AEDE-B04F-A55164EE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Problem: P4Testgen Generates Tests Exhaustively…</a:t>
            </a:r>
            <a:endParaRPr lang="en-DE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5FDCE-4512-8140-5D3C-890A592D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0" y="1889471"/>
            <a:ext cx="11494780" cy="41137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15BEE1-42C8-2493-E837-0D6016C7431A}"/>
              </a:ext>
            </a:extLst>
          </p:cNvPr>
          <p:cNvSpPr/>
          <p:nvPr/>
        </p:nvSpPr>
        <p:spPr>
          <a:xfrm>
            <a:off x="4114800" y="2014151"/>
            <a:ext cx="1981200" cy="3237471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noFill/>
              <a:latin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CBFB74-BAB9-9054-984A-828E34342C92}"/>
              </a:ext>
            </a:extLst>
          </p:cNvPr>
          <p:cNvSpPr/>
          <p:nvPr/>
        </p:nvSpPr>
        <p:spPr>
          <a:xfrm>
            <a:off x="9372600" y="4015946"/>
            <a:ext cx="821724" cy="1252151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noFill/>
              <a:latin typeface="Helvetica" panose="020B0604020202020204" pitchFamily="34" charset="0"/>
            </a:endParaRPr>
          </a:p>
        </p:txBody>
      </p:sp>
      <p:sp>
        <p:nvSpPr>
          <p:cNvPr id="5" name="Google Shape;330;p32">
            <a:extLst>
              <a:ext uri="{FF2B5EF4-FFF2-40B4-BE49-F238E27FC236}">
                <a16:creationId xmlns:a16="http://schemas.microsoft.com/office/drawing/2014/main" id="{EBFCB2AE-A123-456A-3DC0-765709A0E7E3}"/>
              </a:ext>
            </a:extLst>
          </p:cNvPr>
          <p:cNvSpPr txBox="1"/>
          <p:nvPr/>
        </p:nvSpPr>
        <p:spPr>
          <a:xfrm>
            <a:off x="838200" y="1312996"/>
            <a:ext cx="3462372" cy="75349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" sz="3200" dirty="0">
                <a:solidFill>
                  <a:srgbClr val="FF0000"/>
                </a:solidFill>
                <a:latin typeface="Helvetica" panose="020B0604020202020204" pitchFamily="34" charset="0"/>
                <a:ea typeface="Twentieth Century"/>
                <a:cs typeface="Twentieth Century"/>
                <a:sym typeface="Twentieth Century"/>
              </a:rPr>
              <a:t>Millions of tests!</a:t>
            </a:r>
            <a:endParaRPr sz="3200" b="1" dirty="0">
              <a:solidFill>
                <a:srgbClr val="FF0000"/>
              </a:solidFill>
              <a:latin typeface="Helvetica" panose="020B0604020202020204" pitchFamily="34" charset="0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059EDC-7162-FE0E-947C-407D4CA55CE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569386" y="2066495"/>
            <a:ext cx="1545414" cy="1582866"/>
          </a:xfrm>
          <a:prstGeom prst="line">
            <a:avLst/>
          </a:prstGeom>
          <a:ln w="5715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330;p32">
            <a:extLst>
              <a:ext uri="{FF2B5EF4-FFF2-40B4-BE49-F238E27FC236}">
                <a16:creationId xmlns:a16="http://schemas.microsoft.com/office/drawing/2014/main" id="{B7DDBF78-C0B5-8EFF-C3A5-777D1AD9C9F8}"/>
              </a:ext>
            </a:extLst>
          </p:cNvPr>
          <p:cNvSpPr txBox="1"/>
          <p:nvPr/>
        </p:nvSpPr>
        <p:spPr>
          <a:xfrm>
            <a:off x="7641415" y="1260652"/>
            <a:ext cx="4550586" cy="75349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" sz="3200" dirty="0">
                <a:solidFill>
                  <a:srgbClr val="FF0000"/>
                </a:solidFill>
                <a:latin typeface="Helvetica" panose="020B0604020202020204" pitchFamily="34" charset="0"/>
                <a:ea typeface="Twentieth Century"/>
                <a:cs typeface="Twentieth Century"/>
                <a:sym typeface="Twentieth Century"/>
              </a:rPr>
              <a:t>Covers less than 50%!</a:t>
            </a:r>
            <a:endParaRPr sz="3200" b="1" dirty="0">
              <a:solidFill>
                <a:srgbClr val="FF0000"/>
              </a:solidFill>
              <a:latin typeface="Helvetica" panose="020B0604020202020204" pitchFamily="34" charset="0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CA1968-DAD6-DEE1-803D-DA8EAF19E038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 flipH="1">
            <a:off x="9783462" y="2014151"/>
            <a:ext cx="133246" cy="2001795"/>
          </a:xfrm>
          <a:prstGeom prst="line">
            <a:avLst/>
          </a:prstGeom>
          <a:ln w="5715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B717-F7D9-AEDE-B04F-A55164EE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A Good Test?</a:t>
            </a:r>
            <a:endParaRPr lang="en-DE" sz="3200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5BABFA0-DDA0-6040-DD05-5F968D49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 you want to cover all paths/branches/statements in the program?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 you only want to check for interesting packet sizes and types?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 you want to test a specific device feature like multicast?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 you just want any form of assurance?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9F028F-8B59-53BC-3469-47B1FE1BA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45" y="250302"/>
            <a:ext cx="2688367" cy="26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459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B717-F7D9-AEDE-B04F-A55164EE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Using Program Coverage To Generate Targeted Tests</a:t>
            </a:r>
            <a:endParaRPr lang="en-DE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3D09C-B44D-F24C-4B23-5E109184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We implement path selection strategies to generate targeted tests.</a:t>
            </a:r>
          </a:p>
          <a:p>
            <a:r>
              <a:rPr lang="en-US" sz="2000" dirty="0"/>
              <a:t>For example: “Cover all the statements/actions/tables in the program.”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DE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E8C33-D00D-D807-B34B-7C9878ED4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27" y="2790772"/>
            <a:ext cx="8507896" cy="3560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B6BF08-C6A0-CAB2-B2B3-923C679BBCFB}"/>
              </a:ext>
            </a:extLst>
          </p:cNvPr>
          <p:cNvSpPr txBox="1"/>
          <p:nvPr/>
        </p:nvSpPr>
        <p:spPr>
          <a:xfrm>
            <a:off x="3190463" y="6367393"/>
            <a:ext cx="6470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100% s</a:t>
            </a:r>
            <a:r>
              <a:rPr lang="en-US" sz="1800" dirty="0">
                <a:latin typeface="Helvetica" panose="020B0604020202020204" pitchFamily="34" charset="0"/>
              </a:rPr>
              <a:t>tatement coverage speed for Tofino simple_switch.p4</a:t>
            </a:r>
          </a:p>
        </p:txBody>
      </p:sp>
    </p:spTree>
    <p:extLst>
      <p:ext uri="{BB962C8B-B14F-4D97-AF65-F5344CB8AC3E}">
        <p14:creationId xmlns:p14="http://schemas.microsoft.com/office/powerpoint/2010/main" val="32934962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B717-F7D9-AEDE-B04F-A55164EE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Using Preconditions To Generate Targeted Tests</a:t>
            </a:r>
            <a:endParaRPr lang="en-DE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3D09C-B44D-F24C-4B23-5E109184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We only want to generate want particular type of tests</a:t>
            </a:r>
          </a:p>
          <a:p>
            <a:r>
              <a:rPr lang="en-US" sz="2000" dirty="0"/>
              <a:t>For example: “Please only generate tests with IPv4/IPv6/ICMP packets.”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DE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6BF08-C6A0-CAB2-B2B3-923C679BBCFB}"/>
              </a:ext>
            </a:extLst>
          </p:cNvPr>
          <p:cNvSpPr txBox="1"/>
          <p:nvPr/>
        </p:nvSpPr>
        <p:spPr>
          <a:xfrm>
            <a:off x="2305878" y="6280407"/>
            <a:ext cx="7235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</a:rPr>
              <a:t>Effects of various preconditions on the number of generated tests.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64C7C-DD87-85FE-3AA3-894D1F07F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03" y="2798068"/>
            <a:ext cx="8997159" cy="337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A29DF-4216-26ED-9D75-0826FE218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FEE2-A593-5034-CBEB-E6A8F738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Network Device ≠ General-Purpose Processor</a:t>
            </a:r>
            <a:endParaRPr lang="en-DE" dirty="0"/>
          </a:p>
        </p:txBody>
      </p:sp>
      <p:sp>
        <p:nvSpPr>
          <p:cNvPr id="19" name="Google Shape;165;p26">
            <a:extLst>
              <a:ext uri="{FF2B5EF4-FFF2-40B4-BE49-F238E27FC236}">
                <a16:creationId xmlns:a16="http://schemas.microsoft.com/office/drawing/2014/main" id="{E928A364-3330-667F-09F0-4364BF0A04C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F7A90F-17E5-C767-C07F-C3340DC1218A}"/>
              </a:ext>
            </a:extLst>
          </p:cNvPr>
          <p:cNvSpPr txBox="1"/>
          <p:nvPr/>
        </p:nvSpPr>
        <p:spPr>
          <a:xfrm>
            <a:off x="410014" y="2728066"/>
            <a:ext cx="2771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Data-plane programs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04272A-A8F3-6945-2942-17CE3B49AE39}"/>
              </a:ext>
            </a:extLst>
          </p:cNvPr>
          <p:cNvGrpSpPr/>
          <p:nvPr/>
        </p:nvGrpSpPr>
        <p:grpSpPr>
          <a:xfrm>
            <a:off x="3211990" y="3486335"/>
            <a:ext cx="2205347" cy="1278326"/>
            <a:chOff x="3275533" y="2366783"/>
            <a:chExt cx="2205347" cy="1278326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7F23AD6-26C9-BA82-AD7C-65C701DBEA01}"/>
                </a:ext>
              </a:extLst>
            </p:cNvPr>
            <p:cNvSpPr/>
            <p:nvPr/>
          </p:nvSpPr>
          <p:spPr>
            <a:xfrm>
              <a:off x="3275533" y="2366783"/>
              <a:ext cx="2205347" cy="12783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Compiler</a:t>
              </a:r>
            </a:p>
          </p:txBody>
        </p:sp>
        <p:pic>
          <p:nvPicPr>
            <p:cNvPr id="13" name="Picture 51">
              <a:extLst>
                <a:ext uri="{FF2B5EF4-FFF2-40B4-BE49-F238E27FC236}">
                  <a16:creationId xmlns:a16="http://schemas.microsoft.com/office/drawing/2014/main" id="{E83FB7F0-EAB9-D721-77EB-0440CA23B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0129" y="2828053"/>
              <a:ext cx="813955" cy="71444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</p:pic>
      </p:grpSp>
      <p:sp>
        <p:nvSpPr>
          <p:cNvPr id="15" name="Arrow: Right 27">
            <a:extLst>
              <a:ext uri="{FF2B5EF4-FFF2-40B4-BE49-F238E27FC236}">
                <a16:creationId xmlns:a16="http://schemas.microsoft.com/office/drawing/2014/main" id="{BA977E79-3B71-CD30-2BB5-3840B0A3124D}"/>
              </a:ext>
            </a:extLst>
          </p:cNvPr>
          <p:cNvSpPr/>
          <p:nvPr/>
        </p:nvSpPr>
        <p:spPr>
          <a:xfrm>
            <a:off x="1729628" y="4506428"/>
            <a:ext cx="1352776" cy="328287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17" name="Arrow: Right 28">
            <a:extLst>
              <a:ext uri="{FF2B5EF4-FFF2-40B4-BE49-F238E27FC236}">
                <a16:creationId xmlns:a16="http://schemas.microsoft.com/office/drawing/2014/main" id="{ABDF81AA-5B1F-7FAC-4BDC-A25FBCCE24E7}"/>
              </a:ext>
            </a:extLst>
          </p:cNvPr>
          <p:cNvSpPr/>
          <p:nvPr/>
        </p:nvSpPr>
        <p:spPr>
          <a:xfrm>
            <a:off x="2187576" y="3467295"/>
            <a:ext cx="708346" cy="328287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22" name="Arrow: Right 39">
            <a:extLst>
              <a:ext uri="{FF2B5EF4-FFF2-40B4-BE49-F238E27FC236}">
                <a16:creationId xmlns:a16="http://schemas.microsoft.com/office/drawing/2014/main" id="{7A189FF0-4E9C-8A46-705C-15350E6DECCB}"/>
              </a:ext>
            </a:extLst>
          </p:cNvPr>
          <p:cNvSpPr/>
          <p:nvPr/>
        </p:nvSpPr>
        <p:spPr>
          <a:xfrm rot="10800000">
            <a:off x="2172149" y="3854707"/>
            <a:ext cx="708346" cy="328287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8AD6A901-4DE7-0A6C-9629-BAE7B34626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4" y="3723826"/>
            <a:ext cx="486651" cy="496818"/>
          </a:xfrm>
          <a:prstGeom prst="rect">
            <a:avLst/>
          </a:prstGeom>
        </p:spPr>
      </p:pic>
      <p:pic>
        <p:nvPicPr>
          <p:cNvPr id="25" name="Picture 166">
            <a:extLst>
              <a:ext uri="{FF2B5EF4-FFF2-40B4-BE49-F238E27FC236}">
                <a16:creationId xmlns:a16="http://schemas.microsoft.com/office/drawing/2014/main" id="{7C40D8E3-91C4-6905-6F2F-DDE7382E0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66577" y="4284531"/>
            <a:ext cx="442295" cy="442295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65F140-C976-85BD-9668-3AF4F7C3FFEE}"/>
              </a:ext>
            </a:extLst>
          </p:cNvPr>
          <p:cNvSpPr/>
          <p:nvPr/>
        </p:nvSpPr>
        <p:spPr>
          <a:xfrm>
            <a:off x="1522808" y="4150354"/>
            <a:ext cx="603570" cy="820518"/>
          </a:xfrm>
          <a:custGeom>
            <a:avLst/>
            <a:gdLst>
              <a:gd name="connsiteX0" fmla="*/ 401245 w 512881"/>
              <a:gd name="connsiteY0" fmla="*/ 83 h 696317"/>
              <a:gd name="connsiteX1" fmla="*/ 22548 w 512881"/>
              <a:gd name="connsiteY1" fmla="*/ 83 h 696317"/>
              <a:gd name="connsiteX2" fmla="*/ 83 w 512881"/>
              <a:gd name="connsiteY2" fmla="*/ 22548 h 696317"/>
              <a:gd name="connsiteX3" fmla="*/ 83 w 512881"/>
              <a:gd name="connsiteY3" fmla="*/ 673935 h 696317"/>
              <a:gd name="connsiteX4" fmla="*/ 22548 w 512881"/>
              <a:gd name="connsiteY4" fmla="*/ 696400 h 696317"/>
              <a:gd name="connsiteX5" fmla="*/ 490499 w 512881"/>
              <a:gd name="connsiteY5" fmla="*/ 696400 h 696317"/>
              <a:gd name="connsiteX6" fmla="*/ 512964 w 512881"/>
              <a:gd name="connsiteY6" fmla="*/ 673935 h 696317"/>
              <a:gd name="connsiteX7" fmla="*/ 512964 w 512881"/>
              <a:gd name="connsiteY7" fmla="*/ 107642 h 696317"/>
              <a:gd name="connsiteX8" fmla="*/ 401245 w 512881"/>
              <a:gd name="connsiteY8" fmla="*/ 83 h 696317"/>
              <a:gd name="connsiteX9" fmla="*/ 423702 w 512881"/>
              <a:gd name="connsiteY9" fmla="*/ 107642 h 696317"/>
              <a:gd name="connsiteX10" fmla="*/ 401237 w 512881"/>
              <a:gd name="connsiteY10" fmla="*/ 85176 h 696317"/>
              <a:gd name="connsiteX11" fmla="*/ 401237 w 512881"/>
              <a:gd name="connsiteY11" fmla="*/ 83 h 696317"/>
              <a:gd name="connsiteX12" fmla="*/ 512956 w 512881"/>
              <a:gd name="connsiteY12" fmla="*/ 107642 h 696317"/>
              <a:gd name="connsiteX13" fmla="*/ 423702 w 512881"/>
              <a:gd name="connsiteY13" fmla="*/ 107642 h 69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2881" h="696317">
                <a:moveTo>
                  <a:pt x="401245" y="83"/>
                </a:moveTo>
                <a:lnTo>
                  <a:pt x="22548" y="83"/>
                </a:lnTo>
                <a:cubicBezTo>
                  <a:pt x="10140" y="83"/>
                  <a:pt x="83" y="10140"/>
                  <a:pt x="83" y="22548"/>
                </a:cubicBezTo>
                <a:lnTo>
                  <a:pt x="83" y="673935"/>
                </a:lnTo>
                <a:cubicBezTo>
                  <a:pt x="83" y="686344"/>
                  <a:pt x="10140" y="696400"/>
                  <a:pt x="22548" y="696400"/>
                </a:cubicBezTo>
                <a:lnTo>
                  <a:pt x="490499" y="696400"/>
                </a:lnTo>
                <a:cubicBezTo>
                  <a:pt x="502908" y="696400"/>
                  <a:pt x="512964" y="686344"/>
                  <a:pt x="512964" y="673935"/>
                </a:cubicBezTo>
                <a:lnTo>
                  <a:pt x="512964" y="107642"/>
                </a:lnTo>
                <a:lnTo>
                  <a:pt x="401245" y="83"/>
                </a:lnTo>
                <a:close/>
                <a:moveTo>
                  <a:pt x="423702" y="107642"/>
                </a:moveTo>
                <a:cubicBezTo>
                  <a:pt x="411294" y="107642"/>
                  <a:pt x="401237" y="97585"/>
                  <a:pt x="401237" y="85176"/>
                </a:cubicBezTo>
                <a:lnTo>
                  <a:pt x="401237" y="83"/>
                </a:lnTo>
                <a:lnTo>
                  <a:pt x="512956" y="107642"/>
                </a:lnTo>
                <a:lnTo>
                  <a:pt x="423702" y="107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lIns="0" rIns="0" rtlCol="0" anchor="t"/>
          <a:lstStyle/>
          <a:p>
            <a:pPr algn="ctr"/>
            <a:r>
              <a:rPr lang="en-US" sz="1200" dirty="0">
                <a:latin typeface="Helvetica" panose="020B0604020202020204" pitchFamily="34" charset="0"/>
              </a:rPr>
              <a:t>prog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19F6E6-FC33-ECF6-23EA-D98D6E919BC2}"/>
              </a:ext>
            </a:extLst>
          </p:cNvPr>
          <p:cNvSpPr/>
          <p:nvPr/>
        </p:nvSpPr>
        <p:spPr>
          <a:xfrm>
            <a:off x="1519324" y="3303860"/>
            <a:ext cx="607053" cy="820518"/>
          </a:xfrm>
          <a:custGeom>
            <a:avLst/>
            <a:gdLst>
              <a:gd name="connsiteX0" fmla="*/ 401245 w 512881"/>
              <a:gd name="connsiteY0" fmla="*/ 83 h 696317"/>
              <a:gd name="connsiteX1" fmla="*/ 22548 w 512881"/>
              <a:gd name="connsiteY1" fmla="*/ 83 h 696317"/>
              <a:gd name="connsiteX2" fmla="*/ 83 w 512881"/>
              <a:gd name="connsiteY2" fmla="*/ 22548 h 696317"/>
              <a:gd name="connsiteX3" fmla="*/ 83 w 512881"/>
              <a:gd name="connsiteY3" fmla="*/ 673935 h 696317"/>
              <a:gd name="connsiteX4" fmla="*/ 22548 w 512881"/>
              <a:gd name="connsiteY4" fmla="*/ 696400 h 696317"/>
              <a:gd name="connsiteX5" fmla="*/ 490499 w 512881"/>
              <a:gd name="connsiteY5" fmla="*/ 696400 h 696317"/>
              <a:gd name="connsiteX6" fmla="*/ 512964 w 512881"/>
              <a:gd name="connsiteY6" fmla="*/ 673935 h 696317"/>
              <a:gd name="connsiteX7" fmla="*/ 512964 w 512881"/>
              <a:gd name="connsiteY7" fmla="*/ 107642 h 696317"/>
              <a:gd name="connsiteX8" fmla="*/ 401245 w 512881"/>
              <a:gd name="connsiteY8" fmla="*/ 83 h 696317"/>
              <a:gd name="connsiteX9" fmla="*/ 423702 w 512881"/>
              <a:gd name="connsiteY9" fmla="*/ 107642 h 696317"/>
              <a:gd name="connsiteX10" fmla="*/ 401237 w 512881"/>
              <a:gd name="connsiteY10" fmla="*/ 85176 h 696317"/>
              <a:gd name="connsiteX11" fmla="*/ 401237 w 512881"/>
              <a:gd name="connsiteY11" fmla="*/ 83 h 696317"/>
              <a:gd name="connsiteX12" fmla="*/ 512956 w 512881"/>
              <a:gd name="connsiteY12" fmla="*/ 107642 h 696317"/>
              <a:gd name="connsiteX13" fmla="*/ 423702 w 512881"/>
              <a:gd name="connsiteY13" fmla="*/ 107642 h 69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2881" h="696317">
                <a:moveTo>
                  <a:pt x="401245" y="83"/>
                </a:moveTo>
                <a:lnTo>
                  <a:pt x="22548" y="83"/>
                </a:lnTo>
                <a:cubicBezTo>
                  <a:pt x="10140" y="83"/>
                  <a:pt x="83" y="10140"/>
                  <a:pt x="83" y="22548"/>
                </a:cubicBezTo>
                <a:lnTo>
                  <a:pt x="83" y="673935"/>
                </a:lnTo>
                <a:cubicBezTo>
                  <a:pt x="83" y="686344"/>
                  <a:pt x="10140" y="696400"/>
                  <a:pt x="22548" y="696400"/>
                </a:cubicBezTo>
                <a:lnTo>
                  <a:pt x="490499" y="696400"/>
                </a:lnTo>
                <a:cubicBezTo>
                  <a:pt x="502908" y="696400"/>
                  <a:pt x="512964" y="686344"/>
                  <a:pt x="512964" y="673935"/>
                </a:cubicBezTo>
                <a:lnTo>
                  <a:pt x="512964" y="107642"/>
                </a:lnTo>
                <a:lnTo>
                  <a:pt x="401245" y="83"/>
                </a:lnTo>
                <a:close/>
                <a:moveTo>
                  <a:pt x="423702" y="107642"/>
                </a:moveTo>
                <a:cubicBezTo>
                  <a:pt x="411294" y="107642"/>
                  <a:pt x="401237" y="97585"/>
                  <a:pt x="401237" y="85176"/>
                </a:cubicBezTo>
                <a:lnTo>
                  <a:pt x="401237" y="83"/>
                </a:lnTo>
                <a:lnTo>
                  <a:pt x="512956" y="107642"/>
                </a:lnTo>
                <a:lnTo>
                  <a:pt x="423702" y="1076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lIns="0" rIns="0" rtlCol="0" anchor="t"/>
          <a:lstStyle/>
          <a:p>
            <a:pPr algn="ctr"/>
            <a:r>
              <a:rPr lang="en-US" sz="1200" dirty="0">
                <a:latin typeface="Helvetica" panose="020B0604020202020204" pitchFamily="34" charset="0"/>
              </a:rPr>
              <a:t>prog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F7B89D-0723-C3E6-7B02-6E6BAC9B3C3C}"/>
              </a:ext>
            </a:extLst>
          </p:cNvPr>
          <p:cNvSpPr txBox="1"/>
          <p:nvPr/>
        </p:nvSpPr>
        <p:spPr>
          <a:xfrm>
            <a:off x="6210133" y="1699609"/>
            <a:ext cx="5474406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Helvetica" panose="020B0604020202020204" pitchFamily="34" charset="0"/>
              </a:rPr>
              <a:t>The restriction in these data-plane-programming languages are great for static analysis!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EA1AAB-3AED-2FC1-C283-5D0016E8EB92}"/>
              </a:ext>
            </a:extLst>
          </p:cNvPr>
          <p:cNvGrpSpPr>
            <a:grpSpLocks noChangeAspect="1"/>
          </p:cNvGrpSpPr>
          <p:nvPr/>
        </p:nvGrpSpPr>
        <p:grpSpPr>
          <a:xfrm>
            <a:off x="3621429" y="4332957"/>
            <a:ext cx="5395040" cy="2103225"/>
            <a:chOff x="2321295" y="3329487"/>
            <a:chExt cx="8114493" cy="316338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F44658-45AA-0189-9843-0635C64BCC58}"/>
                </a:ext>
              </a:extLst>
            </p:cNvPr>
            <p:cNvSpPr/>
            <p:nvPr/>
          </p:nvSpPr>
          <p:spPr>
            <a:xfrm>
              <a:off x="6572427" y="5173202"/>
              <a:ext cx="2555618" cy="1048026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Control block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DAFE9B-E1C0-6F35-11CD-D21FA34E7618}"/>
                </a:ext>
              </a:extLst>
            </p:cNvPr>
            <p:cNvSpPr/>
            <p:nvPr/>
          </p:nvSpPr>
          <p:spPr>
            <a:xfrm>
              <a:off x="3644762" y="5186771"/>
              <a:ext cx="2555618" cy="1038023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Parsing block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76CD150-B1CF-DC15-951A-860F65F7DC85}"/>
                </a:ext>
              </a:extLst>
            </p:cNvPr>
            <p:cNvSpPr/>
            <p:nvPr/>
          </p:nvSpPr>
          <p:spPr>
            <a:xfrm>
              <a:off x="3175796" y="4502334"/>
              <a:ext cx="6865291" cy="1990541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0F6AE9C-DCFF-BFCD-E8F0-C03DD426332E}"/>
                </a:ext>
              </a:extLst>
            </p:cNvPr>
            <p:cNvSpPr/>
            <p:nvPr/>
          </p:nvSpPr>
          <p:spPr>
            <a:xfrm>
              <a:off x="5478870" y="4124385"/>
              <a:ext cx="2823233" cy="37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Control-plane API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E0F697-0A0F-09DB-8CE9-579564023250}"/>
                </a:ext>
              </a:extLst>
            </p:cNvPr>
            <p:cNvSpPr/>
            <p:nvPr/>
          </p:nvSpPr>
          <p:spPr>
            <a:xfrm>
              <a:off x="2321295" y="5411971"/>
              <a:ext cx="990727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10B9DCC-8323-FA41-7943-90452D11308D}"/>
                </a:ext>
              </a:extLst>
            </p:cNvPr>
            <p:cNvSpPr/>
            <p:nvPr/>
          </p:nvSpPr>
          <p:spPr>
            <a:xfrm>
              <a:off x="9535304" y="5411971"/>
              <a:ext cx="900484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F4018F5-459E-A340-B042-48B5C474F2FE}"/>
                </a:ext>
              </a:extLst>
            </p:cNvPr>
            <p:cNvGrpSpPr/>
            <p:nvPr/>
          </p:nvGrpSpPr>
          <p:grpSpPr>
            <a:xfrm>
              <a:off x="6096000" y="3329487"/>
              <a:ext cx="3945087" cy="432968"/>
              <a:chOff x="7872722" y="2644828"/>
              <a:chExt cx="4103020" cy="43296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2083743-6FD8-35BE-0F6E-8A4B40A77C2F}"/>
                  </a:ext>
                </a:extLst>
              </p:cNvPr>
              <p:cNvSpPr/>
              <p:nvPr/>
            </p:nvSpPr>
            <p:spPr>
              <a:xfrm>
                <a:off x="7872722" y="2647923"/>
                <a:ext cx="4103020" cy="41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Control plane</a:t>
                </a:r>
              </a:p>
            </p:txBody>
          </p:sp>
          <p:pic>
            <p:nvPicPr>
              <p:cNvPr id="59" name="Graphic 58">
                <a:extLst>
                  <a:ext uri="{FF2B5EF4-FFF2-40B4-BE49-F238E27FC236}">
                    <a16:creationId xmlns:a16="http://schemas.microsoft.com/office/drawing/2014/main" id="{B2CE1FF4-ECCB-9803-21FB-9AE774777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364438" y="2644828"/>
                <a:ext cx="432968" cy="432968"/>
              </a:xfrm>
              <a:prstGeom prst="rect">
                <a:avLst/>
              </a:prstGeom>
            </p:spPr>
          </p:pic>
        </p:grp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1B2396CD-CE42-25CA-1AEE-F0EE36C5C905}"/>
                </a:ext>
              </a:extLst>
            </p:cNvPr>
            <p:cNvSpPr/>
            <p:nvPr/>
          </p:nvSpPr>
          <p:spPr>
            <a:xfrm>
              <a:off x="6214875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A955BBF4-44EB-E939-3890-4545B1F69A13}"/>
                </a:ext>
              </a:extLst>
            </p:cNvPr>
            <p:cNvSpPr/>
            <p:nvPr/>
          </p:nvSpPr>
          <p:spPr>
            <a:xfrm>
              <a:off x="9099589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B9CB773A-10CD-AE2E-D68E-8ED11FB97457}"/>
                </a:ext>
              </a:extLst>
            </p:cNvPr>
            <p:cNvSpPr/>
            <p:nvPr/>
          </p:nvSpPr>
          <p:spPr>
            <a:xfrm>
              <a:off x="3254478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2C2DF22-2ED5-38DB-65A6-ACFCB05AA599}"/>
                </a:ext>
              </a:extLst>
            </p:cNvPr>
            <p:cNvGrpSpPr/>
            <p:nvPr/>
          </p:nvGrpSpPr>
          <p:grpSpPr>
            <a:xfrm>
              <a:off x="2520919" y="5537619"/>
              <a:ext cx="565659" cy="336328"/>
              <a:chOff x="2795107" y="5342364"/>
              <a:chExt cx="460737" cy="320635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41EECFC-D18D-57E1-5A30-581E4CB983B6}"/>
                  </a:ext>
                </a:extLst>
              </p:cNvPr>
              <p:cNvSpPr/>
              <p:nvPr/>
            </p:nvSpPr>
            <p:spPr>
              <a:xfrm>
                <a:off x="2795107" y="5342364"/>
                <a:ext cx="460735" cy="2988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D61253D-FAF1-30E6-F25B-E3322F8B66CA}"/>
                  </a:ext>
                </a:extLst>
              </p:cNvPr>
              <p:cNvSpPr/>
              <p:nvPr/>
            </p:nvSpPr>
            <p:spPr>
              <a:xfrm>
                <a:off x="2795109" y="5342364"/>
                <a:ext cx="460735" cy="320635"/>
              </a:xfrm>
              <a:custGeom>
                <a:avLst/>
                <a:gdLst>
                  <a:gd name="connsiteX0" fmla="*/ 2357968 w 2408872"/>
                  <a:gd name="connsiteY0" fmla="*/ 39749 h 1605727"/>
                  <a:gd name="connsiteX1" fmla="*/ 2356362 w 2408872"/>
                  <a:gd name="connsiteY1" fmla="*/ 38277 h 1605727"/>
                  <a:gd name="connsiteX2" fmla="*/ 2255296 w 2408872"/>
                  <a:gd name="connsiteY2" fmla="*/ 83 h 1605727"/>
                  <a:gd name="connsiteX3" fmla="*/ 153742 w 2408872"/>
                  <a:gd name="connsiteY3" fmla="*/ 83 h 1605727"/>
                  <a:gd name="connsiteX4" fmla="*/ 52837 w 2408872"/>
                  <a:gd name="connsiteY4" fmla="*/ 38143 h 1605727"/>
                  <a:gd name="connsiteX5" fmla="*/ 50589 w 2408872"/>
                  <a:gd name="connsiteY5" fmla="*/ 40204 h 1605727"/>
                  <a:gd name="connsiteX6" fmla="*/ 83 w 2408872"/>
                  <a:gd name="connsiteY6" fmla="*/ 153769 h 1605727"/>
                  <a:gd name="connsiteX7" fmla="*/ 83 w 2408872"/>
                  <a:gd name="connsiteY7" fmla="*/ 1452151 h 1605727"/>
                  <a:gd name="connsiteX8" fmla="*/ 153742 w 2408872"/>
                  <a:gd name="connsiteY8" fmla="*/ 1605811 h 1605727"/>
                  <a:gd name="connsiteX9" fmla="*/ 2255296 w 2408872"/>
                  <a:gd name="connsiteY9" fmla="*/ 1605811 h 1605727"/>
                  <a:gd name="connsiteX10" fmla="*/ 2408955 w 2408872"/>
                  <a:gd name="connsiteY10" fmla="*/ 1452151 h 1605727"/>
                  <a:gd name="connsiteX11" fmla="*/ 2408955 w 2408872"/>
                  <a:gd name="connsiteY11" fmla="*/ 153769 h 1605727"/>
                  <a:gd name="connsiteX12" fmla="*/ 2357968 w 2408872"/>
                  <a:gd name="connsiteY12" fmla="*/ 39749 h 1605727"/>
                  <a:gd name="connsiteX13" fmla="*/ 2203318 w 2408872"/>
                  <a:gd name="connsiteY13" fmla="*/ 107144 h 1605727"/>
                  <a:gd name="connsiteX14" fmla="*/ 1255561 w 2408872"/>
                  <a:gd name="connsiteY14" fmla="*/ 868508 h 1605727"/>
                  <a:gd name="connsiteX15" fmla="*/ 1153478 w 2408872"/>
                  <a:gd name="connsiteY15" fmla="*/ 868508 h 1605727"/>
                  <a:gd name="connsiteX16" fmla="*/ 205720 w 2408872"/>
                  <a:gd name="connsiteY16" fmla="*/ 107144 h 1605727"/>
                  <a:gd name="connsiteX17" fmla="*/ 2203318 w 2408872"/>
                  <a:gd name="connsiteY17" fmla="*/ 107144 h 1605727"/>
                  <a:gd name="connsiteX18" fmla="*/ 2255296 w 2408872"/>
                  <a:gd name="connsiteY18" fmla="*/ 1498750 h 1605727"/>
                  <a:gd name="connsiteX19" fmla="*/ 153742 w 2408872"/>
                  <a:gd name="connsiteY19" fmla="*/ 1498750 h 1605727"/>
                  <a:gd name="connsiteX20" fmla="*/ 107144 w 2408872"/>
                  <a:gd name="connsiteY20" fmla="*/ 1452151 h 1605727"/>
                  <a:gd name="connsiteX21" fmla="*/ 107144 w 2408872"/>
                  <a:gd name="connsiteY21" fmla="*/ 165305 h 1605727"/>
                  <a:gd name="connsiteX22" fmla="*/ 1086431 w 2408872"/>
                  <a:gd name="connsiteY22" fmla="*/ 952016 h 1605727"/>
                  <a:gd name="connsiteX23" fmla="*/ 1204519 w 2408872"/>
                  <a:gd name="connsiteY23" fmla="*/ 993877 h 1605727"/>
                  <a:gd name="connsiteX24" fmla="*/ 1322607 w 2408872"/>
                  <a:gd name="connsiteY24" fmla="*/ 952016 h 1605727"/>
                  <a:gd name="connsiteX25" fmla="*/ 2301894 w 2408872"/>
                  <a:gd name="connsiteY25" fmla="*/ 165305 h 1605727"/>
                  <a:gd name="connsiteX26" fmla="*/ 2301894 w 2408872"/>
                  <a:gd name="connsiteY26" fmla="*/ 1452151 h 1605727"/>
                  <a:gd name="connsiteX27" fmla="*/ 2255296 w 2408872"/>
                  <a:gd name="connsiteY27" fmla="*/ 1498750 h 16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08872" h="1605727">
                    <a:moveTo>
                      <a:pt x="2357968" y="39749"/>
                    </a:moveTo>
                    <a:cubicBezTo>
                      <a:pt x="2357432" y="39267"/>
                      <a:pt x="2356924" y="38732"/>
                      <a:pt x="2356362" y="38277"/>
                    </a:cubicBezTo>
                    <a:cubicBezTo>
                      <a:pt x="2329302" y="14563"/>
                      <a:pt x="2293999" y="83"/>
                      <a:pt x="2255296" y="83"/>
                    </a:cubicBezTo>
                    <a:lnTo>
                      <a:pt x="153742" y="83"/>
                    </a:lnTo>
                    <a:cubicBezTo>
                      <a:pt x="115120" y="83"/>
                      <a:pt x="79870" y="14509"/>
                      <a:pt x="52837" y="38143"/>
                    </a:cubicBezTo>
                    <a:cubicBezTo>
                      <a:pt x="52061" y="38785"/>
                      <a:pt x="51338" y="39508"/>
                      <a:pt x="50589" y="40204"/>
                    </a:cubicBezTo>
                    <a:cubicBezTo>
                      <a:pt x="19648" y="68334"/>
                      <a:pt x="83" y="108750"/>
                      <a:pt x="83" y="153769"/>
                    </a:cubicBezTo>
                    <a:lnTo>
                      <a:pt x="83" y="1452151"/>
                    </a:lnTo>
                    <a:cubicBezTo>
                      <a:pt x="83" y="1536890"/>
                      <a:pt x="69030" y="1605811"/>
                      <a:pt x="153742" y="1605811"/>
                    </a:cubicBezTo>
                    <a:lnTo>
                      <a:pt x="2255296" y="1605811"/>
                    </a:lnTo>
                    <a:cubicBezTo>
                      <a:pt x="2340035" y="1605811"/>
                      <a:pt x="2408955" y="1536890"/>
                      <a:pt x="2408955" y="1452151"/>
                    </a:cubicBezTo>
                    <a:lnTo>
                      <a:pt x="2408955" y="153769"/>
                    </a:lnTo>
                    <a:cubicBezTo>
                      <a:pt x="2408955" y="108536"/>
                      <a:pt x="2389176" y="67906"/>
                      <a:pt x="2357968" y="39749"/>
                    </a:cubicBezTo>
                    <a:close/>
                    <a:moveTo>
                      <a:pt x="2203318" y="107144"/>
                    </a:moveTo>
                    <a:lnTo>
                      <a:pt x="1255561" y="868508"/>
                    </a:lnTo>
                    <a:cubicBezTo>
                      <a:pt x="1225503" y="892650"/>
                      <a:pt x="1183482" y="892650"/>
                      <a:pt x="1153478" y="868508"/>
                    </a:cubicBezTo>
                    <a:lnTo>
                      <a:pt x="205720" y="107144"/>
                    </a:lnTo>
                    <a:lnTo>
                      <a:pt x="2203318" y="107144"/>
                    </a:lnTo>
                    <a:close/>
                    <a:moveTo>
                      <a:pt x="2255296" y="1498750"/>
                    </a:moveTo>
                    <a:lnTo>
                      <a:pt x="153742" y="1498750"/>
                    </a:lnTo>
                    <a:cubicBezTo>
                      <a:pt x="128048" y="1498750"/>
                      <a:pt x="107144" y="1477846"/>
                      <a:pt x="107144" y="1452151"/>
                    </a:cubicBezTo>
                    <a:lnTo>
                      <a:pt x="107144" y="165305"/>
                    </a:lnTo>
                    <a:lnTo>
                      <a:pt x="1086431" y="952016"/>
                    </a:lnTo>
                    <a:cubicBezTo>
                      <a:pt x="1121199" y="979932"/>
                      <a:pt x="1162819" y="993877"/>
                      <a:pt x="1204519" y="993877"/>
                    </a:cubicBezTo>
                    <a:cubicBezTo>
                      <a:pt x="1246166" y="993877"/>
                      <a:pt x="1287839" y="979932"/>
                      <a:pt x="1322607" y="952016"/>
                    </a:cubicBezTo>
                    <a:lnTo>
                      <a:pt x="2301894" y="165305"/>
                    </a:lnTo>
                    <a:lnTo>
                      <a:pt x="2301894" y="1452151"/>
                    </a:lnTo>
                    <a:cubicBezTo>
                      <a:pt x="2301894" y="1477846"/>
                      <a:pt x="2280991" y="1498750"/>
                      <a:pt x="2255296" y="1498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7B374CD-3A22-FBB9-A8E9-F8BA6975F3BC}"/>
                  </a:ext>
                </a:extLst>
              </p:cNvPr>
              <p:cNvSpPr/>
              <p:nvPr/>
            </p:nvSpPr>
            <p:spPr>
              <a:xfrm>
                <a:off x="3015236" y="5589870"/>
                <a:ext cx="117252" cy="21378"/>
              </a:xfrm>
              <a:custGeom>
                <a:avLst/>
                <a:gdLst>
                  <a:gd name="connsiteX0" fmla="*/ 559601 w 613031"/>
                  <a:gd name="connsiteY0" fmla="*/ 107177 h 107061"/>
                  <a:gd name="connsiteX1" fmla="*/ 53630 w 613031"/>
                  <a:gd name="connsiteY1" fmla="*/ 107177 h 107061"/>
                  <a:gd name="connsiteX2" fmla="*/ 100 w 613031"/>
                  <a:gd name="connsiteY2" fmla="*/ 53647 h 107061"/>
                  <a:gd name="connsiteX3" fmla="*/ 53630 w 613031"/>
                  <a:gd name="connsiteY3" fmla="*/ 116 h 107061"/>
                  <a:gd name="connsiteX4" fmla="*/ 559601 w 613031"/>
                  <a:gd name="connsiteY4" fmla="*/ 116 h 107061"/>
                  <a:gd name="connsiteX5" fmla="*/ 613131 w 613031"/>
                  <a:gd name="connsiteY5" fmla="*/ 53647 h 107061"/>
                  <a:gd name="connsiteX6" fmla="*/ 559601 w 613031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3031" h="107061">
                    <a:moveTo>
                      <a:pt x="559601" y="107177"/>
                    </a:moveTo>
                    <a:lnTo>
                      <a:pt x="53630" y="107177"/>
                    </a:lnTo>
                    <a:cubicBezTo>
                      <a:pt x="24082" y="107177"/>
                      <a:pt x="100" y="83195"/>
                      <a:pt x="100" y="53647"/>
                    </a:cubicBezTo>
                    <a:cubicBezTo>
                      <a:pt x="100" y="24098"/>
                      <a:pt x="24082" y="116"/>
                      <a:pt x="53630" y="116"/>
                    </a:cubicBezTo>
                    <a:lnTo>
                      <a:pt x="559601" y="116"/>
                    </a:lnTo>
                    <a:cubicBezTo>
                      <a:pt x="589150" y="116"/>
                      <a:pt x="613131" y="24098"/>
                      <a:pt x="613131" y="53647"/>
                    </a:cubicBezTo>
                    <a:cubicBezTo>
                      <a:pt x="613131" y="83195"/>
                      <a:pt x="589176" y="107177"/>
                      <a:pt x="559601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49DA56-4D53-2A07-0006-FB13AE7FD7E3}"/>
                  </a:ext>
                </a:extLst>
              </p:cNvPr>
              <p:cNvSpPr/>
              <p:nvPr/>
            </p:nvSpPr>
            <p:spPr>
              <a:xfrm>
                <a:off x="3152587" y="5589871"/>
                <a:ext cx="67682" cy="21378"/>
              </a:xfrm>
              <a:custGeom>
                <a:avLst/>
                <a:gdLst>
                  <a:gd name="connsiteX0" fmla="*/ 300473 w 353863"/>
                  <a:gd name="connsiteY0" fmla="*/ 107177 h 107061"/>
                  <a:gd name="connsiteX1" fmla="*/ 53670 w 353863"/>
                  <a:gd name="connsiteY1" fmla="*/ 107177 h 107061"/>
                  <a:gd name="connsiteX2" fmla="*/ 140 w 353863"/>
                  <a:gd name="connsiteY2" fmla="*/ 53647 h 107061"/>
                  <a:gd name="connsiteX3" fmla="*/ 53670 w 353863"/>
                  <a:gd name="connsiteY3" fmla="*/ 116 h 107061"/>
                  <a:gd name="connsiteX4" fmla="*/ 300473 w 353863"/>
                  <a:gd name="connsiteY4" fmla="*/ 116 h 107061"/>
                  <a:gd name="connsiteX5" fmla="*/ 354003 w 353863"/>
                  <a:gd name="connsiteY5" fmla="*/ 53647 h 107061"/>
                  <a:gd name="connsiteX6" fmla="*/ 300473 w 353863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863" h="107061">
                    <a:moveTo>
                      <a:pt x="300473" y="107177"/>
                    </a:moveTo>
                    <a:lnTo>
                      <a:pt x="53670" y="107177"/>
                    </a:lnTo>
                    <a:cubicBezTo>
                      <a:pt x="24121" y="107177"/>
                      <a:pt x="140" y="83195"/>
                      <a:pt x="140" y="53647"/>
                    </a:cubicBezTo>
                    <a:cubicBezTo>
                      <a:pt x="140" y="24098"/>
                      <a:pt x="24121" y="116"/>
                      <a:pt x="53670" y="116"/>
                    </a:cubicBezTo>
                    <a:lnTo>
                      <a:pt x="300473" y="116"/>
                    </a:lnTo>
                    <a:cubicBezTo>
                      <a:pt x="330021" y="116"/>
                      <a:pt x="354003" y="24098"/>
                      <a:pt x="354003" y="53647"/>
                    </a:cubicBezTo>
                    <a:cubicBezTo>
                      <a:pt x="354003" y="83195"/>
                      <a:pt x="330021" y="107177"/>
                      <a:pt x="300473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12BF5AC-F90E-1AE9-F40E-E08DE8F669BB}"/>
                </a:ext>
              </a:extLst>
            </p:cNvPr>
            <p:cNvSpPr/>
            <p:nvPr/>
          </p:nvSpPr>
          <p:spPr>
            <a:xfrm>
              <a:off x="8302103" y="4124385"/>
              <a:ext cx="1738984" cy="377200"/>
            </a:xfrm>
            <a:custGeom>
              <a:avLst/>
              <a:gdLst>
                <a:gd name="connsiteX0" fmla="*/ 0 w 2615190"/>
                <a:gd name="connsiteY0" fmla="*/ 0 h 560397"/>
                <a:gd name="connsiteX1" fmla="*/ 2615190 w 2615190"/>
                <a:gd name="connsiteY1" fmla="*/ 0 h 560397"/>
                <a:gd name="connsiteX2" fmla="*/ 2615190 w 2615190"/>
                <a:gd name="connsiteY2" fmla="*/ 560398 h 560397"/>
                <a:gd name="connsiteX3" fmla="*/ 0 w 2615190"/>
                <a:gd name="connsiteY3" fmla="*/ 560398 h 5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190" h="560397">
                  <a:moveTo>
                    <a:pt x="0" y="0"/>
                  </a:moveTo>
                  <a:lnTo>
                    <a:pt x="2615190" y="0"/>
                  </a:lnTo>
                  <a:lnTo>
                    <a:pt x="2615190" y="560398"/>
                  </a:lnTo>
                  <a:lnTo>
                    <a:pt x="0" y="560398"/>
                  </a:lnTo>
                  <a:close/>
                </a:path>
              </a:pathLst>
            </a:custGeom>
            <a:solidFill>
              <a:srgbClr val="F5F5F5"/>
            </a:solidFill>
            <a:ln w="3735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1050" dirty="0">
                  <a:latin typeface="Helvetica" panose="020B0604020202020204" pitchFamily="34" charset="0"/>
                </a:rPr>
                <a:t>Device software</a:t>
              </a:r>
            </a:p>
          </p:txBody>
        </p:sp>
        <p:sp>
          <p:nvSpPr>
            <p:cNvPr id="47" name="Shape 2244">
              <a:extLst>
                <a:ext uri="{FF2B5EF4-FFF2-40B4-BE49-F238E27FC236}">
                  <a16:creationId xmlns:a16="http://schemas.microsoft.com/office/drawing/2014/main" id="{AA77C4CD-B2F4-C5F3-EB34-5B6EFC392FF2}"/>
                </a:ext>
              </a:extLst>
            </p:cNvPr>
            <p:cNvSpPr/>
            <p:nvPr/>
          </p:nvSpPr>
          <p:spPr>
            <a:xfrm>
              <a:off x="900730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48" name="Shape 2244">
              <a:extLst>
                <a:ext uri="{FF2B5EF4-FFF2-40B4-BE49-F238E27FC236}">
                  <a16:creationId xmlns:a16="http://schemas.microsoft.com/office/drawing/2014/main" id="{AEDC18AE-1F94-2316-5AAC-F1F508940A76}"/>
                </a:ext>
              </a:extLst>
            </p:cNvPr>
            <p:cNvSpPr/>
            <p:nvPr/>
          </p:nvSpPr>
          <p:spPr>
            <a:xfrm>
              <a:off x="736641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</p:grpSp>
      <p:pic>
        <p:nvPicPr>
          <p:cNvPr id="61" name="Graphic 60">
            <a:extLst>
              <a:ext uri="{FF2B5EF4-FFF2-40B4-BE49-F238E27FC236}">
                <a16:creationId xmlns:a16="http://schemas.microsoft.com/office/drawing/2014/main" id="{0A0B86FD-84C5-09EE-32B5-6E86C75A8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13933" y="3584160"/>
            <a:ext cx="411888" cy="45524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2FC1159-7CA0-ECFA-BAE3-789A9341F3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35" y="4413418"/>
            <a:ext cx="492083" cy="5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B28A9E1D-6503-F7AB-14DE-32FB37F8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8</a:t>
            </a:fld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15642-A725-7CC6-F407-4C6CC5FFA432}"/>
              </a:ext>
            </a:extLst>
          </p:cNvPr>
          <p:cNvSpPr txBox="1"/>
          <p:nvPr/>
        </p:nvSpPr>
        <p:spPr>
          <a:xfrm>
            <a:off x="1466850" y="2551837"/>
            <a:ext cx="90708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ysClr val="windowText" lastClr="000000"/>
                </a:solidFill>
                <a:latin typeface="Helvetica" panose="020B0604020202020204" pitchFamily="34" charset="0"/>
              </a:rPr>
              <a:t>We can use restricted data-plane programming languages to efficiently analyze general network-device software.</a:t>
            </a:r>
            <a:endParaRPr lang="en-DE" sz="3600" dirty="0">
              <a:solidFill>
                <a:sysClr val="windowText" lastClr="00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7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How?</a:t>
            </a:r>
          </a:p>
        </p:txBody>
      </p: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93D853B2-EAAD-095C-38EF-30B74D60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pPr/>
              <a:t>9</a:t>
            </a:fld>
            <a:endParaRPr lang="en-DE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C67EAFA-898B-12E2-0B1B-9CFC4C3CC08F}"/>
              </a:ext>
            </a:extLst>
          </p:cNvPr>
          <p:cNvGrpSpPr>
            <a:grpSpLocks noChangeAspect="1"/>
          </p:cNvGrpSpPr>
          <p:nvPr/>
        </p:nvGrpSpPr>
        <p:grpSpPr>
          <a:xfrm>
            <a:off x="6043353" y="4285306"/>
            <a:ext cx="5395040" cy="2103225"/>
            <a:chOff x="2321295" y="3329487"/>
            <a:chExt cx="8114493" cy="3163388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14EE99F-5244-3F9C-531D-BBEC0C70007E}"/>
                </a:ext>
              </a:extLst>
            </p:cNvPr>
            <p:cNvSpPr/>
            <p:nvPr/>
          </p:nvSpPr>
          <p:spPr>
            <a:xfrm>
              <a:off x="6572427" y="5173202"/>
              <a:ext cx="2555618" cy="1048026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Control block</a:t>
              </a: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601FB85-69DD-A9D1-0C31-87CA41774A6E}"/>
                </a:ext>
              </a:extLst>
            </p:cNvPr>
            <p:cNvSpPr/>
            <p:nvPr/>
          </p:nvSpPr>
          <p:spPr>
            <a:xfrm>
              <a:off x="3644762" y="5186771"/>
              <a:ext cx="2555618" cy="1038023"/>
            </a:xfrm>
            <a:custGeom>
              <a:avLst/>
              <a:gdLst>
                <a:gd name="connsiteX0" fmla="*/ 0 w 2241591"/>
                <a:gd name="connsiteY0" fmla="*/ 0 h 1120795"/>
                <a:gd name="connsiteX1" fmla="*/ 2241592 w 2241591"/>
                <a:gd name="connsiteY1" fmla="*/ 0 h 1120795"/>
                <a:gd name="connsiteX2" fmla="*/ 2241592 w 2241591"/>
                <a:gd name="connsiteY2" fmla="*/ 1120796 h 1120795"/>
                <a:gd name="connsiteX3" fmla="*/ 0 w 2241591"/>
                <a:gd name="connsiteY3" fmla="*/ 1120796 h 1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1591" h="1120795">
                  <a:moveTo>
                    <a:pt x="0" y="0"/>
                  </a:moveTo>
                  <a:lnTo>
                    <a:pt x="2241592" y="0"/>
                  </a:lnTo>
                  <a:lnTo>
                    <a:pt x="2241592" y="1120796"/>
                  </a:lnTo>
                  <a:lnTo>
                    <a:pt x="0" y="1120796"/>
                  </a:lnTo>
                  <a:close/>
                </a:path>
              </a:pathLst>
            </a:custGeom>
            <a:solidFill>
              <a:srgbClr val="DAE8FC"/>
            </a:solidFill>
            <a:ln w="37353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b"/>
            <a:lstStyle/>
            <a:p>
              <a:r>
                <a:rPr lang="en-US" sz="1000" dirty="0">
                  <a:latin typeface="Helvetica" panose="020B0604020202020204" pitchFamily="34" charset="0"/>
                </a:rPr>
                <a:t>Parsing block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B47AEB8-C46B-C180-13BF-DE9991213424}"/>
                </a:ext>
              </a:extLst>
            </p:cNvPr>
            <p:cNvSpPr/>
            <p:nvPr/>
          </p:nvSpPr>
          <p:spPr>
            <a:xfrm>
              <a:off x="3175796" y="4502334"/>
              <a:ext cx="6865291" cy="1990541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76FDED5-269C-CD4D-50E3-926CBE892C28}"/>
                </a:ext>
              </a:extLst>
            </p:cNvPr>
            <p:cNvSpPr/>
            <p:nvPr/>
          </p:nvSpPr>
          <p:spPr>
            <a:xfrm>
              <a:off x="5478870" y="4124385"/>
              <a:ext cx="2823233" cy="37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Control-plane API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C919E8E-3483-A82C-AC37-9FD3CF7E1CD6}"/>
                </a:ext>
              </a:extLst>
            </p:cNvPr>
            <p:cNvSpPr/>
            <p:nvPr/>
          </p:nvSpPr>
          <p:spPr>
            <a:xfrm>
              <a:off x="2321295" y="5411971"/>
              <a:ext cx="990727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94FD64-016C-75D1-88F1-159A04E7607A}"/>
                </a:ext>
              </a:extLst>
            </p:cNvPr>
            <p:cNvSpPr/>
            <p:nvPr/>
          </p:nvSpPr>
          <p:spPr>
            <a:xfrm>
              <a:off x="9535304" y="5411971"/>
              <a:ext cx="900484" cy="594788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6C2CE73-DD2D-CF3B-8ECB-F66FE8A48440}"/>
                </a:ext>
              </a:extLst>
            </p:cNvPr>
            <p:cNvGrpSpPr/>
            <p:nvPr/>
          </p:nvGrpSpPr>
          <p:grpSpPr>
            <a:xfrm>
              <a:off x="6096000" y="3329487"/>
              <a:ext cx="3945087" cy="432968"/>
              <a:chOff x="7872722" y="2644828"/>
              <a:chExt cx="4103020" cy="432968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CDB6D02-482A-A3FF-3FDD-A474C5AFA4A5}"/>
                  </a:ext>
                </a:extLst>
              </p:cNvPr>
              <p:cNvSpPr/>
              <p:nvPr/>
            </p:nvSpPr>
            <p:spPr>
              <a:xfrm>
                <a:off x="7872722" y="2647923"/>
                <a:ext cx="4103020" cy="41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Control plane</a:t>
                </a:r>
              </a:p>
            </p:txBody>
          </p:sp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2D30AF96-EAB2-4361-C3AB-CE3130589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4438" y="2644828"/>
                <a:ext cx="432968" cy="432968"/>
              </a:xfrm>
              <a:prstGeom prst="rect">
                <a:avLst/>
              </a:prstGeom>
            </p:spPr>
          </p:pic>
        </p:grp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4B48921C-F15A-2137-8395-91958C0DF086}"/>
                </a:ext>
              </a:extLst>
            </p:cNvPr>
            <p:cNvSpPr/>
            <p:nvPr/>
          </p:nvSpPr>
          <p:spPr>
            <a:xfrm>
              <a:off x="6214875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FCD44E9C-C651-FC46-1717-97FEAA336921}"/>
                </a:ext>
              </a:extLst>
            </p:cNvPr>
            <p:cNvSpPr/>
            <p:nvPr/>
          </p:nvSpPr>
          <p:spPr>
            <a:xfrm>
              <a:off x="9099589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ABEF76DB-0611-03F9-2DFC-E64D313FC394}"/>
                </a:ext>
              </a:extLst>
            </p:cNvPr>
            <p:cNvSpPr/>
            <p:nvPr/>
          </p:nvSpPr>
          <p:spPr>
            <a:xfrm>
              <a:off x="3254478" y="5356228"/>
              <a:ext cx="357552" cy="70627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100" dirty="0">
                <a:latin typeface="Helvetica" panose="020B0604020202020204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31A773C-1BE4-142D-E236-E9CDF58473E8}"/>
                </a:ext>
              </a:extLst>
            </p:cNvPr>
            <p:cNvGrpSpPr/>
            <p:nvPr/>
          </p:nvGrpSpPr>
          <p:grpSpPr>
            <a:xfrm>
              <a:off x="2520919" y="5537619"/>
              <a:ext cx="565659" cy="336328"/>
              <a:chOff x="2795107" y="5342364"/>
              <a:chExt cx="460737" cy="320635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AB5AA56C-98ED-247B-FF51-0BA2385AEF5C}"/>
                  </a:ext>
                </a:extLst>
              </p:cNvPr>
              <p:cNvSpPr/>
              <p:nvPr/>
            </p:nvSpPr>
            <p:spPr>
              <a:xfrm>
                <a:off x="2795107" y="5342364"/>
                <a:ext cx="460735" cy="2988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79BFCB1-38FC-D965-BD27-0E7494E7103A}"/>
                  </a:ext>
                </a:extLst>
              </p:cNvPr>
              <p:cNvSpPr/>
              <p:nvPr/>
            </p:nvSpPr>
            <p:spPr>
              <a:xfrm>
                <a:off x="2795109" y="5342364"/>
                <a:ext cx="460735" cy="320635"/>
              </a:xfrm>
              <a:custGeom>
                <a:avLst/>
                <a:gdLst>
                  <a:gd name="connsiteX0" fmla="*/ 2357968 w 2408872"/>
                  <a:gd name="connsiteY0" fmla="*/ 39749 h 1605727"/>
                  <a:gd name="connsiteX1" fmla="*/ 2356362 w 2408872"/>
                  <a:gd name="connsiteY1" fmla="*/ 38277 h 1605727"/>
                  <a:gd name="connsiteX2" fmla="*/ 2255296 w 2408872"/>
                  <a:gd name="connsiteY2" fmla="*/ 83 h 1605727"/>
                  <a:gd name="connsiteX3" fmla="*/ 153742 w 2408872"/>
                  <a:gd name="connsiteY3" fmla="*/ 83 h 1605727"/>
                  <a:gd name="connsiteX4" fmla="*/ 52837 w 2408872"/>
                  <a:gd name="connsiteY4" fmla="*/ 38143 h 1605727"/>
                  <a:gd name="connsiteX5" fmla="*/ 50589 w 2408872"/>
                  <a:gd name="connsiteY5" fmla="*/ 40204 h 1605727"/>
                  <a:gd name="connsiteX6" fmla="*/ 83 w 2408872"/>
                  <a:gd name="connsiteY6" fmla="*/ 153769 h 1605727"/>
                  <a:gd name="connsiteX7" fmla="*/ 83 w 2408872"/>
                  <a:gd name="connsiteY7" fmla="*/ 1452151 h 1605727"/>
                  <a:gd name="connsiteX8" fmla="*/ 153742 w 2408872"/>
                  <a:gd name="connsiteY8" fmla="*/ 1605811 h 1605727"/>
                  <a:gd name="connsiteX9" fmla="*/ 2255296 w 2408872"/>
                  <a:gd name="connsiteY9" fmla="*/ 1605811 h 1605727"/>
                  <a:gd name="connsiteX10" fmla="*/ 2408955 w 2408872"/>
                  <a:gd name="connsiteY10" fmla="*/ 1452151 h 1605727"/>
                  <a:gd name="connsiteX11" fmla="*/ 2408955 w 2408872"/>
                  <a:gd name="connsiteY11" fmla="*/ 153769 h 1605727"/>
                  <a:gd name="connsiteX12" fmla="*/ 2357968 w 2408872"/>
                  <a:gd name="connsiteY12" fmla="*/ 39749 h 1605727"/>
                  <a:gd name="connsiteX13" fmla="*/ 2203318 w 2408872"/>
                  <a:gd name="connsiteY13" fmla="*/ 107144 h 1605727"/>
                  <a:gd name="connsiteX14" fmla="*/ 1255561 w 2408872"/>
                  <a:gd name="connsiteY14" fmla="*/ 868508 h 1605727"/>
                  <a:gd name="connsiteX15" fmla="*/ 1153478 w 2408872"/>
                  <a:gd name="connsiteY15" fmla="*/ 868508 h 1605727"/>
                  <a:gd name="connsiteX16" fmla="*/ 205720 w 2408872"/>
                  <a:gd name="connsiteY16" fmla="*/ 107144 h 1605727"/>
                  <a:gd name="connsiteX17" fmla="*/ 2203318 w 2408872"/>
                  <a:gd name="connsiteY17" fmla="*/ 107144 h 1605727"/>
                  <a:gd name="connsiteX18" fmla="*/ 2255296 w 2408872"/>
                  <a:gd name="connsiteY18" fmla="*/ 1498750 h 1605727"/>
                  <a:gd name="connsiteX19" fmla="*/ 153742 w 2408872"/>
                  <a:gd name="connsiteY19" fmla="*/ 1498750 h 1605727"/>
                  <a:gd name="connsiteX20" fmla="*/ 107144 w 2408872"/>
                  <a:gd name="connsiteY20" fmla="*/ 1452151 h 1605727"/>
                  <a:gd name="connsiteX21" fmla="*/ 107144 w 2408872"/>
                  <a:gd name="connsiteY21" fmla="*/ 165305 h 1605727"/>
                  <a:gd name="connsiteX22" fmla="*/ 1086431 w 2408872"/>
                  <a:gd name="connsiteY22" fmla="*/ 952016 h 1605727"/>
                  <a:gd name="connsiteX23" fmla="*/ 1204519 w 2408872"/>
                  <a:gd name="connsiteY23" fmla="*/ 993877 h 1605727"/>
                  <a:gd name="connsiteX24" fmla="*/ 1322607 w 2408872"/>
                  <a:gd name="connsiteY24" fmla="*/ 952016 h 1605727"/>
                  <a:gd name="connsiteX25" fmla="*/ 2301894 w 2408872"/>
                  <a:gd name="connsiteY25" fmla="*/ 165305 h 1605727"/>
                  <a:gd name="connsiteX26" fmla="*/ 2301894 w 2408872"/>
                  <a:gd name="connsiteY26" fmla="*/ 1452151 h 1605727"/>
                  <a:gd name="connsiteX27" fmla="*/ 2255296 w 2408872"/>
                  <a:gd name="connsiteY27" fmla="*/ 1498750 h 16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08872" h="1605727">
                    <a:moveTo>
                      <a:pt x="2357968" y="39749"/>
                    </a:moveTo>
                    <a:cubicBezTo>
                      <a:pt x="2357432" y="39267"/>
                      <a:pt x="2356924" y="38732"/>
                      <a:pt x="2356362" y="38277"/>
                    </a:cubicBezTo>
                    <a:cubicBezTo>
                      <a:pt x="2329302" y="14563"/>
                      <a:pt x="2293999" y="83"/>
                      <a:pt x="2255296" y="83"/>
                    </a:cubicBezTo>
                    <a:lnTo>
                      <a:pt x="153742" y="83"/>
                    </a:lnTo>
                    <a:cubicBezTo>
                      <a:pt x="115120" y="83"/>
                      <a:pt x="79870" y="14509"/>
                      <a:pt x="52837" y="38143"/>
                    </a:cubicBezTo>
                    <a:cubicBezTo>
                      <a:pt x="52061" y="38785"/>
                      <a:pt x="51338" y="39508"/>
                      <a:pt x="50589" y="40204"/>
                    </a:cubicBezTo>
                    <a:cubicBezTo>
                      <a:pt x="19648" y="68334"/>
                      <a:pt x="83" y="108750"/>
                      <a:pt x="83" y="153769"/>
                    </a:cubicBezTo>
                    <a:lnTo>
                      <a:pt x="83" y="1452151"/>
                    </a:lnTo>
                    <a:cubicBezTo>
                      <a:pt x="83" y="1536890"/>
                      <a:pt x="69030" y="1605811"/>
                      <a:pt x="153742" y="1605811"/>
                    </a:cubicBezTo>
                    <a:lnTo>
                      <a:pt x="2255296" y="1605811"/>
                    </a:lnTo>
                    <a:cubicBezTo>
                      <a:pt x="2340035" y="1605811"/>
                      <a:pt x="2408955" y="1536890"/>
                      <a:pt x="2408955" y="1452151"/>
                    </a:cubicBezTo>
                    <a:lnTo>
                      <a:pt x="2408955" y="153769"/>
                    </a:lnTo>
                    <a:cubicBezTo>
                      <a:pt x="2408955" y="108536"/>
                      <a:pt x="2389176" y="67906"/>
                      <a:pt x="2357968" y="39749"/>
                    </a:cubicBezTo>
                    <a:close/>
                    <a:moveTo>
                      <a:pt x="2203318" y="107144"/>
                    </a:moveTo>
                    <a:lnTo>
                      <a:pt x="1255561" y="868508"/>
                    </a:lnTo>
                    <a:cubicBezTo>
                      <a:pt x="1225503" y="892650"/>
                      <a:pt x="1183482" y="892650"/>
                      <a:pt x="1153478" y="868508"/>
                    </a:cubicBezTo>
                    <a:lnTo>
                      <a:pt x="205720" y="107144"/>
                    </a:lnTo>
                    <a:lnTo>
                      <a:pt x="2203318" y="107144"/>
                    </a:lnTo>
                    <a:close/>
                    <a:moveTo>
                      <a:pt x="2255296" y="1498750"/>
                    </a:moveTo>
                    <a:lnTo>
                      <a:pt x="153742" y="1498750"/>
                    </a:lnTo>
                    <a:cubicBezTo>
                      <a:pt x="128048" y="1498750"/>
                      <a:pt x="107144" y="1477846"/>
                      <a:pt x="107144" y="1452151"/>
                    </a:cubicBezTo>
                    <a:lnTo>
                      <a:pt x="107144" y="165305"/>
                    </a:lnTo>
                    <a:lnTo>
                      <a:pt x="1086431" y="952016"/>
                    </a:lnTo>
                    <a:cubicBezTo>
                      <a:pt x="1121199" y="979932"/>
                      <a:pt x="1162819" y="993877"/>
                      <a:pt x="1204519" y="993877"/>
                    </a:cubicBezTo>
                    <a:cubicBezTo>
                      <a:pt x="1246166" y="993877"/>
                      <a:pt x="1287839" y="979932"/>
                      <a:pt x="1322607" y="952016"/>
                    </a:cubicBezTo>
                    <a:lnTo>
                      <a:pt x="2301894" y="165305"/>
                    </a:lnTo>
                    <a:lnTo>
                      <a:pt x="2301894" y="1452151"/>
                    </a:lnTo>
                    <a:cubicBezTo>
                      <a:pt x="2301894" y="1477846"/>
                      <a:pt x="2280991" y="1498750"/>
                      <a:pt x="2255296" y="1498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563D879-E40F-614B-4BEA-7263C35DB2D9}"/>
                  </a:ext>
                </a:extLst>
              </p:cNvPr>
              <p:cNvSpPr/>
              <p:nvPr/>
            </p:nvSpPr>
            <p:spPr>
              <a:xfrm>
                <a:off x="3015236" y="5589870"/>
                <a:ext cx="117252" cy="21378"/>
              </a:xfrm>
              <a:custGeom>
                <a:avLst/>
                <a:gdLst>
                  <a:gd name="connsiteX0" fmla="*/ 559601 w 613031"/>
                  <a:gd name="connsiteY0" fmla="*/ 107177 h 107061"/>
                  <a:gd name="connsiteX1" fmla="*/ 53630 w 613031"/>
                  <a:gd name="connsiteY1" fmla="*/ 107177 h 107061"/>
                  <a:gd name="connsiteX2" fmla="*/ 100 w 613031"/>
                  <a:gd name="connsiteY2" fmla="*/ 53647 h 107061"/>
                  <a:gd name="connsiteX3" fmla="*/ 53630 w 613031"/>
                  <a:gd name="connsiteY3" fmla="*/ 116 h 107061"/>
                  <a:gd name="connsiteX4" fmla="*/ 559601 w 613031"/>
                  <a:gd name="connsiteY4" fmla="*/ 116 h 107061"/>
                  <a:gd name="connsiteX5" fmla="*/ 613131 w 613031"/>
                  <a:gd name="connsiteY5" fmla="*/ 53647 h 107061"/>
                  <a:gd name="connsiteX6" fmla="*/ 559601 w 613031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3031" h="107061">
                    <a:moveTo>
                      <a:pt x="559601" y="107177"/>
                    </a:moveTo>
                    <a:lnTo>
                      <a:pt x="53630" y="107177"/>
                    </a:lnTo>
                    <a:cubicBezTo>
                      <a:pt x="24082" y="107177"/>
                      <a:pt x="100" y="83195"/>
                      <a:pt x="100" y="53647"/>
                    </a:cubicBezTo>
                    <a:cubicBezTo>
                      <a:pt x="100" y="24098"/>
                      <a:pt x="24082" y="116"/>
                      <a:pt x="53630" y="116"/>
                    </a:cubicBezTo>
                    <a:lnTo>
                      <a:pt x="559601" y="116"/>
                    </a:lnTo>
                    <a:cubicBezTo>
                      <a:pt x="589150" y="116"/>
                      <a:pt x="613131" y="24098"/>
                      <a:pt x="613131" y="53647"/>
                    </a:cubicBezTo>
                    <a:cubicBezTo>
                      <a:pt x="613131" y="83195"/>
                      <a:pt x="589176" y="107177"/>
                      <a:pt x="559601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5FE9825-DB3F-ED2D-9F03-17FE85406885}"/>
                  </a:ext>
                </a:extLst>
              </p:cNvPr>
              <p:cNvSpPr/>
              <p:nvPr/>
            </p:nvSpPr>
            <p:spPr>
              <a:xfrm>
                <a:off x="3152587" y="5589871"/>
                <a:ext cx="67682" cy="21378"/>
              </a:xfrm>
              <a:custGeom>
                <a:avLst/>
                <a:gdLst>
                  <a:gd name="connsiteX0" fmla="*/ 300473 w 353863"/>
                  <a:gd name="connsiteY0" fmla="*/ 107177 h 107061"/>
                  <a:gd name="connsiteX1" fmla="*/ 53670 w 353863"/>
                  <a:gd name="connsiteY1" fmla="*/ 107177 h 107061"/>
                  <a:gd name="connsiteX2" fmla="*/ 140 w 353863"/>
                  <a:gd name="connsiteY2" fmla="*/ 53647 h 107061"/>
                  <a:gd name="connsiteX3" fmla="*/ 53670 w 353863"/>
                  <a:gd name="connsiteY3" fmla="*/ 116 h 107061"/>
                  <a:gd name="connsiteX4" fmla="*/ 300473 w 353863"/>
                  <a:gd name="connsiteY4" fmla="*/ 116 h 107061"/>
                  <a:gd name="connsiteX5" fmla="*/ 354003 w 353863"/>
                  <a:gd name="connsiteY5" fmla="*/ 53647 h 107061"/>
                  <a:gd name="connsiteX6" fmla="*/ 300473 w 353863"/>
                  <a:gd name="connsiteY6" fmla="*/ 107177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863" h="107061">
                    <a:moveTo>
                      <a:pt x="300473" y="107177"/>
                    </a:moveTo>
                    <a:lnTo>
                      <a:pt x="53670" y="107177"/>
                    </a:lnTo>
                    <a:cubicBezTo>
                      <a:pt x="24121" y="107177"/>
                      <a:pt x="140" y="83195"/>
                      <a:pt x="140" y="53647"/>
                    </a:cubicBezTo>
                    <a:cubicBezTo>
                      <a:pt x="140" y="24098"/>
                      <a:pt x="24121" y="116"/>
                      <a:pt x="53670" y="116"/>
                    </a:cubicBezTo>
                    <a:lnTo>
                      <a:pt x="300473" y="116"/>
                    </a:lnTo>
                    <a:cubicBezTo>
                      <a:pt x="330021" y="116"/>
                      <a:pt x="354003" y="24098"/>
                      <a:pt x="354003" y="53647"/>
                    </a:cubicBezTo>
                    <a:cubicBezTo>
                      <a:pt x="354003" y="83195"/>
                      <a:pt x="330021" y="107177"/>
                      <a:pt x="300473" y="10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00" dirty="0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A95C096-97D9-2217-70CF-6802BF1F83D9}"/>
                </a:ext>
              </a:extLst>
            </p:cNvPr>
            <p:cNvSpPr/>
            <p:nvPr/>
          </p:nvSpPr>
          <p:spPr>
            <a:xfrm>
              <a:off x="8302103" y="4124385"/>
              <a:ext cx="1738984" cy="377200"/>
            </a:xfrm>
            <a:custGeom>
              <a:avLst/>
              <a:gdLst>
                <a:gd name="connsiteX0" fmla="*/ 0 w 2615190"/>
                <a:gd name="connsiteY0" fmla="*/ 0 h 560397"/>
                <a:gd name="connsiteX1" fmla="*/ 2615190 w 2615190"/>
                <a:gd name="connsiteY1" fmla="*/ 0 h 560397"/>
                <a:gd name="connsiteX2" fmla="*/ 2615190 w 2615190"/>
                <a:gd name="connsiteY2" fmla="*/ 560398 h 560397"/>
                <a:gd name="connsiteX3" fmla="*/ 0 w 2615190"/>
                <a:gd name="connsiteY3" fmla="*/ 560398 h 5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190" h="560397">
                  <a:moveTo>
                    <a:pt x="0" y="0"/>
                  </a:moveTo>
                  <a:lnTo>
                    <a:pt x="2615190" y="0"/>
                  </a:lnTo>
                  <a:lnTo>
                    <a:pt x="2615190" y="560398"/>
                  </a:lnTo>
                  <a:lnTo>
                    <a:pt x="0" y="560398"/>
                  </a:lnTo>
                  <a:close/>
                </a:path>
              </a:pathLst>
            </a:custGeom>
            <a:solidFill>
              <a:srgbClr val="F5F5F5"/>
            </a:solidFill>
            <a:ln w="3735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1050" dirty="0">
                  <a:latin typeface="Helvetica" panose="020B0604020202020204" pitchFamily="34" charset="0"/>
                </a:rPr>
                <a:t>Device software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6267022-9C9D-408C-A7BC-0959BDB1062D}"/>
                </a:ext>
              </a:extLst>
            </p:cNvPr>
            <p:cNvGrpSpPr/>
            <p:nvPr/>
          </p:nvGrpSpPr>
          <p:grpSpPr>
            <a:xfrm>
              <a:off x="2909056" y="3443417"/>
              <a:ext cx="2205347" cy="842097"/>
              <a:chOff x="3275533" y="2803011"/>
              <a:chExt cx="2205347" cy="84209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6D0A783-53D4-F265-E417-2C7479DBB688}"/>
                  </a:ext>
                </a:extLst>
              </p:cNvPr>
              <p:cNvSpPr/>
              <p:nvPr/>
            </p:nvSpPr>
            <p:spPr>
              <a:xfrm>
                <a:off x="3275533" y="2803011"/>
                <a:ext cx="2205347" cy="84209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Compiler</a:t>
                </a:r>
              </a:p>
            </p:txBody>
          </p:sp>
          <p:pic>
            <p:nvPicPr>
              <p:cNvPr id="78" name="Picture 51">
                <a:extLst>
                  <a:ext uri="{FF2B5EF4-FFF2-40B4-BE49-F238E27FC236}">
                    <a16:creationId xmlns:a16="http://schemas.microsoft.com/office/drawing/2014/main" id="{25E30D26-0A17-82D3-EF35-55CCDD438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8647" y="3157727"/>
                <a:ext cx="434583" cy="381453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</p:pic>
        </p:grpSp>
        <p:sp>
          <p:nvSpPr>
            <p:cNvPr id="74" name="Shape 2244">
              <a:extLst>
                <a:ext uri="{FF2B5EF4-FFF2-40B4-BE49-F238E27FC236}">
                  <a16:creationId xmlns:a16="http://schemas.microsoft.com/office/drawing/2014/main" id="{C6EE16EB-AFD6-ED78-30AF-E55589B5FB35}"/>
                </a:ext>
              </a:extLst>
            </p:cNvPr>
            <p:cNvSpPr/>
            <p:nvPr/>
          </p:nvSpPr>
          <p:spPr>
            <a:xfrm>
              <a:off x="900730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  <p:sp>
          <p:nvSpPr>
            <p:cNvPr id="75" name="Shape 2244">
              <a:extLst>
                <a:ext uri="{FF2B5EF4-FFF2-40B4-BE49-F238E27FC236}">
                  <a16:creationId xmlns:a16="http://schemas.microsoft.com/office/drawing/2014/main" id="{66E7138C-E3C0-EFA6-4F45-494074846B72}"/>
                </a:ext>
              </a:extLst>
            </p:cNvPr>
            <p:cNvSpPr/>
            <p:nvPr/>
          </p:nvSpPr>
          <p:spPr>
            <a:xfrm>
              <a:off x="7366413" y="3770779"/>
              <a:ext cx="251751" cy="34779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050" dirty="0">
                <a:solidFill>
                  <a:srgbClr val="FFFFFF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FC09A47-70AC-56E7-46E6-F37609F0DFBD}"/>
              </a:ext>
            </a:extLst>
          </p:cNvPr>
          <p:cNvGrpSpPr/>
          <p:nvPr/>
        </p:nvGrpSpPr>
        <p:grpSpPr>
          <a:xfrm>
            <a:off x="1239453" y="1690689"/>
            <a:ext cx="2488509" cy="1296571"/>
            <a:chOff x="575605" y="1690687"/>
            <a:chExt cx="2488509" cy="1296571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4FF1C30-C9E4-85B5-5975-390461FB6514}"/>
                </a:ext>
              </a:extLst>
            </p:cNvPr>
            <p:cNvSpPr/>
            <p:nvPr/>
          </p:nvSpPr>
          <p:spPr>
            <a:xfrm>
              <a:off x="575605" y="1690687"/>
              <a:ext cx="2488509" cy="129657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Data-plane program</a:t>
              </a:r>
              <a:endParaRPr lang="en-DE" sz="28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116380A-6FC7-56BE-7522-D4883F62D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661" y="2069714"/>
              <a:ext cx="815682" cy="897969"/>
            </a:xfrm>
            <a:prstGeom prst="rect">
              <a:avLst/>
            </a:prstGeom>
          </p:spPr>
        </p:pic>
      </p:grpSp>
      <p:sp>
        <p:nvSpPr>
          <p:cNvPr id="103" name="Arrow: Right 7">
            <a:extLst>
              <a:ext uri="{FF2B5EF4-FFF2-40B4-BE49-F238E27FC236}">
                <a16:creationId xmlns:a16="http://schemas.microsoft.com/office/drawing/2014/main" id="{F281B57F-3BCC-8E21-7030-35455B9B9EE4}"/>
              </a:ext>
            </a:extLst>
          </p:cNvPr>
          <p:cNvSpPr/>
          <p:nvPr/>
        </p:nvSpPr>
        <p:spPr>
          <a:xfrm>
            <a:off x="3983792" y="2122566"/>
            <a:ext cx="329184" cy="43281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6B74DA9-4055-C89D-52B5-8A29E8980E3D}"/>
              </a:ext>
            </a:extLst>
          </p:cNvPr>
          <p:cNvGrpSpPr/>
          <p:nvPr/>
        </p:nvGrpSpPr>
        <p:grpSpPr>
          <a:xfrm>
            <a:off x="4571547" y="1690688"/>
            <a:ext cx="2233699" cy="1296572"/>
            <a:chOff x="3669957" y="1690689"/>
            <a:chExt cx="2233699" cy="1296572"/>
          </a:xfrm>
        </p:grpSpPr>
        <p:sp>
          <p:nvSpPr>
            <p:cNvPr id="109" name="Graphic 104">
              <a:extLst>
                <a:ext uri="{FF2B5EF4-FFF2-40B4-BE49-F238E27FC236}">
                  <a16:creationId xmlns:a16="http://schemas.microsoft.com/office/drawing/2014/main" id="{EB97540E-31BE-B6D9-623C-C936399DF61D}"/>
                </a:ext>
              </a:extLst>
            </p:cNvPr>
            <p:cNvSpPr/>
            <p:nvPr/>
          </p:nvSpPr>
          <p:spPr>
            <a:xfrm>
              <a:off x="4475273" y="2146827"/>
              <a:ext cx="623066" cy="709109"/>
            </a:xfrm>
            <a:custGeom>
              <a:avLst/>
              <a:gdLst>
                <a:gd name="connsiteX0" fmla="*/ 421589 w 646466"/>
                <a:gd name="connsiteY0" fmla="*/ 42360 h 907725"/>
                <a:gd name="connsiteX1" fmla="*/ 379229 w 646466"/>
                <a:gd name="connsiteY1" fmla="*/ 84721 h 907725"/>
                <a:gd name="connsiteX2" fmla="*/ 336868 w 646466"/>
                <a:gd name="connsiteY2" fmla="*/ 42360 h 907725"/>
                <a:gd name="connsiteX3" fmla="*/ 379229 w 646466"/>
                <a:gd name="connsiteY3" fmla="*/ 0 h 907725"/>
                <a:gd name="connsiteX4" fmla="*/ 421589 w 646466"/>
                <a:gd name="connsiteY4" fmla="*/ 42360 h 907725"/>
                <a:gd name="connsiteX5" fmla="*/ 266369 w 646466"/>
                <a:gd name="connsiteY5" fmla="*/ 199699 h 907725"/>
                <a:gd name="connsiteX6" fmla="*/ 323101 w 646466"/>
                <a:gd name="connsiteY6" fmla="*/ 142967 h 907725"/>
                <a:gd name="connsiteX7" fmla="*/ 266369 w 646466"/>
                <a:gd name="connsiteY7" fmla="*/ 86234 h 907725"/>
                <a:gd name="connsiteX8" fmla="*/ 209636 w 646466"/>
                <a:gd name="connsiteY8" fmla="*/ 142967 h 907725"/>
                <a:gd name="connsiteX9" fmla="*/ 266369 w 646466"/>
                <a:gd name="connsiteY9" fmla="*/ 199699 h 907725"/>
                <a:gd name="connsiteX10" fmla="*/ 633997 w 646466"/>
                <a:gd name="connsiteY10" fmla="*/ 786694 h 907725"/>
                <a:gd name="connsiteX11" fmla="*/ 444282 w 646466"/>
                <a:gd name="connsiteY11" fmla="*/ 495466 h 907725"/>
                <a:gd name="connsiteX12" fmla="*/ 444282 w 646466"/>
                <a:gd name="connsiteY12" fmla="*/ 340396 h 907725"/>
                <a:gd name="connsiteX13" fmla="*/ 489652 w 646466"/>
                <a:gd name="connsiteY13" fmla="*/ 304984 h 907725"/>
                <a:gd name="connsiteX14" fmla="*/ 489669 w 646466"/>
                <a:gd name="connsiteY14" fmla="*/ 304844 h 907725"/>
                <a:gd name="connsiteX15" fmla="*/ 489669 w 646466"/>
                <a:gd name="connsiteY15" fmla="*/ 298036 h 907725"/>
                <a:gd name="connsiteX16" fmla="*/ 455629 w 646466"/>
                <a:gd name="connsiteY16" fmla="*/ 257188 h 907725"/>
                <a:gd name="connsiteX17" fmla="*/ 194658 w 646466"/>
                <a:gd name="connsiteY17" fmla="*/ 257188 h 907725"/>
                <a:gd name="connsiteX18" fmla="*/ 156837 w 646466"/>
                <a:gd name="connsiteY18" fmla="*/ 294708 h 907725"/>
                <a:gd name="connsiteX19" fmla="*/ 156837 w 646466"/>
                <a:gd name="connsiteY19" fmla="*/ 299549 h 907725"/>
                <a:gd name="connsiteX20" fmla="*/ 195566 w 646466"/>
                <a:gd name="connsiteY20" fmla="*/ 342212 h 907725"/>
                <a:gd name="connsiteX21" fmla="*/ 202223 w 646466"/>
                <a:gd name="connsiteY21" fmla="*/ 342212 h 907725"/>
                <a:gd name="connsiteX22" fmla="*/ 202223 w 646466"/>
                <a:gd name="connsiteY22" fmla="*/ 499248 h 907725"/>
                <a:gd name="connsiteX23" fmla="*/ 13114 w 646466"/>
                <a:gd name="connsiteY23" fmla="*/ 786694 h 907725"/>
                <a:gd name="connsiteX24" fmla="*/ 8575 w 646466"/>
                <a:gd name="connsiteY24" fmla="*/ 866876 h 907725"/>
                <a:gd name="connsiteX25" fmla="*/ 75141 w 646466"/>
                <a:gd name="connsiteY25" fmla="*/ 907724 h 907725"/>
                <a:gd name="connsiteX26" fmla="*/ 569851 w 646466"/>
                <a:gd name="connsiteY26" fmla="*/ 907724 h 907725"/>
                <a:gd name="connsiteX27" fmla="*/ 636417 w 646466"/>
                <a:gd name="connsiteY27" fmla="*/ 866876 h 907725"/>
                <a:gd name="connsiteX28" fmla="*/ 633392 w 646466"/>
                <a:gd name="connsiteY28" fmla="*/ 786694 h 907725"/>
                <a:gd name="connsiteX29" fmla="*/ 277866 w 646466"/>
                <a:gd name="connsiteY29" fmla="*/ 521185 h 907725"/>
                <a:gd name="connsiteX30" fmla="*/ 277866 w 646466"/>
                <a:gd name="connsiteY30" fmla="*/ 347961 h 907725"/>
                <a:gd name="connsiteX31" fmla="*/ 368639 w 646466"/>
                <a:gd name="connsiteY31" fmla="*/ 347961 h 907725"/>
                <a:gd name="connsiteX32" fmla="*/ 368639 w 646466"/>
                <a:gd name="connsiteY32" fmla="*/ 523454 h 907725"/>
                <a:gd name="connsiteX33" fmla="*/ 457898 w 646466"/>
                <a:gd name="connsiteY33" fmla="*/ 665664 h 907725"/>
                <a:gd name="connsiteX34" fmla="*/ 188607 w 646466"/>
                <a:gd name="connsiteY34" fmla="*/ 665664 h 90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6466" h="907725">
                  <a:moveTo>
                    <a:pt x="421589" y="42360"/>
                  </a:moveTo>
                  <a:cubicBezTo>
                    <a:pt x="421589" y="65755"/>
                    <a:pt x="402624" y="84721"/>
                    <a:pt x="379229" y="84721"/>
                  </a:cubicBezTo>
                  <a:cubicBezTo>
                    <a:pt x="355834" y="84721"/>
                    <a:pt x="336868" y="65755"/>
                    <a:pt x="336868" y="42360"/>
                  </a:cubicBezTo>
                  <a:cubicBezTo>
                    <a:pt x="336868" y="18965"/>
                    <a:pt x="355834" y="0"/>
                    <a:pt x="379229" y="0"/>
                  </a:cubicBezTo>
                  <a:cubicBezTo>
                    <a:pt x="402624" y="0"/>
                    <a:pt x="421589" y="18965"/>
                    <a:pt x="421589" y="42360"/>
                  </a:cubicBezTo>
                  <a:close/>
                  <a:moveTo>
                    <a:pt x="266369" y="199699"/>
                  </a:moveTo>
                  <a:cubicBezTo>
                    <a:pt x="297701" y="199699"/>
                    <a:pt x="323101" y="174299"/>
                    <a:pt x="323101" y="142967"/>
                  </a:cubicBezTo>
                  <a:cubicBezTo>
                    <a:pt x="323101" y="111634"/>
                    <a:pt x="297701" y="86234"/>
                    <a:pt x="266369" y="86234"/>
                  </a:cubicBezTo>
                  <a:cubicBezTo>
                    <a:pt x="235036" y="86234"/>
                    <a:pt x="209636" y="111634"/>
                    <a:pt x="209636" y="142967"/>
                  </a:cubicBezTo>
                  <a:cubicBezTo>
                    <a:pt x="209636" y="174299"/>
                    <a:pt x="235036" y="199699"/>
                    <a:pt x="266369" y="199699"/>
                  </a:cubicBezTo>
                  <a:close/>
                  <a:moveTo>
                    <a:pt x="633997" y="786694"/>
                  </a:moveTo>
                  <a:lnTo>
                    <a:pt x="444282" y="495466"/>
                  </a:lnTo>
                  <a:lnTo>
                    <a:pt x="444282" y="340396"/>
                  </a:lnTo>
                  <a:cubicBezTo>
                    <a:pt x="466590" y="343146"/>
                    <a:pt x="486902" y="327291"/>
                    <a:pt x="489652" y="304984"/>
                  </a:cubicBezTo>
                  <a:cubicBezTo>
                    <a:pt x="489657" y="304938"/>
                    <a:pt x="489663" y="304891"/>
                    <a:pt x="489669" y="304844"/>
                  </a:cubicBezTo>
                  <a:cubicBezTo>
                    <a:pt x="489895" y="302580"/>
                    <a:pt x="489895" y="300300"/>
                    <a:pt x="489669" y="298036"/>
                  </a:cubicBezTo>
                  <a:cubicBezTo>
                    <a:pt x="491507" y="277369"/>
                    <a:pt x="476288" y="259107"/>
                    <a:pt x="455629" y="257188"/>
                  </a:cubicBezTo>
                  <a:lnTo>
                    <a:pt x="194658" y="257188"/>
                  </a:lnTo>
                  <a:cubicBezTo>
                    <a:pt x="173888" y="257188"/>
                    <a:pt x="157003" y="273938"/>
                    <a:pt x="156837" y="294708"/>
                  </a:cubicBezTo>
                  <a:lnTo>
                    <a:pt x="156837" y="299549"/>
                  </a:lnTo>
                  <a:cubicBezTo>
                    <a:pt x="155809" y="322004"/>
                    <a:pt x="173117" y="341070"/>
                    <a:pt x="195566" y="342212"/>
                  </a:cubicBezTo>
                  <a:cubicBezTo>
                    <a:pt x="197782" y="342363"/>
                    <a:pt x="200006" y="342363"/>
                    <a:pt x="202223" y="342212"/>
                  </a:cubicBezTo>
                  <a:lnTo>
                    <a:pt x="202223" y="499248"/>
                  </a:lnTo>
                  <a:lnTo>
                    <a:pt x="13114" y="786694"/>
                  </a:lnTo>
                  <a:cubicBezTo>
                    <a:pt x="-2579" y="810703"/>
                    <a:pt x="-4308" y="841250"/>
                    <a:pt x="8575" y="866876"/>
                  </a:cubicBezTo>
                  <a:cubicBezTo>
                    <a:pt x="21156" y="892075"/>
                    <a:pt x="46978" y="907920"/>
                    <a:pt x="75141" y="907724"/>
                  </a:cubicBezTo>
                  <a:lnTo>
                    <a:pt x="569851" y="907724"/>
                  </a:lnTo>
                  <a:cubicBezTo>
                    <a:pt x="598015" y="907920"/>
                    <a:pt x="623836" y="892075"/>
                    <a:pt x="636417" y="866876"/>
                  </a:cubicBezTo>
                  <a:cubicBezTo>
                    <a:pt x="650835" y="841772"/>
                    <a:pt x="649661" y="810640"/>
                    <a:pt x="633392" y="786694"/>
                  </a:cubicBezTo>
                  <a:close/>
                  <a:moveTo>
                    <a:pt x="277866" y="521185"/>
                  </a:moveTo>
                  <a:lnTo>
                    <a:pt x="277866" y="347961"/>
                  </a:lnTo>
                  <a:lnTo>
                    <a:pt x="368639" y="347961"/>
                  </a:lnTo>
                  <a:lnTo>
                    <a:pt x="368639" y="523454"/>
                  </a:lnTo>
                  <a:lnTo>
                    <a:pt x="457898" y="665664"/>
                  </a:lnTo>
                  <a:lnTo>
                    <a:pt x="188607" y="665664"/>
                  </a:lnTo>
                  <a:close/>
                </a:path>
              </a:pathLst>
            </a:custGeom>
            <a:solidFill>
              <a:srgbClr val="000000"/>
            </a:solidFill>
            <a:ln w="15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28A8BD-05D6-AD40-508D-55118F154E50}"/>
                </a:ext>
              </a:extLst>
            </p:cNvPr>
            <p:cNvSpPr/>
            <p:nvPr/>
          </p:nvSpPr>
          <p:spPr>
            <a:xfrm>
              <a:off x="3669957" y="1690689"/>
              <a:ext cx="2233699" cy="129657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Execution model</a:t>
              </a:r>
              <a:endParaRPr lang="en-DE" sz="28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111" name="Arrow: Right 7">
            <a:extLst>
              <a:ext uri="{FF2B5EF4-FFF2-40B4-BE49-F238E27FC236}">
                <a16:creationId xmlns:a16="http://schemas.microsoft.com/office/drawing/2014/main" id="{3DAC7019-D6F0-14E8-2E0A-412D58C75F7C}"/>
              </a:ext>
            </a:extLst>
          </p:cNvPr>
          <p:cNvSpPr/>
          <p:nvPr/>
        </p:nvSpPr>
        <p:spPr>
          <a:xfrm>
            <a:off x="7059347" y="2122566"/>
            <a:ext cx="329184" cy="43281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  <p:sp>
        <p:nvSpPr>
          <p:cNvPr id="115" name="Graphic 112">
            <a:extLst>
              <a:ext uri="{FF2B5EF4-FFF2-40B4-BE49-F238E27FC236}">
                <a16:creationId xmlns:a16="http://schemas.microsoft.com/office/drawing/2014/main" id="{12DD7658-CF80-73A2-6AAC-42B326B00F4C}"/>
              </a:ext>
            </a:extLst>
          </p:cNvPr>
          <p:cNvSpPr/>
          <p:nvPr/>
        </p:nvSpPr>
        <p:spPr>
          <a:xfrm>
            <a:off x="8266587" y="3219378"/>
            <a:ext cx="865332" cy="624650"/>
          </a:xfrm>
          <a:custGeom>
            <a:avLst/>
            <a:gdLst>
              <a:gd name="connsiteX0" fmla="*/ 304305 w 865332"/>
              <a:gd name="connsiteY0" fmla="*/ 2 h 624650"/>
              <a:gd name="connsiteX1" fmla="*/ 254973 w 865332"/>
              <a:gd name="connsiteY1" fmla="*/ 38962 h 624650"/>
              <a:gd name="connsiteX2" fmla="*/ 242413 w 865332"/>
              <a:gd name="connsiteY2" fmla="*/ 64093 h 624650"/>
              <a:gd name="connsiteX3" fmla="*/ 256169 w 865332"/>
              <a:gd name="connsiteY3" fmla="*/ 63521 h 624650"/>
              <a:gd name="connsiteX4" fmla="*/ 351880 w 865332"/>
              <a:gd name="connsiteY4" fmla="*/ 93002 h 624650"/>
              <a:gd name="connsiteX5" fmla="*/ 351880 w 865332"/>
              <a:gd name="connsiteY5" fmla="*/ 35830 h 624650"/>
              <a:gd name="connsiteX6" fmla="*/ 304307 w 865332"/>
              <a:gd name="connsiteY6" fmla="*/ 0 h 624650"/>
              <a:gd name="connsiteX7" fmla="*/ 561026 w 865332"/>
              <a:gd name="connsiteY7" fmla="*/ 2 h 624650"/>
              <a:gd name="connsiteX8" fmla="*/ 513456 w 865332"/>
              <a:gd name="connsiteY8" fmla="*/ 35832 h 624650"/>
              <a:gd name="connsiteX9" fmla="*/ 513456 w 865332"/>
              <a:gd name="connsiteY9" fmla="*/ 93023 h 624650"/>
              <a:gd name="connsiteX10" fmla="*/ 622961 w 865332"/>
              <a:gd name="connsiteY10" fmla="*/ 64167 h 624650"/>
              <a:gd name="connsiteX11" fmla="*/ 610358 w 865332"/>
              <a:gd name="connsiteY11" fmla="*/ 38962 h 624650"/>
              <a:gd name="connsiteX12" fmla="*/ 561024 w 865332"/>
              <a:gd name="connsiteY12" fmla="*/ 2 h 624650"/>
              <a:gd name="connsiteX13" fmla="*/ 256167 w 865332"/>
              <a:gd name="connsiteY13" fmla="*/ 95816 h 624650"/>
              <a:gd name="connsiteX14" fmla="*/ 157005 w 865332"/>
              <a:gd name="connsiteY14" fmla="*/ 138256 h 624650"/>
              <a:gd name="connsiteX15" fmla="*/ 88031 w 865332"/>
              <a:gd name="connsiteY15" fmla="*/ 258966 h 624650"/>
              <a:gd name="connsiteX16" fmla="*/ 175937 w 865332"/>
              <a:gd name="connsiteY16" fmla="*/ 239558 h 624650"/>
              <a:gd name="connsiteX17" fmla="*/ 351878 w 865332"/>
              <a:gd name="connsiteY17" fmla="*/ 335738 h 624650"/>
              <a:gd name="connsiteX18" fmla="*/ 351878 w 865332"/>
              <a:gd name="connsiteY18" fmla="*/ 134902 h 624650"/>
              <a:gd name="connsiteX19" fmla="*/ 256167 w 865332"/>
              <a:gd name="connsiteY19" fmla="*/ 95816 h 624650"/>
              <a:gd name="connsiteX20" fmla="*/ 611247 w 865332"/>
              <a:gd name="connsiteY20" fmla="*/ 95877 h 624650"/>
              <a:gd name="connsiteX21" fmla="*/ 513456 w 865332"/>
              <a:gd name="connsiteY21" fmla="*/ 134894 h 624650"/>
              <a:gd name="connsiteX22" fmla="*/ 513456 w 865332"/>
              <a:gd name="connsiteY22" fmla="*/ 335737 h 624650"/>
              <a:gd name="connsiteX23" fmla="*/ 689394 w 865332"/>
              <a:gd name="connsiteY23" fmla="*/ 239558 h 624650"/>
              <a:gd name="connsiteX24" fmla="*/ 777305 w 865332"/>
              <a:gd name="connsiteY24" fmla="*/ 258966 h 624650"/>
              <a:gd name="connsiteX25" fmla="*/ 708331 w 865332"/>
              <a:gd name="connsiteY25" fmla="*/ 138256 h 624650"/>
              <a:gd name="connsiteX26" fmla="*/ 611251 w 865332"/>
              <a:gd name="connsiteY26" fmla="*/ 95877 h 624650"/>
              <a:gd name="connsiteX27" fmla="*/ 432666 w 865332"/>
              <a:gd name="connsiteY27" fmla="*/ 120345 h 624650"/>
              <a:gd name="connsiteX28" fmla="*/ 385090 w 865332"/>
              <a:gd name="connsiteY28" fmla="*/ 138109 h 624650"/>
              <a:gd name="connsiteX29" fmla="*/ 385090 w 865332"/>
              <a:gd name="connsiteY29" fmla="*/ 383548 h 624650"/>
              <a:gd name="connsiteX30" fmla="*/ 432666 w 865332"/>
              <a:gd name="connsiteY30" fmla="*/ 367924 h 624650"/>
              <a:gd name="connsiteX31" fmla="*/ 480241 w 865332"/>
              <a:gd name="connsiteY31" fmla="*/ 383550 h 624650"/>
              <a:gd name="connsiteX32" fmla="*/ 480241 w 865332"/>
              <a:gd name="connsiteY32" fmla="*/ 138109 h 624650"/>
              <a:gd name="connsiteX33" fmla="*/ 432666 w 865332"/>
              <a:gd name="connsiteY33" fmla="*/ 120345 h 624650"/>
              <a:gd name="connsiteX34" fmla="*/ 175941 w 865332"/>
              <a:gd name="connsiteY34" fmla="*/ 272772 h 624650"/>
              <a:gd name="connsiteX35" fmla="*/ 0 w 865332"/>
              <a:gd name="connsiteY35" fmla="*/ 448710 h 624650"/>
              <a:gd name="connsiteX36" fmla="*/ 175941 w 865332"/>
              <a:gd name="connsiteY36" fmla="*/ 624651 h 624650"/>
              <a:gd name="connsiteX37" fmla="*/ 351877 w 865332"/>
              <a:gd name="connsiteY37" fmla="*/ 448710 h 624650"/>
              <a:gd name="connsiteX38" fmla="*/ 175939 w 865332"/>
              <a:gd name="connsiteY38" fmla="*/ 272772 h 624650"/>
              <a:gd name="connsiteX39" fmla="*/ 689390 w 865332"/>
              <a:gd name="connsiteY39" fmla="*/ 272772 h 624650"/>
              <a:gd name="connsiteX40" fmla="*/ 513454 w 865332"/>
              <a:gd name="connsiteY40" fmla="*/ 448710 h 624650"/>
              <a:gd name="connsiteX41" fmla="*/ 689392 w 865332"/>
              <a:gd name="connsiteY41" fmla="*/ 624651 h 624650"/>
              <a:gd name="connsiteX42" fmla="*/ 865333 w 865332"/>
              <a:gd name="connsiteY42" fmla="*/ 448710 h 624650"/>
              <a:gd name="connsiteX43" fmla="*/ 689392 w 865332"/>
              <a:gd name="connsiteY43" fmla="*/ 272772 h 624650"/>
              <a:gd name="connsiteX44" fmla="*/ 173050 w 865332"/>
              <a:gd name="connsiteY44" fmla="*/ 307839 h 624650"/>
              <a:gd name="connsiteX45" fmla="*/ 179829 w 865332"/>
              <a:gd name="connsiteY45" fmla="*/ 307894 h 624650"/>
              <a:gd name="connsiteX46" fmla="*/ 219999 w 865332"/>
              <a:gd name="connsiteY46" fmla="*/ 314935 h 624650"/>
              <a:gd name="connsiteX47" fmla="*/ 313408 w 865332"/>
              <a:gd name="connsiteY47" fmla="*/ 479362 h 624650"/>
              <a:gd name="connsiteX48" fmla="*/ 159157 w 865332"/>
              <a:gd name="connsiteY48" fmla="*/ 588544 h 624650"/>
              <a:gd name="connsiteX49" fmla="*/ 35232 w 865332"/>
              <a:gd name="connsiteY49" fmla="*/ 443726 h 624650"/>
              <a:gd name="connsiteX50" fmla="*/ 50363 w 865332"/>
              <a:gd name="connsiteY50" fmla="*/ 384450 h 624650"/>
              <a:gd name="connsiteX51" fmla="*/ 95711 w 865332"/>
              <a:gd name="connsiteY51" fmla="*/ 416618 h 624650"/>
              <a:gd name="connsiteX52" fmla="*/ 143853 w 865332"/>
              <a:gd name="connsiteY52" fmla="*/ 368487 h 624650"/>
              <a:gd name="connsiteX53" fmla="*/ 111659 w 865332"/>
              <a:gd name="connsiteY53" fmla="*/ 323124 h 624650"/>
              <a:gd name="connsiteX54" fmla="*/ 166289 w 865332"/>
              <a:gd name="connsiteY54" fmla="*/ 308092 h 624650"/>
              <a:gd name="connsiteX55" fmla="*/ 173048 w 865332"/>
              <a:gd name="connsiteY55" fmla="*/ 307839 h 624650"/>
              <a:gd name="connsiteX56" fmla="*/ 686499 w 865332"/>
              <a:gd name="connsiteY56" fmla="*/ 307839 h 624650"/>
              <a:gd name="connsiteX57" fmla="*/ 693276 w 865332"/>
              <a:gd name="connsiteY57" fmla="*/ 307894 h 624650"/>
              <a:gd name="connsiteX58" fmla="*/ 733454 w 865332"/>
              <a:gd name="connsiteY58" fmla="*/ 314935 h 624650"/>
              <a:gd name="connsiteX59" fmla="*/ 826858 w 865332"/>
              <a:gd name="connsiteY59" fmla="*/ 479362 h 624650"/>
              <a:gd name="connsiteX60" fmla="*/ 672617 w 865332"/>
              <a:gd name="connsiteY60" fmla="*/ 588549 h 624650"/>
              <a:gd name="connsiteX61" fmla="*/ 548687 w 865332"/>
              <a:gd name="connsiteY61" fmla="*/ 443722 h 624650"/>
              <a:gd name="connsiteX62" fmla="*/ 563818 w 865332"/>
              <a:gd name="connsiteY62" fmla="*/ 384450 h 624650"/>
              <a:gd name="connsiteX63" fmla="*/ 609164 w 865332"/>
              <a:gd name="connsiteY63" fmla="*/ 416618 h 624650"/>
              <a:gd name="connsiteX64" fmla="*/ 657298 w 865332"/>
              <a:gd name="connsiteY64" fmla="*/ 368487 h 624650"/>
              <a:gd name="connsiteX65" fmla="*/ 625112 w 865332"/>
              <a:gd name="connsiteY65" fmla="*/ 323124 h 624650"/>
              <a:gd name="connsiteX66" fmla="*/ 679736 w 865332"/>
              <a:gd name="connsiteY66" fmla="*/ 308092 h 624650"/>
              <a:gd name="connsiteX67" fmla="*/ 686497 w 865332"/>
              <a:gd name="connsiteY67" fmla="*/ 307839 h 624650"/>
              <a:gd name="connsiteX68" fmla="*/ 432666 w 865332"/>
              <a:gd name="connsiteY68" fmla="*/ 401136 h 624650"/>
              <a:gd name="connsiteX69" fmla="*/ 385090 w 865332"/>
              <a:gd name="connsiteY69" fmla="*/ 448710 h 624650"/>
              <a:gd name="connsiteX70" fmla="*/ 432666 w 865332"/>
              <a:gd name="connsiteY70" fmla="*/ 496285 h 624650"/>
              <a:gd name="connsiteX71" fmla="*/ 480241 w 865332"/>
              <a:gd name="connsiteY71" fmla="*/ 448710 h 624650"/>
              <a:gd name="connsiteX72" fmla="*/ 432666 w 865332"/>
              <a:gd name="connsiteY72" fmla="*/ 401140 h 62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65332" h="624650">
                <a:moveTo>
                  <a:pt x="304305" y="2"/>
                </a:moveTo>
                <a:cubicBezTo>
                  <a:pt x="287617" y="2"/>
                  <a:pt x="269039" y="10833"/>
                  <a:pt x="254973" y="38962"/>
                </a:cubicBezTo>
                <a:lnTo>
                  <a:pt x="242413" y="64093"/>
                </a:lnTo>
                <a:cubicBezTo>
                  <a:pt x="246989" y="63719"/>
                  <a:pt x="251580" y="63521"/>
                  <a:pt x="256169" y="63521"/>
                </a:cubicBezTo>
                <a:cubicBezTo>
                  <a:pt x="289420" y="63521"/>
                  <a:pt x="322606" y="73417"/>
                  <a:pt x="351880" y="93002"/>
                </a:cubicBezTo>
                <a:lnTo>
                  <a:pt x="351880" y="35830"/>
                </a:lnTo>
                <a:cubicBezTo>
                  <a:pt x="338041" y="10151"/>
                  <a:pt x="320323" y="0"/>
                  <a:pt x="304307" y="0"/>
                </a:cubicBezTo>
                <a:close/>
                <a:moveTo>
                  <a:pt x="561026" y="2"/>
                </a:moveTo>
                <a:cubicBezTo>
                  <a:pt x="545009" y="2"/>
                  <a:pt x="527295" y="10151"/>
                  <a:pt x="513456" y="35832"/>
                </a:cubicBezTo>
                <a:lnTo>
                  <a:pt x="513456" y="93023"/>
                </a:lnTo>
                <a:cubicBezTo>
                  <a:pt x="546788" y="70769"/>
                  <a:pt x="585226" y="61137"/>
                  <a:pt x="622961" y="64167"/>
                </a:cubicBezTo>
                <a:lnTo>
                  <a:pt x="610358" y="38962"/>
                </a:lnTo>
                <a:cubicBezTo>
                  <a:pt x="596290" y="10831"/>
                  <a:pt x="577712" y="2"/>
                  <a:pt x="561024" y="2"/>
                </a:cubicBezTo>
                <a:close/>
                <a:moveTo>
                  <a:pt x="256167" y="95816"/>
                </a:moveTo>
                <a:cubicBezTo>
                  <a:pt x="221016" y="95816"/>
                  <a:pt x="185902" y="110012"/>
                  <a:pt x="157005" y="138256"/>
                </a:cubicBezTo>
                <a:lnTo>
                  <a:pt x="88031" y="258966"/>
                </a:lnTo>
                <a:cubicBezTo>
                  <a:pt x="114772" y="246524"/>
                  <a:pt x="144556" y="239558"/>
                  <a:pt x="175937" y="239558"/>
                </a:cubicBezTo>
                <a:cubicBezTo>
                  <a:pt x="249672" y="239558"/>
                  <a:pt x="314624" y="277924"/>
                  <a:pt x="351878" y="335738"/>
                </a:cubicBezTo>
                <a:lnTo>
                  <a:pt x="351878" y="134902"/>
                </a:lnTo>
                <a:cubicBezTo>
                  <a:pt x="323660" y="108856"/>
                  <a:pt x="289916" y="95816"/>
                  <a:pt x="256167" y="95816"/>
                </a:cubicBezTo>
                <a:close/>
                <a:moveTo>
                  <a:pt x="611247" y="95877"/>
                </a:moveTo>
                <a:cubicBezTo>
                  <a:pt x="576812" y="95313"/>
                  <a:pt x="542255" y="108314"/>
                  <a:pt x="513456" y="134894"/>
                </a:cubicBezTo>
                <a:lnTo>
                  <a:pt x="513456" y="335737"/>
                </a:lnTo>
                <a:cubicBezTo>
                  <a:pt x="550711" y="277926"/>
                  <a:pt x="615663" y="239558"/>
                  <a:pt x="689394" y="239558"/>
                </a:cubicBezTo>
                <a:cubicBezTo>
                  <a:pt x="720781" y="239558"/>
                  <a:pt x="750563" y="246524"/>
                  <a:pt x="777305" y="258966"/>
                </a:cubicBezTo>
                <a:lnTo>
                  <a:pt x="708331" y="138256"/>
                </a:lnTo>
                <a:cubicBezTo>
                  <a:pt x="680007" y="110573"/>
                  <a:pt x="645686" y="96444"/>
                  <a:pt x="611251" y="95877"/>
                </a:cubicBezTo>
                <a:close/>
                <a:moveTo>
                  <a:pt x="432666" y="120345"/>
                </a:moveTo>
                <a:cubicBezTo>
                  <a:pt x="423231" y="120345"/>
                  <a:pt x="410741" y="125465"/>
                  <a:pt x="385090" y="138109"/>
                </a:cubicBezTo>
                <a:lnTo>
                  <a:pt x="385090" y="383548"/>
                </a:lnTo>
                <a:cubicBezTo>
                  <a:pt x="398461" y="373742"/>
                  <a:pt x="414916" y="367924"/>
                  <a:pt x="432666" y="367924"/>
                </a:cubicBezTo>
                <a:cubicBezTo>
                  <a:pt x="450416" y="367924"/>
                  <a:pt x="466870" y="373744"/>
                  <a:pt x="480241" y="383550"/>
                </a:cubicBezTo>
                <a:lnTo>
                  <a:pt x="480241" y="138109"/>
                </a:lnTo>
                <a:cubicBezTo>
                  <a:pt x="454592" y="125465"/>
                  <a:pt x="442100" y="120345"/>
                  <a:pt x="432666" y="120345"/>
                </a:cubicBezTo>
                <a:close/>
                <a:moveTo>
                  <a:pt x="175941" y="272772"/>
                </a:moveTo>
                <a:cubicBezTo>
                  <a:pt x="78575" y="272772"/>
                  <a:pt x="0" y="351345"/>
                  <a:pt x="0" y="448710"/>
                </a:cubicBezTo>
                <a:cubicBezTo>
                  <a:pt x="0" y="546074"/>
                  <a:pt x="78575" y="624651"/>
                  <a:pt x="175941" y="624651"/>
                </a:cubicBezTo>
                <a:cubicBezTo>
                  <a:pt x="273304" y="624651"/>
                  <a:pt x="351877" y="546074"/>
                  <a:pt x="351877" y="448710"/>
                </a:cubicBezTo>
                <a:cubicBezTo>
                  <a:pt x="351877" y="351345"/>
                  <a:pt x="273304" y="272772"/>
                  <a:pt x="175939" y="272772"/>
                </a:cubicBezTo>
                <a:close/>
                <a:moveTo>
                  <a:pt x="689390" y="272772"/>
                </a:moveTo>
                <a:cubicBezTo>
                  <a:pt x="592027" y="272772"/>
                  <a:pt x="513454" y="351345"/>
                  <a:pt x="513454" y="448710"/>
                </a:cubicBezTo>
                <a:cubicBezTo>
                  <a:pt x="513454" y="546074"/>
                  <a:pt x="592027" y="624651"/>
                  <a:pt x="689392" y="624651"/>
                </a:cubicBezTo>
                <a:cubicBezTo>
                  <a:pt x="786758" y="624651"/>
                  <a:pt x="865333" y="546074"/>
                  <a:pt x="865333" y="448710"/>
                </a:cubicBezTo>
                <a:cubicBezTo>
                  <a:pt x="865333" y="351345"/>
                  <a:pt x="786758" y="272772"/>
                  <a:pt x="689392" y="272772"/>
                </a:cubicBezTo>
                <a:close/>
                <a:moveTo>
                  <a:pt x="173050" y="307839"/>
                </a:moveTo>
                <a:cubicBezTo>
                  <a:pt x="175306" y="307806"/>
                  <a:pt x="177567" y="307824"/>
                  <a:pt x="179829" y="307894"/>
                </a:cubicBezTo>
                <a:cubicBezTo>
                  <a:pt x="193380" y="308309"/>
                  <a:pt x="206942" y="310592"/>
                  <a:pt x="219999" y="314935"/>
                </a:cubicBezTo>
                <a:cubicBezTo>
                  <a:pt x="287981" y="335866"/>
                  <a:pt x="330241" y="410267"/>
                  <a:pt x="313408" y="479362"/>
                </a:cubicBezTo>
                <a:cubicBezTo>
                  <a:pt x="299288" y="549006"/>
                  <a:pt x="229533" y="598397"/>
                  <a:pt x="159157" y="588544"/>
                </a:cubicBezTo>
                <a:cubicBezTo>
                  <a:pt x="87659" y="581412"/>
                  <a:pt x="31144" y="515514"/>
                  <a:pt x="35232" y="443726"/>
                </a:cubicBezTo>
                <a:cubicBezTo>
                  <a:pt x="35541" y="422672"/>
                  <a:pt x="41014" y="402511"/>
                  <a:pt x="50363" y="384450"/>
                </a:cubicBezTo>
                <a:cubicBezTo>
                  <a:pt x="57133" y="403701"/>
                  <a:pt x="75305" y="416592"/>
                  <a:pt x="95711" y="416618"/>
                </a:cubicBezTo>
                <a:cubicBezTo>
                  <a:pt x="122296" y="416621"/>
                  <a:pt x="143850" y="395071"/>
                  <a:pt x="143853" y="368487"/>
                </a:cubicBezTo>
                <a:cubicBezTo>
                  <a:pt x="143829" y="348068"/>
                  <a:pt x="130925" y="329887"/>
                  <a:pt x="111659" y="323124"/>
                </a:cubicBezTo>
                <a:cubicBezTo>
                  <a:pt x="128373" y="314463"/>
                  <a:pt x="146897" y="309112"/>
                  <a:pt x="166289" y="308092"/>
                </a:cubicBezTo>
                <a:cubicBezTo>
                  <a:pt x="168536" y="307959"/>
                  <a:pt x="170791" y="307874"/>
                  <a:pt x="173048" y="307839"/>
                </a:cubicBezTo>
                <a:close/>
                <a:moveTo>
                  <a:pt x="686499" y="307839"/>
                </a:moveTo>
                <a:cubicBezTo>
                  <a:pt x="688755" y="307806"/>
                  <a:pt x="691016" y="307824"/>
                  <a:pt x="693276" y="307894"/>
                </a:cubicBezTo>
                <a:cubicBezTo>
                  <a:pt x="706827" y="308309"/>
                  <a:pt x="720393" y="310592"/>
                  <a:pt x="733454" y="314935"/>
                </a:cubicBezTo>
                <a:cubicBezTo>
                  <a:pt x="801431" y="335866"/>
                  <a:pt x="843690" y="410267"/>
                  <a:pt x="826858" y="479362"/>
                </a:cubicBezTo>
                <a:cubicBezTo>
                  <a:pt x="812739" y="549004"/>
                  <a:pt x="742988" y="598397"/>
                  <a:pt x="672617" y="588549"/>
                </a:cubicBezTo>
                <a:cubicBezTo>
                  <a:pt x="601115" y="581417"/>
                  <a:pt x="544596" y="515512"/>
                  <a:pt x="548687" y="443722"/>
                </a:cubicBezTo>
                <a:cubicBezTo>
                  <a:pt x="548995" y="422668"/>
                  <a:pt x="554468" y="402511"/>
                  <a:pt x="563818" y="384450"/>
                </a:cubicBezTo>
                <a:cubicBezTo>
                  <a:pt x="570588" y="403699"/>
                  <a:pt x="588758" y="416590"/>
                  <a:pt x="609164" y="416618"/>
                </a:cubicBezTo>
                <a:cubicBezTo>
                  <a:pt x="635746" y="416616"/>
                  <a:pt x="657294" y="395069"/>
                  <a:pt x="657298" y="368487"/>
                </a:cubicBezTo>
                <a:cubicBezTo>
                  <a:pt x="657276" y="348070"/>
                  <a:pt x="644376" y="329889"/>
                  <a:pt x="625112" y="323124"/>
                </a:cubicBezTo>
                <a:cubicBezTo>
                  <a:pt x="641824" y="314463"/>
                  <a:pt x="660346" y="309112"/>
                  <a:pt x="679736" y="308092"/>
                </a:cubicBezTo>
                <a:cubicBezTo>
                  <a:pt x="681987" y="307959"/>
                  <a:pt x="684238" y="307874"/>
                  <a:pt x="686497" y="307839"/>
                </a:cubicBezTo>
                <a:close/>
                <a:moveTo>
                  <a:pt x="432666" y="401136"/>
                </a:moveTo>
                <a:cubicBezTo>
                  <a:pt x="406194" y="401136"/>
                  <a:pt x="385090" y="422238"/>
                  <a:pt x="385090" y="448710"/>
                </a:cubicBezTo>
                <a:cubicBezTo>
                  <a:pt x="385090" y="475181"/>
                  <a:pt x="406194" y="496285"/>
                  <a:pt x="432666" y="496285"/>
                </a:cubicBezTo>
                <a:cubicBezTo>
                  <a:pt x="459137" y="496285"/>
                  <a:pt x="480241" y="475181"/>
                  <a:pt x="480241" y="448710"/>
                </a:cubicBezTo>
                <a:cubicBezTo>
                  <a:pt x="480241" y="422238"/>
                  <a:pt x="459137" y="401140"/>
                  <a:pt x="432666" y="401140"/>
                </a:cubicBezTo>
                <a:close/>
              </a:path>
            </a:pathLst>
          </a:custGeom>
          <a:solidFill>
            <a:srgbClr val="000000"/>
          </a:solidFill>
          <a:ln w="18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Right Brace 113">
            <a:extLst>
              <a:ext uri="{FF2B5EF4-FFF2-40B4-BE49-F238E27FC236}">
                <a16:creationId xmlns:a16="http://schemas.microsoft.com/office/drawing/2014/main" id="{77619171-E869-80E1-6758-E7900058EBA4}"/>
              </a:ext>
            </a:extLst>
          </p:cNvPr>
          <p:cNvSpPr/>
          <p:nvPr/>
        </p:nvSpPr>
        <p:spPr>
          <a:xfrm rot="16200000">
            <a:off x="8487347" y="1121273"/>
            <a:ext cx="423812" cy="5968615"/>
          </a:xfrm>
          <a:prstGeom prst="rightBrace">
            <a:avLst>
              <a:gd name="adj1" fmla="val 43413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4C7362-B65A-7242-1A44-ED9844A2D280}"/>
              </a:ext>
            </a:extLst>
          </p:cNvPr>
          <p:cNvGrpSpPr/>
          <p:nvPr/>
        </p:nvGrpSpPr>
        <p:grpSpPr>
          <a:xfrm>
            <a:off x="7648831" y="1690690"/>
            <a:ext cx="2100845" cy="1296570"/>
            <a:chOff x="7648831" y="1690688"/>
            <a:chExt cx="2100845" cy="129657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DDFA9EA-F735-05B6-EE07-F70E7FFB2748}"/>
                </a:ext>
              </a:extLst>
            </p:cNvPr>
            <p:cNvSpPr/>
            <p:nvPr/>
          </p:nvSpPr>
          <p:spPr>
            <a:xfrm>
              <a:off x="7648831" y="1690688"/>
              <a:ext cx="2100845" cy="129657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Semantics</a:t>
              </a:r>
              <a:endParaRPr lang="en-DE" sz="28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8B479B51-1B33-C703-B95E-EE65161F3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71616" y="2185174"/>
              <a:ext cx="593649" cy="593649"/>
            </a:xfrm>
            <a:prstGeom prst="rect">
              <a:avLst/>
            </a:prstGeom>
          </p:spPr>
        </p:pic>
      </p:grpSp>
      <p:sp>
        <p:nvSpPr>
          <p:cNvPr id="126" name="Arrow: Right 7">
            <a:extLst>
              <a:ext uri="{FF2B5EF4-FFF2-40B4-BE49-F238E27FC236}">
                <a16:creationId xmlns:a16="http://schemas.microsoft.com/office/drawing/2014/main" id="{4D59B4DF-FD3F-D050-4FFD-95BEBDC564A2}"/>
              </a:ext>
            </a:extLst>
          </p:cNvPr>
          <p:cNvSpPr/>
          <p:nvPr/>
        </p:nvSpPr>
        <p:spPr>
          <a:xfrm rot="5400000">
            <a:off x="8534661" y="2820626"/>
            <a:ext cx="329184" cy="43281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11" grpId="0" animBg="1"/>
      <p:bldP spid="115" grpId="0" animBg="1"/>
      <p:bldP spid="114" grpId="0" animBg="1"/>
      <p:bldP spid="1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4157</Words>
  <Application>Microsoft Office PowerPoint</Application>
  <PresentationFormat>Widescreen</PresentationFormat>
  <Paragraphs>1081</Paragraphs>
  <Slides>65</Slides>
  <Notes>64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Bahnschrift</vt:lpstr>
      <vt:lpstr>Calibri</vt:lpstr>
      <vt:lpstr>Cambria Math</vt:lpstr>
      <vt:lpstr>Fira Code</vt:lpstr>
      <vt:lpstr>Helvetica</vt:lpstr>
      <vt:lpstr>Twentieth Century</vt:lpstr>
      <vt:lpstr>Office Theme</vt:lpstr>
      <vt:lpstr>Static Analysis Tools For Network Device Software</vt:lpstr>
      <vt:lpstr>Thanks</vt:lpstr>
      <vt:lpstr>Is Your Network Forwarding Packets Correctly?</vt:lpstr>
      <vt:lpstr>Network Devices Are Increasingly Programmable</vt:lpstr>
      <vt:lpstr>Network-Device Software Is Growing In Complexity</vt:lpstr>
      <vt:lpstr>Bugs</vt:lpstr>
      <vt:lpstr>Network Device ≠ General-Purpose Processor</vt:lpstr>
      <vt:lpstr>PowerPoint Presentation</vt:lpstr>
      <vt:lpstr>How?</vt:lpstr>
      <vt:lpstr>What Do We Mean By “Execution Model”?</vt:lpstr>
      <vt:lpstr>How Are We Validating This Model? With Concrete Tools!</vt:lpstr>
      <vt:lpstr>Assumptions And Expectations</vt:lpstr>
      <vt:lpstr>A P4 Switching Program</vt:lpstr>
      <vt:lpstr>Gauntlet</vt:lpstr>
      <vt:lpstr>Is The Compiler For Your Network Device Correct?</vt:lpstr>
      <vt:lpstr>We Try To Find Miscompilations</vt:lpstr>
      <vt:lpstr>Our Approach With Gauntlet</vt:lpstr>
      <vt:lpstr>Gauntlet’s Magic: Translation Validation</vt:lpstr>
      <vt:lpstr>Gauntlet’s Approach: Validating Programmable Blocks</vt:lpstr>
      <vt:lpstr>Gauntlet’s SMT Model For P4</vt:lpstr>
      <vt:lpstr>How Do P4’s Restrictions Help Us With Our Model?</vt:lpstr>
      <vt:lpstr>Asking An SMT Solver To Find Miscompilations</vt:lpstr>
      <vt:lpstr>Gauntlet’s Translation Validation Workflow</vt:lpstr>
      <vt:lpstr>The Effort To Build Gauntlet’s Model Was Non-Trivial</vt:lpstr>
      <vt:lpstr>Gauntlet: Takeaways</vt:lpstr>
      <vt:lpstr>Gauntlet Does Not Check The Whole Software Stack</vt:lpstr>
      <vt:lpstr>P4Testgen</vt:lpstr>
      <vt:lpstr>Reminder: We Want To Improve Our Devices</vt:lpstr>
      <vt:lpstr>Testing Your Network-Device Software</vt:lpstr>
      <vt:lpstr>Testing Your Network-Device Software</vt:lpstr>
      <vt:lpstr>A Test Case Oracle: Our Execution Model To The Rescue</vt:lpstr>
      <vt:lpstr>Generating Exhaustive Single Packet Tests</vt:lpstr>
      <vt:lpstr>Generating Exhaustive Single Packet Tests</vt:lpstr>
      <vt:lpstr>Problem: Our Model Does Not Describe Device Behavior</vt:lpstr>
      <vt:lpstr>There Are A Lot Of Different Network Devices</vt:lpstr>
      <vt:lpstr>We Need a Model For Packet-Processing Which…</vt:lpstr>
      <vt:lpstr>P4Testgen bridges this gap!</vt:lpstr>
      <vt:lpstr>P4Testgen: Whole-Program Semantics</vt:lpstr>
      <vt:lpstr>Whole-Program Semantics: Pipeline Templates</vt:lpstr>
      <vt:lpstr>Whole-Program Semantics: Outcome</vt:lpstr>
      <vt:lpstr>Whole-Program Semantics Make P4Testgen…</vt:lpstr>
      <vt:lpstr>Benefits of Whole-Program Semantics: Code Reuse!</vt:lpstr>
      <vt:lpstr>P4Testgen: Takeaways</vt:lpstr>
      <vt:lpstr>Flay</vt:lpstr>
      <vt:lpstr>Improving Resource Usage Of Network Programs</vt:lpstr>
      <vt:lpstr>Improving Resource Usage By Specializing Network Devices</vt:lpstr>
      <vt:lpstr>Improving Resource Usage By Specializing Network Devices</vt:lpstr>
      <vt:lpstr>PowerPoint Presentation</vt:lpstr>
      <vt:lpstr>Our Approach</vt:lpstr>
      <vt:lpstr>PowerPoint Presentation</vt:lpstr>
      <vt:lpstr>PowerPoint Presentation</vt:lpstr>
      <vt:lpstr>Specialization Has Been Done Before – What’s Different?</vt:lpstr>
      <vt:lpstr>Incremental Partial Evaluation For Data-Plane Programs</vt:lpstr>
      <vt:lpstr>Does Our Flavour Of Incremental Specialization Work?</vt:lpstr>
      <vt:lpstr>Outlook</vt:lpstr>
      <vt:lpstr>Our Model</vt:lpstr>
      <vt:lpstr>What’s Next?</vt:lpstr>
      <vt:lpstr>PowerPoint Presentation</vt:lpstr>
      <vt:lpstr>P4Testgen: Bugs Detected in Network-Device Software</vt:lpstr>
      <vt:lpstr>Specializing a P4 Program with Queries</vt:lpstr>
      <vt:lpstr>Problem: We Do Not Have Control-Plane Semantics</vt:lpstr>
      <vt:lpstr>Problem: P4Testgen Generates Tests Exhaustively…</vt:lpstr>
      <vt:lpstr>What Is A Good Test?</vt:lpstr>
      <vt:lpstr>Using Program Coverage To Generate Targeted Tests</vt:lpstr>
      <vt:lpstr>Using Preconditions To Generate Targeted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Execution Models To Test Programmable  Network Data Plane Devices</dc:title>
  <dc:creator/>
  <cp:lastModifiedBy/>
  <cp:revision>58</cp:revision>
  <dcterms:created xsi:type="dcterms:W3CDTF">2023-09-07T21:15:40Z</dcterms:created>
  <dcterms:modified xsi:type="dcterms:W3CDTF">2025-03-12T16:26:47Z</dcterms:modified>
</cp:coreProperties>
</file>