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27"/>
  </p:notesMasterIdLst>
  <p:sldIdLst>
    <p:sldId id="257" r:id="rId2"/>
    <p:sldId id="419" r:id="rId3"/>
    <p:sldId id="428" r:id="rId4"/>
    <p:sldId id="429" r:id="rId5"/>
    <p:sldId id="430" r:id="rId6"/>
    <p:sldId id="431" r:id="rId7"/>
    <p:sldId id="432" r:id="rId8"/>
    <p:sldId id="433" r:id="rId9"/>
    <p:sldId id="434" r:id="rId10"/>
    <p:sldId id="435" r:id="rId11"/>
    <p:sldId id="436" r:id="rId12"/>
    <p:sldId id="437" r:id="rId13"/>
    <p:sldId id="438" r:id="rId14"/>
    <p:sldId id="439" r:id="rId15"/>
    <p:sldId id="440" r:id="rId16"/>
    <p:sldId id="441" r:id="rId17"/>
    <p:sldId id="452" r:id="rId18"/>
    <p:sldId id="442" r:id="rId19"/>
    <p:sldId id="443" r:id="rId20"/>
    <p:sldId id="444" r:id="rId21"/>
    <p:sldId id="445" r:id="rId22"/>
    <p:sldId id="446" r:id="rId23"/>
    <p:sldId id="447" r:id="rId24"/>
    <p:sldId id="453" r:id="rId25"/>
    <p:sldId id="454" r:id="rId26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0691"/>
    <a:srgbClr val="E8DCEF"/>
    <a:srgbClr val="57068C"/>
    <a:srgbClr val="681F98"/>
    <a:srgbClr val="C1A3D5"/>
    <a:srgbClr val="611593"/>
    <a:srgbClr val="FF8000"/>
    <a:srgbClr val="E6E6E6"/>
    <a:srgbClr val="A88ECE"/>
    <a:srgbClr val="FD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8852" autoAdjust="0"/>
  </p:normalViewPr>
  <p:slideViewPr>
    <p:cSldViewPr snapToGrid="0">
      <p:cViewPr varScale="1">
        <p:scale>
          <a:sx n="79" d="100"/>
          <a:sy n="79" d="100"/>
        </p:scale>
        <p:origin x="17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006CA126-B4BF-4269-B7FE-0984D8B27112}" type="datetimeFigureOut">
              <a:rPr lang="en-DE" smtClean="0"/>
              <a:pPr/>
              <a:t>15 Nov 2020</a:t>
            </a:fld>
            <a:endParaRPr lang="en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60BC6A8-6ED0-4650-ABF9-B54EADB19B2B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66162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0340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5162861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442550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090037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949272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845084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04590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2045842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2053754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644232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19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52906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715986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20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591069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21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93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22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723662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26935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7381242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25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13950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3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85646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4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9187678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5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272310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6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906467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7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363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8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935245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0BC6A8-6ED0-4650-ABF9-B54EADB19B2B}" type="slidenum">
              <a:rPr lang="en-DE" smtClean="0"/>
              <a:t>9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8650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FF33F-A71D-496B-B56E-84951801A9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56C52-7360-4FFC-953B-16E5C32E5D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13A778-4AAB-470B-A974-7AE06C6D3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F435-EA7F-49F3-8FF0-21DDD2DDA4C8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77391-AEBC-420B-A38E-2D23C9F3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C04F4-2796-4B90-B2C6-FD7CC44B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206943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AEF4-42CC-4AE1-9CCA-53222E581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2044C-A7FA-4280-A0DF-45D62F26CB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3213E3-5429-4A66-9DCE-D9204BA93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D1D88-E673-433E-ACF5-AB9CD62E744A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63B6D3-FD6F-4DB4-ABF9-0EA56CE3F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CA2004-270A-4ECD-90F4-6E0736634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99990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3F5882-F7E0-428C-8E8C-701847437F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AA88DF-1BDA-4F49-A3CD-F9937484A5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C22B7-523F-476A-B3F0-1C8CAB2F3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857E7F-578E-4754-BDFC-F062FA620BB2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2235-4923-45C2-A65E-9E12ADB3F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5E275-5CF2-46AF-8140-080922DF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325543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A9579-C9FE-4039-B0BC-4A21B8ABF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4A5325-D856-40F6-AE17-4B27C403F0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1CF681-A6B6-448B-85F3-E62D1A6CF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EE6B9-C999-4750-97BB-72AFF8861FA3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1749C6-3890-4588-9BB6-F246B0D6B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08BB86-D45B-4D51-8AEB-52E02FD47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130562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950242-E30F-462E-8875-EF5C1E7B4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317E01-640E-4359-B7B2-5199C00742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4E8C94-D7B8-47E1-B241-61DA81121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BBDB8-77B2-4798-A59F-726E2413D48C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D472E1-CFDB-4CCD-9D6F-0E3134BBC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F7A-DDD2-4104-A285-9A1098176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2958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4FBBB-249B-4F5C-9379-07E6BEFAD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C9294-EAD4-474A-87A4-5CC23EFD4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579778-011F-4352-9B26-B251D30369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35AD2E-9FA0-42BA-8F99-EE5680C7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04006D-E47C-4606-805E-6740FFE42C06}" type="datetime1">
              <a:rPr lang="LID4096" smtClean="0"/>
              <a:t>11/15/2020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97EDCB-9487-4E1B-B51D-8EB97C36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85675F-4B4D-4D0C-85B2-93C217FD1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55821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F6121-86C2-4CA4-BB38-6332BCC782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71CEA2-63BE-4A34-B781-814F6111F6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1005F0-336A-46DE-B4A6-E25BC212DB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98604-DCF6-4E27-9868-4AC289D77A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47A47-C5F2-4394-9899-7084E8059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4361D5-341F-47C8-AD4F-F7310A7DF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8C17D1-49DF-42DF-B1A1-2C08D6B6EFFD}" type="datetime1">
              <a:rPr lang="LID4096" smtClean="0"/>
              <a:t>11/15/2020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4F6FE-7EEE-409C-8230-C82870D28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ABC89-2D33-4733-9D63-6EA568578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887983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4329A0-3CC9-483B-B36E-70C674BC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923A8C-7082-4FA4-BB54-6EADB58BA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9565-5FCE-4D20-A879-0F2CCE04B567}" type="datetime1">
              <a:rPr lang="LID4096" smtClean="0"/>
              <a:t>11/15/2020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4ADA69-C456-4C33-8FFB-FEAA9548B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325CC5-E2B5-4104-94B0-3B840E4CE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751928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BB65B0-F5DC-4EBF-9A4B-76F25F00D3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FFDB9-9E48-4443-B6BC-189AB6C5755B}" type="datetime1">
              <a:rPr lang="LID4096" smtClean="0"/>
              <a:t>11/15/2020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4724A1-06B3-4C60-97A5-98DCE5789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83E47C-4538-4AE1-8F3B-33C5792C39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816408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95D3F3-B0EB-451F-B981-3469B2A8B7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BFFAF4-22DF-4771-9016-88311340F4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EC81D4-37F0-48D9-9F8C-F7BA903457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CD8B6-72FC-49C8-989C-069126269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E77FD-95E5-4E59-9207-58816E675E42}" type="datetime1">
              <a:rPr lang="LID4096" smtClean="0"/>
              <a:t>11/15/2020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3E822DC-C360-4CD2-9FB1-D29C7685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F75ACD-8249-4884-998E-700F9B0E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6591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6320D-DC88-40E7-86FD-C361B99EB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12B5C7-CB6E-47CA-ADB4-A5CE4B8B93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E50F59-ADD4-4003-9D8F-ECD2B93FF4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7064CD-36E1-4688-99F2-E60754E9D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3F1052-5FC7-4F7C-BE7F-D58BAD5880D0}" type="datetime1">
              <a:rPr lang="LID4096" smtClean="0"/>
              <a:t>11/15/2020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BC85F4-2387-4AAC-9D32-06916CA76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Fabian Ruffy</a:t>
            </a:r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C68FD5-3671-4D6F-B646-0B4C54B47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348658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EAF20B7-42E4-4FD9-845C-06810DD3A2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51932A-A36C-4E1E-8CEA-0B4008B97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1ADE3D-787B-41D7-879D-511BACA5E59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B6436E3-7D68-475B-8211-74E630B9BB5E}" type="datetime1">
              <a:rPr lang="LID4096" smtClean="0"/>
              <a:t>11/15/2020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2881B-D70E-4A7E-AE7A-0396F48A9E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de-DE"/>
              <a:t>Fabian Ruffy</a:t>
            </a:r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E30722-9DB8-4FF1-AE2E-62B0E68CB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4405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775EAB25-242B-49BC-93A4-B3408083CDDA}" type="slidenum">
              <a:rPr lang="en-DE" smtClean="0"/>
              <a:pPr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53313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4gauntlet.github.io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6" Type="http://schemas.openxmlformats.org/officeDocument/2006/relationships/image" Target="../media/image25.jpeg"/><Relationship Id="rId5" Type="http://schemas.openxmlformats.org/officeDocument/2006/relationships/image" Target="../media/image19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5" Type="http://schemas.openxmlformats.org/officeDocument/2006/relationships/hyperlink" Target="https://www.cs.swarthmore.edu/~bylvisa1/cs97/f13/Papers/DifferentialTestingForSoftware.pdf" TargetMode="Externa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emf"/><Relationship Id="rId12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6" Type="http://schemas.openxmlformats.org/officeDocument/2006/relationships/image" Target="../media/image26.emf"/><Relationship Id="rId11" Type="http://schemas.openxmlformats.org/officeDocument/2006/relationships/image" Target="../media/image31.png"/><Relationship Id="rId5" Type="http://schemas.openxmlformats.org/officeDocument/2006/relationships/image" Target="../media/image25.jpe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9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6" Type="http://schemas.openxmlformats.org/officeDocument/2006/relationships/image" Target="../media/image37.png"/><Relationship Id="rId5" Type="http://schemas.openxmlformats.org/officeDocument/2006/relationships/image" Target="../media/image25.jpeg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38.jpe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41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10" Type="http://schemas.openxmlformats.org/officeDocument/2006/relationships/image" Target="../media/image30.png"/><Relationship Id="rId4" Type="http://schemas.openxmlformats.org/officeDocument/2006/relationships/image" Target="../media/image1.png"/><Relationship Id="rId9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4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3.png"/><Relationship Id="rId10" Type="http://schemas.openxmlformats.org/officeDocument/2006/relationships/image" Target="../media/image45.png"/><Relationship Id="rId4" Type="http://schemas.openxmlformats.org/officeDocument/2006/relationships/image" Target="../media/image1.png"/><Relationship Id="rId9" Type="http://schemas.openxmlformats.org/officeDocument/2006/relationships/image" Target="../media/image4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p4gauntlet.github.io/" TargetMode="External"/><Relationship Id="rId3" Type="http://schemas.openxmlformats.org/officeDocument/2006/relationships/notesSlide" Target="../notesSlides/notesSlide25.xml"/><Relationship Id="rId7" Type="http://schemas.openxmlformats.org/officeDocument/2006/relationships/hyperlink" Target="mailto:anirudh@cs.nyu.edu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6" Type="http://schemas.openxmlformats.org/officeDocument/2006/relationships/hyperlink" Target="mailto:tw1921@nyu.edu" TargetMode="External"/><Relationship Id="rId5" Type="http://schemas.openxmlformats.org/officeDocument/2006/relationships/hyperlink" Target="mailto:fruffy@nyu.edu" TargetMode="Externa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../media/image1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19.png"/><Relationship Id="rId4" Type="http://schemas.openxmlformats.org/officeDocument/2006/relationships/image" Target="../media/image1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9.png"/><Relationship Id="rId11" Type="http://schemas.openxmlformats.org/officeDocument/2006/relationships/image" Target="../media/image22.png"/><Relationship Id="rId5" Type="http://schemas.openxmlformats.org/officeDocument/2006/relationships/image" Target="../media/image20.png"/><Relationship Id="rId10" Type="http://schemas.openxmlformats.org/officeDocument/2006/relationships/image" Target="../media/image21.png"/><Relationship Id="rId4" Type="http://schemas.openxmlformats.org/officeDocument/2006/relationships/image" Target="../media/image1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8E6CBBA-B2D7-4FD5-9BF4-CC32F7C867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Fabian </a:t>
            </a:r>
            <a:r>
              <a:rPr lang="en-US" b="1" dirty="0" err="1"/>
              <a:t>Ruffy</a:t>
            </a:r>
            <a:r>
              <a:rPr lang="en-US" dirty="0"/>
              <a:t>, Tao Wang, and </a:t>
            </a:r>
            <a:r>
              <a:rPr lang="en-US" dirty="0" err="1"/>
              <a:t>Anirudh</a:t>
            </a:r>
            <a:r>
              <a:rPr lang="en-US" dirty="0"/>
              <a:t> </a:t>
            </a:r>
            <a:r>
              <a:rPr lang="en-US" dirty="0" err="1"/>
              <a:t>Sivaraman</a:t>
            </a:r>
            <a:endParaRPr lang="en-US" dirty="0"/>
          </a:p>
          <a:p>
            <a:r>
              <a:rPr lang="en-US" dirty="0">
                <a:hlinkClick r:id="rId3"/>
              </a:rPr>
              <a:t>p4gauntlet.github.io</a:t>
            </a:r>
            <a:endParaRPr lang="en-DE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238" y="5075664"/>
            <a:ext cx="5295665" cy="912634"/>
          </a:xfrm>
          <a:prstGeom prst="rect">
            <a:avLst/>
          </a:prstGeom>
        </p:spPr>
      </p:pic>
      <p:sp>
        <p:nvSpPr>
          <p:cNvPr id="8" name="Parallelogramm 7"/>
          <p:cNvSpPr/>
          <p:nvPr/>
        </p:nvSpPr>
        <p:spPr>
          <a:xfrm flipH="1">
            <a:off x="-1076446" y="1296364"/>
            <a:ext cx="13974243" cy="1868608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F2543E-11E5-4ED4-908A-4E62FF0F47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16000" y="1122363"/>
            <a:ext cx="10129520" cy="2387600"/>
          </a:xfrm>
        </p:spPr>
        <p:txBody>
          <a:bodyPr>
            <a:normAutofit/>
          </a:bodyPr>
          <a:lstStyle/>
          <a:p>
            <a: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  <a:t>Finding Bugs in Compilers for Programmable Packet Processing</a:t>
            </a:r>
            <a:br>
              <a:rPr lang="en-US" sz="4400" b="1" dirty="0">
                <a:solidFill>
                  <a:schemeClr val="bg1"/>
                </a:solidFill>
                <a:latin typeface="Arial"/>
                <a:cs typeface="Arial"/>
              </a:rPr>
            </a:br>
            <a:endParaRPr lang="en-US" sz="4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530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Back ends 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10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P4: Current Landscape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Intel (Barefoot) Tofino, Cisco Silicone One, Xilinx </a:t>
              </a:r>
              <a:r>
                <a:rPr lang="en-US" sz="2000" dirty="0" err="1"/>
                <a:t>Alveo</a:t>
              </a:r>
              <a:endParaRPr lang="en-US" sz="2000" dirty="0"/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025910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Users</a:t>
              </a:r>
              <a:endParaRPr lang="en-US" b="1" dirty="0"/>
            </a:p>
          </p:txBody>
        </p:sp>
      </p:grpSp>
      <p:grpSp>
        <p:nvGrpSpPr>
          <p:cNvPr id="48" name="Gruppieren 47"/>
          <p:cNvGrpSpPr/>
          <p:nvPr/>
        </p:nvGrpSpPr>
        <p:grpSpPr>
          <a:xfrm>
            <a:off x="1553427" y="3583352"/>
            <a:ext cx="9411959" cy="456385"/>
            <a:chOff x="1748916" y="6542861"/>
            <a:chExt cx="9411959" cy="456385"/>
          </a:xfrm>
        </p:grpSpPr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Google, Broadcom, Nokia, Orange…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908834" y="4093898"/>
            <a:ext cx="10736628" cy="1006561"/>
            <a:chOff x="1300923" y="6319597"/>
            <a:chExt cx="9882215" cy="1006561"/>
          </a:xfrm>
        </p:grpSpPr>
        <p:sp>
          <p:nvSpPr>
            <p:cNvPr id="6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</a:t>
              </a:r>
              <a:r>
                <a:rPr lang="en-US" baseline="-25000" dirty="0"/>
                <a:t>16</a:t>
              </a:r>
              <a:r>
                <a:rPr lang="en-US" dirty="0"/>
                <a:t> DSL has a reference compiler: P4C</a:t>
              </a:r>
            </a:p>
          </p:txBody>
        </p:sp>
      </p:grpSp>
      <p:grpSp>
        <p:nvGrpSpPr>
          <p:cNvPr id="69" name="Gruppieren 68"/>
          <p:cNvGrpSpPr/>
          <p:nvPr/>
        </p:nvGrpSpPr>
        <p:grpSpPr>
          <a:xfrm>
            <a:off x="1553427" y="4706283"/>
            <a:ext cx="9411959" cy="456385"/>
            <a:chOff x="1748916" y="6542861"/>
            <a:chExt cx="9411959" cy="456385"/>
          </a:xfrm>
        </p:grpSpPr>
        <p:sp>
          <p:nvSpPr>
            <p:cNvPr id="7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Has status similar to LLVM/GCC; represents the P4 spec</a:t>
              </a:r>
            </a:p>
          </p:txBody>
        </p:sp>
      </p:grpSp>
      <p:grpSp>
        <p:nvGrpSpPr>
          <p:cNvPr id="73" name="Gruppieren 72"/>
          <p:cNvGrpSpPr/>
          <p:nvPr/>
        </p:nvGrpSpPr>
        <p:grpSpPr>
          <a:xfrm>
            <a:off x="1558196" y="5139539"/>
            <a:ext cx="9411959" cy="456385"/>
            <a:chOff x="1748916" y="6542861"/>
            <a:chExt cx="9411959" cy="456385"/>
          </a:xfrm>
        </p:grpSpPr>
        <p:sp>
          <p:nvSpPr>
            <p:cNvPr id="7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P4C transforms input → streamlines and optimizes code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678281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11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Compiler Context: P4C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2" name="Group 41">
            <a:extLst>
              <a:ext uri="{FF2B5EF4-FFF2-40B4-BE49-F238E27FC236}">
                <a16:creationId xmlns:a16="http://schemas.microsoft.com/office/drawing/2014/main" id="{62673B84-DD0D-4A44-A40E-CF9044AD4E3C}"/>
              </a:ext>
            </a:extLst>
          </p:cNvPr>
          <p:cNvGrpSpPr/>
          <p:nvPr/>
        </p:nvGrpSpPr>
        <p:grpSpPr>
          <a:xfrm>
            <a:off x="6661717" y="2768590"/>
            <a:ext cx="1386775" cy="1972017"/>
            <a:chOff x="6120826" y="2965838"/>
            <a:chExt cx="1266999" cy="1972017"/>
          </a:xfrm>
        </p:grpSpPr>
        <p:sp>
          <p:nvSpPr>
            <p:cNvPr id="33" name="Rectangle 3"/>
            <p:cNvSpPr/>
            <p:nvPr/>
          </p:nvSpPr>
          <p:spPr>
            <a:xfrm>
              <a:off x="6120826" y="2965838"/>
              <a:ext cx="1266999" cy="1972017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</a:rPr>
                <a:t>Mid End</a:t>
              </a:r>
            </a:p>
          </p:txBody>
        </p:sp>
        <p:sp>
          <p:nvSpPr>
            <p:cNvPr id="34" name="Rectangle 59">
              <a:extLst>
                <a:ext uri="{FF2B5EF4-FFF2-40B4-BE49-F238E27FC236}">
                  <a16:creationId xmlns:a16="http://schemas.microsoft.com/office/drawing/2014/main" id="{83F6DC49-319C-4791-A123-2CDCFB19D460}"/>
                </a:ext>
              </a:extLst>
            </p:cNvPr>
            <p:cNvSpPr/>
            <p:nvPr/>
          </p:nvSpPr>
          <p:spPr>
            <a:xfrm>
              <a:off x="6202624" y="3765381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5" name="Rectangle 60">
              <a:extLst>
                <a:ext uri="{FF2B5EF4-FFF2-40B4-BE49-F238E27FC236}">
                  <a16:creationId xmlns:a16="http://schemas.microsoft.com/office/drawing/2014/main" id="{F17232DC-947C-424C-B0E8-139CC0D659FC}"/>
                </a:ext>
              </a:extLst>
            </p:cNvPr>
            <p:cNvSpPr/>
            <p:nvPr/>
          </p:nvSpPr>
          <p:spPr>
            <a:xfrm>
              <a:off x="6316924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6" name="Rectangle 61">
              <a:extLst>
                <a:ext uri="{FF2B5EF4-FFF2-40B4-BE49-F238E27FC236}">
                  <a16:creationId xmlns:a16="http://schemas.microsoft.com/office/drawing/2014/main" id="{3D5EA9C5-47D1-410A-A511-AE06C0BD0D0C}"/>
                </a:ext>
              </a:extLst>
            </p:cNvPr>
            <p:cNvSpPr/>
            <p:nvPr/>
          </p:nvSpPr>
          <p:spPr>
            <a:xfrm>
              <a:off x="6442166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7" name="Rectangle 63">
              <a:extLst>
                <a:ext uri="{FF2B5EF4-FFF2-40B4-BE49-F238E27FC236}">
                  <a16:creationId xmlns:a16="http://schemas.microsoft.com/office/drawing/2014/main" id="{ED449EEA-2CCF-44AB-9E5A-36F7C3468E1D}"/>
                </a:ext>
              </a:extLst>
            </p:cNvPr>
            <p:cNvSpPr/>
            <p:nvPr/>
          </p:nvSpPr>
          <p:spPr>
            <a:xfrm>
              <a:off x="6570586" y="3765380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38" name="Rectangle 64">
              <a:extLst>
                <a:ext uri="{FF2B5EF4-FFF2-40B4-BE49-F238E27FC236}">
                  <a16:creationId xmlns:a16="http://schemas.microsoft.com/office/drawing/2014/main" id="{06334E7C-1BCF-4889-833C-441179095DB2}"/>
                </a:ext>
              </a:extLst>
            </p:cNvPr>
            <p:cNvSpPr/>
            <p:nvPr/>
          </p:nvSpPr>
          <p:spPr>
            <a:xfrm>
              <a:off x="6684886" y="3765381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3" name="Rectangle 66">
              <a:extLst>
                <a:ext uri="{FF2B5EF4-FFF2-40B4-BE49-F238E27FC236}">
                  <a16:creationId xmlns:a16="http://schemas.microsoft.com/office/drawing/2014/main" id="{9D0FDE6A-E591-4B4D-A64B-42AF38D1AC9C}"/>
                </a:ext>
              </a:extLst>
            </p:cNvPr>
            <p:cNvSpPr/>
            <p:nvPr/>
          </p:nvSpPr>
          <p:spPr>
            <a:xfrm>
              <a:off x="6810128" y="3765382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4" name="Rectangle 67">
              <a:extLst>
                <a:ext uri="{FF2B5EF4-FFF2-40B4-BE49-F238E27FC236}">
                  <a16:creationId xmlns:a16="http://schemas.microsoft.com/office/drawing/2014/main" id="{643069CB-C261-4786-A717-50621C896763}"/>
                </a:ext>
              </a:extLst>
            </p:cNvPr>
            <p:cNvSpPr/>
            <p:nvPr/>
          </p:nvSpPr>
          <p:spPr>
            <a:xfrm>
              <a:off x="6935371" y="3765381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5" name="Rectangle 68">
              <a:extLst>
                <a:ext uri="{FF2B5EF4-FFF2-40B4-BE49-F238E27FC236}">
                  <a16:creationId xmlns:a16="http://schemas.microsoft.com/office/drawing/2014/main" id="{E5CEBA39-41FC-4402-B493-2B1100B68581}"/>
                </a:ext>
              </a:extLst>
            </p:cNvPr>
            <p:cNvSpPr/>
            <p:nvPr/>
          </p:nvSpPr>
          <p:spPr>
            <a:xfrm>
              <a:off x="7049671" y="3765382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46" name="Rectangle 69">
              <a:extLst>
                <a:ext uri="{FF2B5EF4-FFF2-40B4-BE49-F238E27FC236}">
                  <a16:creationId xmlns:a16="http://schemas.microsoft.com/office/drawing/2014/main" id="{E1668577-78F3-4BDD-B1CF-ADED637DBD8C}"/>
                </a:ext>
              </a:extLst>
            </p:cNvPr>
            <p:cNvSpPr/>
            <p:nvPr/>
          </p:nvSpPr>
          <p:spPr>
            <a:xfrm>
              <a:off x="7174913" y="3765381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sp>
        <p:nvSpPr>
          <p:cNvPr id="47" name="TextBox 7"/>
          <p:cNvSpPr txBox="1"/>
          <p:nvPr/>
        </p:nvSpPr>
        <p:spPr>
          <a:xfrm>
            <a:off x="5912791" y="3500768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IR</a:t>
            </a:r>
          </a:p>
        </p:txBody>
      </p:sp>
      <p:sp>
        <p:nvSpPr>
          <p:cNvPr id="51" name="TextBox 8"/>
          <p:cNvSpPr txBox="1"/>
          <p:nvPr/>
        </p:nvSpPr>
        <p:spPr>
          <a:xfrm>
            <a:off x="8293855" y="3511870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IR</a:t>
            </a:r>
          </a:p>
        </p:txBody>
      </p:sp>
      <p:sp>
        <p:nvSpPr>
          <p:cNvPr id="52" name="Right Arrow 9"/>
          <p:cNvSpPr/>
          <p:nvPr/>
        </p:nvSpPr>
        <p:spPr>
          <a:xfrm>
            <a:off x="1813101" y="3532129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3" name="Right Arrow 12"/>
          <p:cNvSpPr/>
          <p:nvPr/>
        </p:nvSpPr>
        <p:spPr>
          <a:xfrm>
            <a:off x="5769236" y="3536145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4" name="Right Arrow 14"/>
          <p:cNvSpPr/>
          <p:nvPr/>
        </p:nvSpPr>
        <p:spPr>
          <a:xfrm>
            <a:off x="6370914" y="3526223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5" name="Right Arrow 15"/>
          <p:cNvSpPr/>
          <p:nvPr/>
        </p:nvSpPr>
        <p:spPr>
          <a:xfrm>
            <a:off x="8738702" y="3532129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56" name="TextBox 17"/>
          <p:cNvSpPr txBox="1"/>
          <p:nvPr/>
        </p:nvSpPr>
        <p:spPr>
          <a:xfrm>
            <a:off x="6545233" y="5186206"/>
            <a:ext cx="25404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Target-specific compiler passes</a:t>
            </a:r>
          </a:p>
        </p:txBody>
      </p:sp>
      <p:sp>
        <p:nvSpPr>
          <p:cNvPr id="57" name="TextBox 18"/>
          <p:cNvSpPr txBox="1"/>
          <p:nvPr/>
        </p:nvSpPr>
        <p:spPr>
          <a:xfrm>
            <a:off x="1270109" y="5176331"/>
            <a:ext cx="46396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Target-independent compiler passes</a:t>
            </a:r>
          </a:p>
          <a:p>
            <a:pPr algn="ctr"/>
            <a:r>
              <a:rPr lang="en-US" sz="2000" dirty="0">
                <a:latin typeface="Arial" panose="020B0604020202020204" pitchFamily="34" charset="0"/>
              </a:rPr>
              <a:t>(25+ distinct transformations)</a:t>
            </a:r>
          </a:p>
        </p:txBody>
      </p:sp>
      <p:sp>
        <p:nvSpPr>
          <p:cNvPr id="58" name="TextBox 19"/>
          <p:cNvSpPr txBox="1"/>
          <p:nvPr/>
        </p:nvSpPr>
        <p:spPr>
          <a:xfrm>
            <a:off x="4399266" y="1782159"/>
            <a:ext cx="3359894" cy="400110"/>
          </a:xfrm>
          <a:prstGeom prst="rect">
            <a:avLst/>
          </a:prstGeom>
          <a:noFill/>
          <a:ln w="28575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</a:rPr>
              <a:t>Same IR</a:t>
            </a:r>
          </a:p>
        </p:txBody>
      </p:sp>
      <p:cxnSp>
        <p:nvCxnSpPr>
          <p:cNvPr id="59" name="Straight Arrow Connector 21"/>
          <p:cNvCxnSpPr>
            <a:cxnSpLocks/>
            <a:stCxn id="58" idx="2"/>
            <a:endCxn id="47" idx="0"/>
          </p:cNvCxnSpPr>
          <p:nvPr/>
        </p:nvCxnSpPr>
        <p:spPr>
          <a:xfrm>
            <a:off x="6079213" y="2182269"/>
            <a:ext cx="54151" cy="1318499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22"/>
          <p:cNvCxnSpPr>
            <a:cxnSpLocks/>
            <a:stCxn id="58" idx="3"/>
            <a:endCxn id="51" idx="0"/>
          </p:cNvCxnSpPr>
          <p:nvPr/>
        </p:nvCxnSpPr>
        <p:spPr>
          <a:xfrm>
            <a:off x="7759160" y="1982214"/>
            <a:ext cx="755268" cy="152965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TextBox 25"/>
          <p:cNvSpPr txBox="1"/>
          <p:nvPr/>
        </p:nvSpPr>
        <p:spPr>
          <a:xfrm>
            <a:off x="8448678" y="1570602"/>
            <a:ext cx="26340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i="1" dirty="0">
                <a:latin typeface="Arial" panose="020B0604020202020204" pitchFamily="34" charset="0"/>
              </a:rPr>
              <a:t>IR with target-specific</a:t>
            </a:r>
          </a:p>
          <a:p>
            <a:pPr algn="ctr"/>
            <a:r>
              <a:rPr lang="en-US" sz="2000" i="1" dirty="0">
                <a:latin typeface="Arial" panose="020B0604020202020204" pitchFamily="34" charset="0"/>
              </a:rPr>
              <a:t>extensions</a:t>
            </a:r>
          </a:p>
        </p:txBody>
      </p:sp>
      <p:cxnSp>
        <p:nvCxnSpPr>
          <p:cNvPr id="62" name="Straight Arrow Connector 26"/>
          <p:cNvCxnSpPr>
            <a:cxnSpLocks/>
            <a:stCxn id="61" idx="2"/>
            <a:endCxn id="93" idx="0"/>
          </p:cNvCxnSpPr>
          <p:nvPr/>
        </p:nvCxnSpPr>
        <p:spPr>
          <a:xfrm>
            <a:off x="9765705" y="2278488"/>
            <a:ext cx="1" cy="485529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Rectangle 23">
            <a:extLst>
              <a:ext uri="{FF2B5EF4-FFF2-40B4-BE49-F238E27FC236}">
                <a16:creationId xmlns:a16="http://schemas.microsoft.com/office/drawing/2014/main" id="{C2710E31-B3FA-40D5-B3C3-C4CA6464DBD7}"/>
              </a:ext>
            </a:extLst>
          </p:cNvPr>
          <p:cNvSpPr/>
          <p:nvPr/>
        </p:nvSpPr>
        <p:spPr>
          <a:xfrm>
            <a:off x="2064572" y="2795532"/>
            <a:ext cx="1108440" cy="194507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P4</a:t>
            </a:r>
            <a:r>
              <a:rPr lang="en-US" sz="2000" b="1" baseline="-25000" dirty="0">
                <a:latin typeface="Arial" panose="020B0604020202020204" pitchFamily="34" charset="0"/>
              </a:rPr>
              <a:t>16</a:t>
            </a:r>
            <a:endParaRPr lang="en-US" sz="2000" b="1" dirty="0">
              <a:latin typeface="Arial" panose="020B0604020202020204" pitchFamily="34" charset="0"/>
            </a:endParaRPr>
          </a:p>
          <a:p>
            <a:pPr algn="ctr"/>
            <a:r>
              <a:rPr lang="en-US" sz="2000" b="1" dirty="0">
                <a:latin typeface="Arial" panose="020B0604020202020204" pitchFamily="34" charset="0"/>
              </a:rPr>
              <a:t>Parser</a:t>
            </a:r>
          </a:p>
        </p:txBody>
      </p:sp>
      <p:sp>
        <p:nvSpPr>
          <p:cNvPr id="64" name="TextBox 24">
            <a:extLst>
              <a:ext uri="{FF2B5EF4-FFF2-40B4-BE49-F238E27FC236}">
                <a16:creationId xmlns:a16="http://schemas.microsoft.com/office/drawing/2014/main" id="{423B7178-52EF-4AF3-8201-4ABBE80ECB99}"/>
              </a:ext>
            </a:extLst>
          </p:cNvPr>
          <p:cNvSpPr txBox="1"/>
          <p:nvPr/>
        </p:nvSpPr>
        <p:spPr>
          <a:xfrm>
            <a:off x="3369376" y="3524392"/>
            <a:ext cx="4411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IR</a:t>
            </a:r>
          </a:p>
        </p:txBody>
      </p:sp>
      <p:sp>
        <p:nvSpPr>
          <p:cNvPr id="77" name="Right Arrow 12">
            <a:extLst>
              <a:ext uri="{FF2B5EF4-FFF2-40B4-BE49-F238E27FC236}">
                <a16:creationId xmlns:a16="http://schemas.microsoft.com/office/drawing/2014/main" id="{E4E8D888-14D9-4982-BA56-43AB1BEB1E58}"/>
              </a:ext>
            </a:extLst>
          </p:cNvPr>
          <p:cNvSpPr/>
          <p:nvPr/>
        </p:nvSpPr>
        <p:spPr>
          <a:xfrm>
            <a:off x="3194884" y="3532062"/>
            <a:ext cx="168793" cy="349333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sp>
        <p:nvSpPr>
          <p:cNvPr id="78" name="Right Arrow 12">
            <a:extLst>
              <a:ext uri="{FF2B5EF4-FFF2-40B4-BE49-F238E27FC236}">
                <a16:creationId xmlns:a16="http://schemas.microsoft.com/office/drawing/2014/main" id="{E5BECB21-4A1D-41FC-83E4-1FBEDF242535}"/>
              </a:ext>
            </a:extLst>
          </p:cNvPr>
          <p:cNvSpPr/>
          <p:nvPr/>
        </p:nvSpPr>
        <p:spPr>
          <a:xfrm>
            <a:off x="3811045" y="3536145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grpSp>
        <p:nvGrpSpPr>
          <p:cNvPr id="79" name="Group 11">
            <a:extLst>
              <a:ext uri="{FF2B5EF4-FFF2-40B4-BE49-F238E27FC236}">
                <a16:creationId xmlns:a16="http://schemas.microsoft.com/office/drawing/2014/main" id="{C0551E6E-01A4-455F-ADEB-184B50DF642D}"/>
              </a:ext>
            </a:extLst>
          </p:cNvPr>
          <p:cNvGrpSpPr/>
          <p:nvPr/>
        </p:nvGrpSpPr>
        <p:grpSpPr>
          <a:xfrm>
            <a:off x="4031533" y="2783942"/>
            <a:ext cx="1636594" cy="1956666"/>
            <a:chOff x="3302967" y="2965839"/>
            <a:chExt cx="1432381" cy="1956666"/>
          </a:xfrm>
        </p:grpSpPr>
        <p:sp>
          <p:nvSpPr>
            <p:cNvPr id="80" name="Rectangle 4"/>
            <p:cNvSpPr/>
            <p:nvPr/>
          </p:nvSpPr>
          <p:spPr>
            <a:xfrm>
              <a:off x="3302967" y="2965839"/>
              <a:ext cx="1432381" cy="19566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b="1" dirty="0">
                  <a:latin typeface="Arial" panose="020B0604020202020204" pitchFamily="34" charset="0"/>
                </a:rPr>
                <a:t>Front End</a:t>
              </a:r>
            </a:p>
          </p:txBody>
        </p:sp>
        <p:sp>
          <p:nvSpPr>
            <p:cNvPr id="81" name="Rectangle 29">
              <a:extLst>
                <a:ext uri="{FF2B5EF4-FFF2-40B4-BE49-F238E27FC236}">
                  <a16:creationId xmlns:a16="http://schemas.microsoft.com/office/drawing/2014/main" id="{377B069F-ADE0-4819-B9D7-D3EE52C6C143}"/>
                </a:ext>
              </a:extLst>
            </p:cNvPr>
            <p:cNvSpPr/>
            <p:nvPr/>
          </p:nvSpPr>
          <p:spPr>
            <a:xfrm>
              <a:off x="3365863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2" name="Rectangle 30">
              <a:extLst>
                <a:ext uri="{FF2B5EF4-FFF2-40B4-BE49-F238E27FC236}">
                  <a16:creationId xmlns:a16="http://schemas.microsoft.com/office/drawing/2014/main" id="{91FAAE51-7179-4296-9A5D-C48397F11D99}"/>
                </a:ext>
              </a:extLst>
            </p:cNvPr>
            <p:cNvSpPr/>
            <p:nvPr/>
          </p:nvSpPr>
          <p:spPr>
            <a:xfrm>
              <a:off x="3480163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3" name="Rectangle 31">
              <a:extLst>
                <a:ext uri="{FF2B5EF4-FFF2-40B4-BE49-F238E27FC236}">
                  <a16:creationId xmlns:a16="http://schemas.microsoft.com/office/drawing/2014/main" id="{1C52F80D-D757-4E5F-80F4-6AB2890C4EA4}"/>
                </a:ext>
              </a:extLst>
            </p:cNvPr>
            <p:cNvSpPr/>
            <p:nvPr/>
          </p:nvSpPr>
          <p:spPr>
            <a:xfrm>
              <a:off x="3605405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4" name="Rectangle 32">
              <a:extLst>
                <a:ext uri="{FF2B5EF4-FFF2-40B4-BE49-F238E27FC236}">
                  <a16:creationId xmlns:a16="http://schemas.microsoft.com/office/drawing/2014/main" id="{9CE51371-FB6A-4723-A37A-A2F92CCD7C20}"/>
                </a:ext>
              </a:extLst>
            </p:cNvPr>
            <p:cNvSpPr/>
            <p:nvPr/>
          </p:nvSpPr>
          <p:spPr>
            <a:xfrm>
              <a:off x="3719705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5" name="Rectangle 33">
              <a:extLst>
                <a:ext uri="{FF2B5EF4-FFF2-40B4-BE49-F238E27FC236}">
                  <a16:creationId xmlns:a16="http://schemas.microsoft.com/office/drawing/2014/main" id="{002D19DC-521F-47F9-9FBD-FBB4771940E7}"/>
                </a:ext>
              </a:extLst>
            </p:cNvPr>
            <p:cNvSpPr/>
            <p:nvPr/>
          </p:nvSpPr>
          <p:spPr>
            <a:xfrm>
              <a:off x="3844948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6" name="Rectangle 34">
              <a:extLst>
                <a:ext uri="{FF2B5EF4-FFF2-40B4-BE49-F238E27FC236}">
                  <a16:creationId xmlns:a16="http://schemas.microsoft.com/office/drawing/2014/main" id="{8D02BC3C-7775-4CD4-AF12-07DFD3998B12}"/>
                </a:ext>
              </a:extLst>
            </p:cNvPr>
            <p:cNvSpPr/>
            <p:nvPr/>
          </p:nvSpPr>
          <p:spPr>
            <a:xfrm>
              <a:off x="3959248" y="3765383"/>
              <a:ext cx="95314" cy="481889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7" name="Rectangle 35">
              <a:extLst>
                <a:ext uri="{FF2B5EF4-FFF2-40B4-BE49-F238E27FC236}">
                  <a16:creationId xmlns:a16="http://schemas.microsoft.com/office/drawing/2014/main" id="{E313ED7D-C0B3-4FB7-81C3-73110A73B20A}"/>
                </a:ext>
              </a:extLst>
            </p:cNvPr>
            <p:cNvSpPr/>
            <p:nvPr/>
          </p:nvSpPr>
          <p:spPr>
            <a:xfrm>
              <a:off x="4084490" y="3765382"/>
              <a:ext cx="95314" cy="481889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8" name="Rectangle 36">
              <a:extLst>
                <a:ext uri="{FF2B5EF4-FFF2-40B4-BE49-F238E27FC236}">
                  <a16:creationId xmlns:a16="http://schemas.microsoft.com/office/drawing/2014/main" id="{F1EDB1B6-AF91-4F5A-AA38-1BA7214BC928}"/>
                </a:ext>
              </a:extLst>
            </p:cNvPr>
            <p:cNvSpPr/>
            <p:nvPr/>
          </p:nvSpPr>
          <p:spPr>
            <a:xfrm>
              <a:off x="4198790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89" name="Rectangle 37">
              <a:extLst>
                <a:ext uri="{FF2B5EF4-FFF2-40B4-BE49-F238E27FC236}">
                  <a16:creationId xmlns:a16="http://schemas.microsoft.com/office/drawing/2014/main" id="{FB39E2C5-D74B-4160-8437-E15BD812C9A3}"/>
                </a:ext>
              </a:extLst>
            </p:cNvPr>
            <p:cNvSpPr/>
            <p:nvPr/>
          </p:nvSpPr>
          <p:spPr>
            <a:xfrm>
              <a:off x="4324033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0" name="Rectangle 38">
              <a:extLst>
                <a:ext uri="{FF2B5EF4-FFF2-40B4-BE49-F238E27FC236}">
                  <a16:creationId xmlns:a16="http://schemas.microsoft.com/office/drawing/2014/main" id="{3DDB08CC-18F5-4AEF-8BA2-16B66F407707}"/>
                </a:ext>
              </a:extLst>
            </p:cNvPr>
            <p:cNvSpPr/>
            <p:nvPr/>
          </p:nvSpPr>
          <p:spPr>
            <a:xfrm>
              <a:off x="4438333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1" name="Rectangle 39">
              <a:extLst>
                <a:ext uri="{FF2B5EF4-FFF2-40B4-BE49-F238E27FC236}">
                  <a16:creationId xmlns:a16="http://schemas.microsoft.com/office/drawing/2014/main" id="{EE05CA2B-9B7F-4B23-94E1-A2A789758BCC}"/>
                </a:ext>
              </a:extLst>
            </p:cNvPr>
            <p:cNvSpPr/>
            <p:nvPr/>
          </p:nvSpPr>
          <p:spPr>
            <a:xfrm>
              <a:off x="4563575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grpSp>
        <p:nvGrpSpPr>
          <p:cNvPr id="92" name="Group 42">
            <a:extLst>
              <a:ext uri="{FF2B5EF4-FFF2-40B4-BE49-F238E27FC236}">
                <a16:creationId xmlns:a16="http://schemas.microsoft.com/office/drawing/2014/main" id="{B5215844-5630-451A-893E-F86D81CD056F}"/>
              </a:ext>
            </a:extLst>
          </p:cNvPr>
          <p:cNvGrpSpPr/>
          <p:nvPr/>
        </p:nvGrpSpPr>
        <p:grpSpPr>
          <a:xfrm>
            <a:off x="8987486" y="2764017"/>
            <a:ext cx="1556439" cy="1976590"/>
            <a:chOff x="8513117" y="2965839"/>
            <a:chExt cx="1379008" cy="1976590"/>
          </a:xfrm>
        </p:grpSpPr>
        <p:sp>
          <p:nvSpPr>
            <p:cNvPr id="93" name="Rectangle 5"/>
            <p:cNvSpPr/>
            <p:nvPr/>
          </p:nvSpPr>
          <p:spPr>
            <a:xfrm>
              <a:off x="8513117" y="2965839"/>
              <a:ext cx="1379008" cy="197659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sz="2000" dirty="0">
                  <a:latin typeface="Arial" panose="020B0604020202020204" pitchFamily="34" charset="0"/>
                </a:rPr>
                <a:t>Back End</a:t>
              </a:r>
            </a:p>
          </p:txBody>
        </p:sp>
        <p:sp>
          <p:nvSpPr>
            <p:cNvPr id="94" name="Rectangle 55">
              <a:extLst>
                <a:ext uri="{FF2B5EF4-FFF2-40B4-BE49-F238E27FC236}">
                  <a16:creationId xmlns:a16="http://schemas.microsoft.com/office/drawing/2014/main" id="{E4B7D066-FBFB-488B-975F-10BDBC2A9139}"/>
                </a:ext>
              </a:extLst>
            </p:cNvPr>
            <p:cNvSpPr/>
            <p:nvPr/>
          </p:nvSpPr>
          <p:spPr>
            <a:xfrm>
              <a:off x="8682047" y="3765383"/>
              <a:ext cx="95314" cy="481889"/>
            </a:xfrm>
            <a:prstGeom prst="rect">
              <a:avLst/>
            </a:prstGeom>
            <a:solidFill>
              <a:srgbClr val="FF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5" name="Rectangle 56">
              <a:extLst>
                <a:ext uri="{FF2B5EF4-FFF2-40B4-BE49-F238E27FC236}">
                  <a16:creationId xmlns:a16="http://schemas.microsoft.com/office/drawing/2014/main" id="{B39F57F4-648C-440E-9235-43E0DE1CF5F4}"/>
                </a:ext>
              </a:extLst>
            </p:cNvPr>
            <p:cNvSpPr/>
            <p:nvPr/>
          </p:nvSpPr>
          <p:spPr>
            <a:xfrm>
              <a:off x="8807290" y="3765382"/>
              <a:ext cx="95314" cy="481889"/>
            </a:xfrm>
            <a:prstGeom prst="rect">
              <a:avLst/>
            </a:prstGeom>
            <a:solidFill>
              <a:srgbClr val="FFFF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6" name="Rectangle 57">
              <a:extLst>
                <a:ext uri="{FF2B5EF4-FFF2-40B4-BE49-F238E27FC236}">
                  <a16:creationId xmlns:a16="http://schemas.microsoft.com/office/drawing/2014/main" id="{3A41087F-3CA8-4ACE-826C-B153287438BE}"/>
                </a:ext>
              </a:extLst>
            </p:cNvPr>
            <p:cNvSpPr/>
            <p:nvPr/>
          </p:nvSpPr>
          <p:spPr>
            <a:xfrm>
              <a:off x="8921590" y="3765383"/>
              <a:ext cx="95314" cy="481889"/>
            </a:xfrm>
            <a:prstGeom prst="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  <p:sp>
          <p:nvSpPr>
            <p:cNvPr id="97" name="Rectangle 58">
              <a:extLst>
                <a:ext uri="{FF2B5EF4-FFF2-40B4-BE49-F238E27FC236}">
                  <a16:creationId xmlns:a16="http://schemas.microsoft.com/office/drawing/2014/main" id="{A1559EE4-0923-42D4-A696-264374308038}"/>
                </a:ext>
              </a:extLst>
            </p:cNvPr>
            <p:cNvSpPr/>
            <p:nvPr/>
          </p:nvSpPr>
          <p:spPr>
            <a:xfrm>
              <a:off x="9046832" y="3765382"/>
              <a:ext cx="95314" cy="48188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>
                <a:latin typeface="Arial" panose="020B0604020202020204" pitchFamily="34" charset="0"/>
              </a:endParaRPr>
            </a:p>
          </p:txBody>
        </p:sp>
      </p:grpSp>
      <p:cxnSp>
        <p:nvCxnSpPr>
          <p:cNvPr id="98" name="Straight Arrow Connector 70">
            <a:extLst>
              <a:ext uri="{FF2B5EF4-FFF2-40B4-BE49-F238E27FC236}">
                <a16:creationId xmlns:a16="http://schemas.microsoft.com/office/drawing/2014/main" id="{B1DFC7CA-E2A1-47D2-B0E7-538DE2875DD3}"/>
              </a:ext>
            </a:extLst>
          </p:cNvPr>
          <p:cNvCxnSpPr>
            <a:cxnSpLocks/>
            <a:stCxn id="57" idx="0"/>
            <a:endCxn id="86" idx="2"/>
          </p:cNvCxnSpPr>
          <p:nvPr/>
        </p:nvCxnSpPr>
        <p:spPr>
          <a:xfrm flipV="1">
            <a:off x="3589949" y="4065375"/>
            <a:ext cx="1245882" cy="1110956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71">
            <a:extLst>
              <a:ext uri="{FF2B5EF4-FFF2-40B4-BE49-F238E27FC236}">
                <a16:creationId xmlns:a16="http://schemas.microsoft.com/office/drawing/2014/main" id="{34EF8C2A-42A5-4B4C-BC84-EA5034D8861D}"/>
              </a:ext>
            </a:extLst>
          </p:cNvPr>
          <p:cNvCxnSpPr>
            <a:cxnSpLocks/>
            <a:stCxn id="56" idx="0"/>
            <a:endCxn id="38" idx="2"/>
          </p:cNvCxnSpPr>
          <p:nvPr/>
        </p:nvCxnSpPr>
        <p:spPr>
          <a:xfrm flipH="1" flipV="1">
            <a:off x="7331264" y="4050022"/>
            <a:ext cx="484188" cy="1136184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73">
            <a:extLst>
              <a:ext uri="{FF2B5EF4-FFF2-40B4-BE49-F238E27FC236}">
                <a16:creationId xmlns:a16="http://schemas.microsoft.com/office/drawing/2014/main" id="{BF7491CC-093B-491D-B1FB-99E00445F9AA}"/>
              </a:ext>
            </a:extLst>
          </p:cNvPr>
          <p:cNvCxnSpPr>
            <a:cxnSpLocks/>
            <a:stCxn id="56" idx="0"/>
            <a:endCxn id="97" idx="2"/>
          </p:cNvCxnSpPr>
          <p:nvPr/>
        </p:nvCxnSpPr>
        <p:spPr>
          <a:xfrm flipV="1">
            <a:off x="7815452" y="4045449"/>
            <a:ext cx="1828209" cy="1140757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Arrow Connector 81">
            <a:extLst>
              <a:ext uri="{FF2B5EF4-FFF2-40B4-BE49-F238E27FC236}">
                <a16:creationId xmlns:a16="http://schemas.microsoft.com/office/drawing/2014/main" id="{4DAF8D6D-5FF0-4E80-BC4D-6CEF1A439A39}"/>
              </a:ext>
            </a:extLst>
          </p:cNvPr>
          <p:cNvCxnSpPr>
            <a:cxnSpLocks/>
            <a:stCxn id="58" idx="1"/>
            <a:endCxn id="64" idx="0"/>
          </p:cNvCxnSpPr>
          <p:nvPr/>
        </p:nvCxnSpPr>
        <p:spPr>
          <a:xfrm flipH="1">
            <a:off x="3589949" y="1982214"/>
            <a:ext cx="809317" cy="1542178"/>
          </a:xfrm>
          <a:prstGeom prst="straightConnector1">
            <a:avLst/>
          </a:prstGeom>
          <a:ln w="28575">
            <a:solidFill>
              <a:srgbClr val="000000"/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" name="Picture 83">
            <a:extLst>
              <a:ext uri="{FF2B5EF4-FFF2-40B4-BE49-F238E27FC236}">
                <a16:creationId xmlns:a16="http://schemas.microsoft.com/office/drawing/2014/main" id="{541A5D6B-909D-4787-8034-FCBFE7C31AA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225" y="3203084"/>
            <a:ext cx="623437" cy="538045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103" name="TextBox 85">
            <a:extLst>
              <a:ext uri="{FF2B5EF4-FFF2-40B4-BE49-F238E27FC236}">
                <a16:creationId xmlns:a16="http://schemas.microsoft.com/office/drawing/2014/main" id="{2113B772-1B2D-49E9-8B3C-A86C727F3F2F}"/>
              </a:ext>
            </a:extLst>
          </p:cNvPr>
          <p:cNvSpPr txBox="1"/>
          <p:nvPr/>
        </p:nvSpPr>
        <p:spPr>
          <a:xfrm>
            <a:off x="440575" y="2561920"/>
            <a:ext cx="12394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P4 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Program</a:t>
            </a:r>
          </a:p>
        </p:txBody>
      </p:sp>
      <p:sp>
        <p:nvSpPr>
          <p:cNvPr id="104" name="Right Arrow 14">
            <a:extLst>
              <a:ext uri="{FF2B5EF4-FFF2-40B4-BE49-F238E27FC236}">
                <a16:creationId xmlns:a16="http://schemas.microsoft.com/office/drawing/2014/main" id="{A2E8B013-0251-4DB8-82D9-FDEE365B3EFE}"/>
              </a:ext>
            </a:extLst>
          </p:cNvPr>
          <p:cNvSpPr/>
          <p:nvPr/>
        </p:nvSpPr>
        <p:spPr>
          <a:xfrm>
            <a:off x="8117924" y="3526223"/>
            <a:ext cx="168793" cy="349200"/>
          </a:xfrm>
          <a:prstGeom prst="rightArrow">
            <a:avLst/>
          </a:prstGeom>
          <a:solidFill>
            <a:srgbClr val="5A069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latin typeface="Arial" panose="020B0604020202020204" pitchFamily="34" charset="0"/>
            </a:endParaRPr>
          </a:p>
        </p:txBody>
      </p:sp>
      <p:pic>
        <p:nvPicPr>
          <p:cNvPr id="105" name="Picture 112">
            <a:extLst>
              <a:ext uri="{FF2B5EF4-FFF2-40B4-BE49-F238E27FC236}">
                <a16:creationId xmlns:a16="http://schemas.microsoft.com/office/drawing/2014/main" id="{86C25DB3-06A5-4F4D-AAF5-CE1C82C89682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639" y="4071666"/>
            <a:ext cx="611180" cy="527467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06" name="Picture 118">
            <a:extLst>
              <a:ext uri="{FF2B5EF4-FFF2-40B4-BE49-F238E27FC236}">
                <a16:creationId xmlns:a16="http://schemas.microsoft.com/office/drawing/2014/main" id="{C5A4799B-752B-476E-8E7A-14C26C373B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9386" y="3969925"/>
            <a:ext cx="577342" cy="49826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07" name="Picture 75">
            <a:extLst>
              <a:ext uri="{FF2B5EF4-FFF2-40B4-BE49-F238E27FC236}">
                <a16:creationId xmlns:a16="http://schemas.microsoft.com/office/drawing/2014/main" id="{6A0C3565-0E06-47ED-A995-A750F1029C9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6" y="3401278"/>
            <a:ext cx="711850" cy="618935"/>
          </a:xfrm>
          <a:prstGeom prst="rect">
            <a:avLst/>
          </a:prstGeom>
        </p:spPr>
      </p:pic>
      <p:sp>
        <p:nvSpPr>
          <p:cNvPr id="108" name="TextBox 65">
            <a:extLst>
              <a:ext uri="{FF2B5EF4-FFF2-40B4-BE49-F238E27FC236}">
                <a16:creationId xmlns:a16="http://schemas.microsoft.com/office/drawing/2014/main" id="{4AAACEB6-72DB-4F82-B6D0-91DE04874B80}"/>
              </a:ext>
            </a:extLst>
          </p:cNvPr>
          <p:cNvSpPr txBox="1"/>
          <p:nvPr/>
        </p:nvSpPr>
        <p:spPr>
          <a:xfrm>
            <a:off x="2383045" y="6366226"/>
            <a:ext cx="27206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</a:rPr>
              <a:t>IR: Intermediate Representation</a:t>
            </a:r>
          </a:p>
        </p:txBody>
      </p:sp>
      <p:pic>
        <p:nvPicPr>
          <p:cNvPr id="109" name="Picture 72">
            <a:extLst>
              <a:ext uri="{FF2B5EF4-FFF2-40B4-BE49-F238E27FC236}">
                <a16:creationId xmlns:a16="http://schemas.microsoft.com/office/drawing/2014/main" id="{743D6237-DFE4-44E3-A239-729CDF944FD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112" y="3269806"/>
            <a:ext cx="577342" cy="498264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538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1" grpId="0"/>
      <p:bldP spid="52" grpId="0" animBg="1"/>
      <p:bldP spid="53" grpId="0" animBg="1"/>
      <p:bldP spid="54" grpId="0" animBg="1"/>
      <p:bldP spid="55" grpId="0" animBg="1"/>
      <p:bldP spid="56" grpId="0"/>
      <p:bldP spid="57" grpId="0"/>
      <p:bldP spid="58" grpId="0" animBg="1"/>
      <p:bldP spid="61" grpId="0"/>
      <p:bldP spid="63" grpId="0" animBg="1"/>
      <p:bldP spid="64" grpId="0"/>
      <p:bldP spid="77" grpId="0" animBg="1"/>
      <p:bldP spid="78" grpId="0" animBg="1"/>
      <p:bldP spid="103" grpId="0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12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Stages of Testing a Compiler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6" name="Rectangle 17">
            <a:extLst>
              <a:ext uri="{FF2B5EF4-FFF2-40B4-BE49-F238E27FC236}">
                <a16:creationId xmlns:a16="http://schemas.microsoft.com/office/drawing/2014/main" id="{59F003B9-C6C5-4C9F-8509-F4B9BF71B176}"/>
              </a:ext>
            </a:extLst>
          </p:cNvPr>
          <p:cNvSpPr/>
          <p:nvPr/>
        </p:nvSpPr>
        <p:spPr>
          <a:xfrm>
            <a:off x="1832672" y="2208326"/>
            <a:ext cx="4044380" cy="517997"/>
          </a:xfrm>
          <a:prstGeom prst="rect">
            <a:avLst/>
          </a:prstGeom>
          <a:solidFill>
            <a:srgbClr val="FF968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Sequence of ASCII characters</a:t>
            </a:r>
            <a:endParaRPr lang="en-DE" dirty="0">
              <a:latin typeface="Arial" panose="020B0604020202020204" pitchFamily="34" charset="0"/>
            </a:endParaRPr>
          </a:p>
        </p:txBody>
      </p:sp>
      <p:sp>
        <p:nvSpPr>
          <p:cNvPr id="67" name="Rectangle 18">
            <a:extLst>
              <a:ext uri="{FF2B5EF4-FFF2-40B4-BE49-F238E27FC236}">
                <a16:creationId xmlns:a16="http://schemas.microsoft.com/office/drawing/2014/main" id="{380B7FE8-C647-43D6-B705-C33BB87A0458}"/>
              </a:ext>
            </a:extLst>
          </p:cNvPr>
          <p:cNvSpPr/>
          <p:nvPr/>
        </p:nvSpPr>
        <p:spPr>
          <a:xfrm>
            <a:off x="1832287" y="2718308"/>
            <a:ext cx="4044380" cy="517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Sequence of words, etc.</a:t>
            </a:r>
          </a:p>
        </p:txBody>
      </p:sp>
      <p:sp>
        <p:nvSpPr>
          <p:cNvPr id="68" name="Rectangle 19">
            <a:extLst>
              <a:ext uri="{FF2B5EF4-FFF2-40B4-BE49-F238E27FC236}">
                <a16:creationId xmlns:a16="http://schemas.microsoft.com/office/drawing/2014/main" id="{19DE3FAD-BBBC-4211-9372-A2B1DD6FF0AE}"/>
              </a:ext>
            </a:extLst>
          </p:cNvPr>
          <p:cNvSpPr/>
          <p:nvPr/>
        </p:nvSpPr>
        <p:spPr>
          <a:xfrm>
            <a:off x="1832672" y="3228290"/>
            <a:ext cx="4044380" cy="517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Syntactically correct program</a:t>
            </a:r>
          </a:p>
        </p:txBody>
      </p:sp>
      <p:sp>
        <p:nvSpPr>
          <p:cNvPr id="69" name="Rectangle 20">
            <a:extLst>
              <a:ext uri="{FF2B5EF4-FFF2-40B4-BE49-F238E27FC236}">
                <a16:creationId xmlns:a16="http://schemas.microsoft.com/office/drawing/2014/main" id="{45B85DA9-482D-4E52-9A3E-5CB04D615A52}"/>
              </a:ext>
            </a:extLst>
          </p:cNvPr>
          <p:cNvSpPr/>
          <p:nvPr/>
        </p:nvSpPr>
        <p:spPr>
          <a:xfrm>
            <a:off x="1832287" y="3738272"/>
            <a:ext cx="4044380" cy="54986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Type-correct program</a:t>
            </a:r>
          </a:p>
        </p:txBody>
      </p:sp>
      <p:sp>
        <p:nvSpPr>
          <p:cNvPr id="70" name="Rectangle 21">
            <a:extLst>
              <a:ext uri="{FF2B5EF4-FFF2-40B4-BE49-F238E27FC236}">
                <a16:creationId xmlns:a16="http://schemas.microsoft.com/office/drawing/2014/main" id="{FB8FB7F0-7780-4216-8E99-F34623CDDB9A}"/>
              </a:ext>
            </a:extLst>
          </p:cNvPr>
          <p:cNvSpPr/>
          <p:nvPr/>
        </p:nvSpPr>
        <p:spPr>
          <a:xfrm>
            <a:off x="1832672" y="4248253"/>
            <a:ext cx="4044380" cy="517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Statically conforming program</a:t>
            </a:r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ECEB9D37-E18E-4CBC-A6D2-CAD9FE67971D}"/>
              </a:ext>
            </a:extLst>
          </p:cNvPr>
          <p:cNvSpPr/>
          <p:nvPr/>
        </p:nvSpPr>
        <p:spPr>
          <a:xfrm>
            <a:off x="1832672" y="4758235"/>
            <a:ext cx="4044380" cy="517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Dynamically conforming program</a:t>
            </a:r>
          </a:p>
        </p:txBody>
      </p:sp>
      <p:sp>
        <p:nvSpPr>
          <p:cNvPr id="73" name="Arrow: Down 37">
            <a:extLst>
              <a:ext uri="{FF2B5EF4-FFF2-40B4-BE49-F238E27FC236}">
                <a16:creationId xmlns:a16="http://schemas.microsoft.com/office/drawing/2014/main" id="{C6409201-8F52-43E0-9078-5E5E095BF269}"/>
              </a:ext>
            </a:extLst>
          </p:cNvPr>
          <p:cNvSpPr/>
          <p:nvPr/>
        </p:nvSpPr>
        <p:spPr>
          <a:xfrm>
            <a:off x="468466" y="2208326"/>
            <a:ext cx="750072" cy="3067902"/>
          </a:xfrm>
          <a:prstGeom prst="downArrow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</a:rPr>
              <a:t>Increased Precision</a:t>
            </a:r>
            <a:endParaRPr lang="en-DE" sz="20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74" name="Rectangle 24">
            <a:extLst>
              <a:ext uri="{FF2B5EF4-FFF2-40B4-BE49-F238E27FC236}">
                <a16:creationId xmlns:a16="http://schemas.microsoft.com/office/drawing/2014/main" id="{598B67FA-1D91-4B96-8E7F-85F76A293442}"/>
              </a:ext>
            </a:extLst>
          </p:cNvPr>
          <p:cNvSpPr/>
          <p:nvPr/>
        </p:nvSpPr>
        <p:spPr>
          <a:xfrm>
            <a:off x="843502" y="5548467"/>
            <a:ext cx="7750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hlinkClick r:id="rId5"/>
              </a:rPr>
              <a:t>Differential testing for software</a:t>
            </a:r>
            <a:r>
              <a:rPr lang="en-US" sz="1400" dirty="0">
                <a:latin typeface="Arial" panose="020B0604020202020204" pitchFamily="34" charset="0"/>
              </a:rPr>
              <a:t>., </a:t>
            </a:r>
            <a:r>
              <a:rPr lang="en-US" sz="1400" dirty="0" err="1">
                <a:latin typeface="Arial" panose="020B0604020202020204" pitchFamily="34" charset="0"/>
              </a:rPr>
              <a:t>McKeeman</a:t>
            </a:r>
            <a:r>
              <a:rPr lang="en-US" sz="1400" dirty="0">
                <a:latin typeface="Arial" panose="020B0604020202020204" pitchFamily="34" charset="0"/>
              </a:rPr>
              <a:t>, William M., </a:t>
            </a:r>
            <a:r>
              <a:rPr lang="en-US" sz="1400" i="1" dirty="0">
                <a:latin typeface="Arial" panose="020B0604020202020204" pitchFamily="34" charset="0"/>
              </a:rPr>
              <a:t>Digital Technical Journal, 1998</a:t>
            </a:r>
            <a:endParaRPr lang="en-US" sz="1400" dirty="0">
              <a:latin typeface="Arial" panose="020B0604020202020204" pitchFamily="34" charset="0"/>
            </a:endParaRPr>
          </a:p>
        </p:txBody>
      </p:sp>
      <p:sp>
        <p:nvSpPr>
          <p:cNvPr id="75" name="TextBox 2">
            <a:extLst>
              <a:ext uri="{FF2B5EF4-FFF2-40B4-BE49-F238E27FC236}">
                <a16:creationId xmlns:a16="http://schemas.microsoft.com/office/drawing/2014/main" id="{C56A1F50-5A2A-4EF8-9F41-862F7251EB0C}"/>
              </a:ext>
            </a:extLst>
          </p:cNvPr>
          <p:cNvSpPr txBox="1"/>
          <p:nvPr/>
        </p:nvSpPr>
        <p:spPr>
          <a:xfrm>
            <a:off x="1364019" y="2268622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1</a:t>
            </a:r>
            <a:endParaRPr lang="en-DE" sz="2000" b="1" dirty="0">
              <a:latin typeface="Arial" panose="020B0604020202020204" pitchFamily="34" charset="0"/>
            </a:endParaRPr>
          </a:p>
        </p:txBody>
      </p:sp>
      <p:sp>
        <p:nvSpPr>
          <p:cNvPr id="76" name="TextBox 29">
            <a:extLst>
              <a:ext uri="{FF2B5EF4-FFF2-40B4-BE49-F238E27FC236}">
                <a16:creationId xmlns:a16="http://schemas.microsoft.com/office/drawing/2014/main" id="{40D688FE-5A94-493B-ADD5-E1F53660EB95}"/>
              </a:ext>
            </a:extLst>
          </p:cNvPr>
          <p:cNvSpPr txBox="1"/>
          <p:nvPr/>
        </p:nvSpPr>
        <p:spPr>
          <a:xfrm>
            <a:off x="1364019" y="2786620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2</a:t>
            </a:r>
            <a:endParaRPr lang="en-DE" sz="2000" b="1">
              <a:latin typeface="Arial" panose="020B0604020202020204" pitchFamily="34" charset="0"/>
            </a:endParaRPr>
          </a:p>
        </p:txBody>
      </p:sp>
      <p:sp>
        <p:nvSpPr>
          <p:cNvPr id="110" name="TextBox 30">
            <a:extLst>
              <a:ext uri="{FF2B5EF4-FFF2-40B4-BE49-F238E27FC236}">
                <a16:creationId xmlns:a16="http://schemas.microsoft.com/office/drawing/2014/main" id="{136DD1ED-0BB3-450F-8EFC-D66C61F6397C}"/>
              </a:ext>
            </a:extLst>
          </p:cNvPr>
          <p:cNvSpPr txBox="1"/>
          <p:nvPr/>
        </p:nvSpPr>
        <p:spPr>
          <a:xfrm>
            <a:off x="1364019" y="3304617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3</a:t>
            </a:r>
            <a:endParaRPr lang="en-DE" sz="2000" b="1">
              <a:latin typeface="Arial" panose="020B0604020202020204" pitchFamily="34" charset="0"/>
            </a:endParaRPr>
          </a:p>
        </p:txBody>
      </p:sp>
      <p:sp>
        <p:nvSpPr>
          <p:cNvPr id="111" name="TextBox 31">
            <a:extLst>
              <a:ext uri="{FF2B5EF4-FFF2-40B4-BE49-F238E27FC236}">
                <a16:creationId xmlns:a16="http://schemas.microsoft.com/office/drawing/2014/main" id="{84C64EDF-ECD7-41C3-A58F-548F6653C3C8}"/>
              </a:ext>
            </a:extLst>
          </p:cNvPr>
          <p:cNvSpPr txBox="1"/>
          <p:nvPr/>
        </p:nvSpPr>
        <p:spPr>
          <a:xfrm>
            <a:off x="1364019" y="3822612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4</a:t>
            </a:r>
            <a:endParaRPr lang="en-DE" sz="2000" b="1">
              <a:latin typeface="Arial" panose="020B0604020202020204" pitchFamily="34" charset="0"/>
            </a:endParaRPr>
          </a:p>
        </p:txBody>
      </p:sp>
      <p:sp>
        <p:nvSpPr>
          <p:cNvPr id="112" name="TextBox 32">
            <a:extLst>
              <a:ext uri="{FF2B5EF4-FFF2-40B4-BE49-F238E27FC236}">
                <a16:creationId xmlns:a16="http://schemas.microsoft.com/office/drawing/2014/main" id="{4C5C97EB-9CB0-4714-A8FA-B40BF5904F56}"/>
              </a:ext>
            </a:extLst>
          </p:cNvPr>
          <p:cNvSpPr txBox="1"/>
          <p:nvPr/>
        </p:nvSpPr>
        <p:spPr>
          <a:xfrm>
            <a:off x="1364019" y="4340612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5</a:t>
            </a:r>
            <a:endParaRPr lang="en-DE" sz="2000" b="1">
              <a:latin typeface="Arial" panose="020B0604020202020204" pitchFamily="34" charset="0"/>
            </a:endParaRPr>
          </a:p>
        </p:txBody>
      </p:sp>
      <p:sp>
        <p:nvSpPr>
          <p:cNvPr id="113" name="TextBox 38">
            <a:extLst>
              <a:ext uri="{FF2B5EF4-FFF2-40B4-BE49-F238E27FC236}">
                <a16:creationId xmlns:a16="http://schemas.microsoft.com/office/drawing/2014/main" id="{5E14DDF7-881D-44E3-8E3F-7893F526F633}"/>
              </a:ext>
            </a:extLst>
          </p:cNvPr>
          <p:cNvSpPr txBox="1"/>
          <p:nvPr/>
        </p:nvSpPr>
        <p:spPr>
          <a:xfrm>
            <a:off x="1364019" y="4858608"/>
            <a:ext cx="3227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Arial" panose="020B0604020202020204" pitchFamily="34" charset="0"/>
              </a:rPr>
              <a:t>6</a:t>
            </a:r>
            <a:endParaRPr lang="en-DE" sz="2000" b="1">
              <a:latin typeface="Arial" panose="020B0604020202020204" pitchFamily="34" charset="0"/>
            </a:endParaRPr>
          </a:p>
        </p:txBody>
      </p:sp>
      <p:sp>
        <p:nvSpPr>
          <p:cNvPr id="115" name="TextBox 40">
            <a:extLst>
              <a:ext uri="{FF2B5EF4-FFF2-40B4-BE49-F238E27FC236}">
                <a16:creationId xmlns:a16="http://schemas.microsoft.com/office/drawing/2014/main" id="{AE35E1E2-BE3F-405E-9DEB-06D256E8CC6E}"/>
              </a:ext>
            </a:extLst>
          </p:cNvPr>
          <p:cNvSpPr txBox="1"/>
          <p:nvPr/>
        </p:nvSpPr>
        <p:spPr>
          <a:xfrm>
            <a:off x="711692" y="1653961"/>
            <a:ext cx="10134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LEVEL</a:t>
            </a:r>
            <a:endParaRPr lang="en-DE" sz="2000" b="1" dirty="0">
              <a:latin typeface="Arial" panose="020B0604020202020204" pitchFamily="34" charset="0"/>
            </a:endParaRPr>
          </a:p>
        </p:txBody>
      </p:sp>
      <p:sp>
        <p:nvSpPr>
          <p:cNvPr id="116" name="Rectangle 25">
            <a:extLst>
              <a:ext uri="{FF2B5EF4-FFF2-40B4-BE49-F238E27FC236}">
                <a16:creationId xmlns:a16="http://schemas.microsoft.com/office/drawing/2014/main" id="{BE22C874-8D90-4401-ABE3-A6F54BB5291F}"/>
              </a:ext>
            </a:extLst>
          </p:cNvPr>
          <p:cNvSpPr/>
          <p:nvPr/>
        </p:nvSpPr>
        <p:spPr>
          <a:xfrm>
            <a:off x="5880903" y="2208326"/>
            <a:ext cx="4044380" cy="517997"/>
          </a:xfrm>
          <a:prstGeom prst="rect">
            <a:avLst/>
          </a:prstGeom>
          <a:solidFill>
            <a:srgbClr val="FF9683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rial" panose="020B0604020202020204" pitchFamily="34" charset="0"/>
              </a:rPr>
              <a:t>…large input sizes?</a:t>
            </a:r>
            <a:endParaRPr lang="en-DE" dirty="0">
              <a:latin typeface="Arial" panose="020B0604020202020204" pitchFamily="34" charset="0"/>
            </a:endParaRPr>
          </a:p>
        </p:txBody>
      </p:sp>
      <p:sp>
        <p:nvSpPr>
          <p:cNvPr id="117" name="Rectangle 26">
            <a:extLst>
              <a:ext uri="{FF2B5EF4-FFF2-40B4-BE49-F238E27FC236}">
                <a16:creationId xmlns:a16="http://schemas.microsoft.com/office/drawing/2014/main" id="{20D517D1-6F63-43B9-84DA-B8841E3DCB33}"/>
              </a:ext>
            </a:extLst>
          </p:cNvPr>
          <p:cNvSpPr/>
          <p:nvPr/>
        </p:nvSpPr>
        <p:spPr>
          <a:xfrm>
            <a:off x="5880903" y="2718308"/>
            <a:ext cx="4044380" cy="517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…an invalid token?</a:t>
            </a:r>
          </a:p>
        </p:txBody>
      </p:sp>
      <p:sp>
        <p:nvSpPr>
          <p:cNvPr id="118" name="Rectangle 27">
            <a:extLst>
              <a:ext uri="{FF2B5EF4-FFF2-40B4-BE49-F238E27FC236}">
                <a16:creationId xmlns:a16="http://schemas.microsoft.com/office/drawing/2014/main" id="{F7FAE190-88B1-4CDD-8A10-53608602DF8A}"/>
              </a:ext>
            </a:extLst>
          </p:cNvPr>
          <p:cNvSpPr/>
          <p:nvPr/>
        </p:nvSpPr>
        <p:spPr>
          <a:xfrm>
            <a:off x="5880903" y="3228290"/>
            <a:ext cx="4044380" cy="51799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… a missing bracket?</a:t>
            </a:r>
          </a:p>
        </p:txBody>
      </p:sp>
      <p:sp>
        <p:nvSpPr>
          <p:cNvPr id="119" name="Rectangle 28">
            <a:extLst>
              <a:ext uri="{FF2B5EF4-FFF2-40B4-BE49-F238E27FC236}">
                <a16:creationId xmlns:a16="http://schemas.microsoft.com/office/drawing/2014/main" id="{5BF511C7-D24C-4CD0-8EF2-92661D8C8DB6}"/>
              </a:ext>
            </a:extLst>
          </p:cNvPr>
          <p:cNvSpPr/>
          <p:nvPr/>
        </p:nvSpPr>
        <p:spPr>
          <a:xfrm>
            <a:off x="5880903" y="3738272"/>
            <a:ext cx="4044380" cy="517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…adding int to a struct?</a:t>
            </a:r>
          </a:p>
        </p:txBody>
      </p:sp>
      <p:sp>
        <p:nvSpPr>
          <p:cNvPr id="120" name="Rectangle 33">
            <a:extLst>
              <a:ext uri="{FF2B5EF4-FFF2-40B4-BE49-F238E27FC236}">
                <a16:creationId xmlns:a16="http://schemas.microsoft.com/office/drawing/2014/main" id="{8AAB3D1E-0043-4965-B149-C067B7A8DAD7}"/>
              </a:ext>
            </a:extLst>
          </p:cNvPr>
          <p:cNvSpPr/>
          <p:nvPr/>
        </p:nvSpPr>
        <p:spPr>
          <a:xfrm>
            <a:off x="5880903" y="4248253"/>
            <a:ext cx="4044380" cy="517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… a variable that is not defined?</a:t>
            </a:r>
          </a:p>
        </p:txBody>
      </p:sp>
      <p:sp>
        <p:nvSpPr>
          <p:cNvPr id="121" name="Rectangle 36">
            <a:extLst>
              <a:ext uri="{FF2B5EF4-FFF2-40B4-BE49-F238E27FC236}">
                <a16:creationId xmlns:a16="http://schemas.microsoft.com/office/drawing/2014/main" id="{F0E0B570-9334-45E6-8937-82C854C42362}"/>
              </a:ext>
            </a:extLst>
          </p:cNvPr>
          <p:cNvSpPr/>
          <p:nvPr/>
        </p:nvSpPr>
        <p:spPr>
          <a:xfrm>
            <a:off x="5880903" y="4758235"/>
            <a:ext cx="4044380" cy="517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dirty="0">
                <a:latin typeface="Arial" panose="020B0604020202020204" pitchFamily="34" charset="0"/>
              </a:rPr>
              <a:t>…transforming expressions?</a:t>
            </a:r>
          </a:p>
        </p:txBody>
      </p:sp>
      <p:sp>
        <p:nvSpPr>
          <p:cNvPr id="123" name="TextBox 42">
            <a:extLst>
              <a:ext uri="{FF2B5EF4-FFF2-40B4-BE49-F238E27FC236}">
                <a16:creationId xmlns:a16="http://schemas.microsoft.com/office/drawing/2014/main" id="{93F52412-7C42-49D0-996C-ED3E0AD6A388}"/>
              </a:ext>
            </a:extLst>
          </p:cNvPr>
          <p:cNvSpPr txBox="1"/>
          <p:nvPr/>
        </p:nvSpPr>
        <p:spPr>
          <a:xfrm>
            <a:off x="2912635" y="1651721"/>
            <a:ext cx="18836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INPUT CLASS</a:t>
            </a:r>
            <a:endParaRPr lang="en-DE" sz="2000" b="1" dirty="0">
              <a:latin typeface="Arial" panose="020B0604020202020204" pitchFamily="34" charset="0"/>
            </a:endParaRPr>
          </a:p>
        </p:txBody>
      </p:sp>
      <p:sp>
        <p:nvSpPr>
          <p:cNvPr id="124" name="TextBox 43">
            <a:extLst>
              <a:ext uri="{FF2B5EF4-FFF2-40B4-BE49-F238E27FC236}">
                <a16:creationId xmlns:a16="http://schemas.microsoft.com/office/drawing/2014/main" id="{9EA078AD-B2BC-48F7-86AF-C54048834A01}"/>
              </a:ext>
            </a:extLst>
          </p:cNvPr>
          <p:cNvSpPr txBox="1"/>
          <p:nvPr/>
        </p:nvSpPr>
        <p:spPr>
          <a:xfrm>
            <a:off x="5897885" y="1647974"/>
            <a:ext cx="4152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</a:rPr>
              <a:t>CAN THE COMPILER HANDLE…</a:t>
            </a:r>
            <a:endParaRPr lang="en-DE" sz="2000" b="1" dirty="0">
              <a:latin typeface="Arial" panose="020B0604020202020204" pitchFamily="34" charset="0"/>
            </a:endParaRPr>
          </a:p>
        </p:txBody>
      </p:sp>
      <p:cxnSp>
        <p:nvCxnSpPr>
          <p:cNvPr id="5" name="Gerade Verbindung mit Pfeil 4"/>
          <p:cNvCxnSpPr/>
          <p:nvPr/>
        </p:nvCxnSpPr>
        <p:spPr>
          <a:xfrm flipV="1">
            <a:off x="677578" y="2173653"/>
            <a:ext cx="1154709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/>
          <p:nvPr/>
        </p:nvCxnSpPr>
        <p:spPr>
          <a:xfrm>
            <a:off x="1866402" y="2173653"/>
            <a:ext cx="4010265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>
            <a:off x="5905093" y="2173653"/>
            <a:ext cx="3996000" cy="0"/>
          </a:xfrm>
          <a:prstGeom prst="straightConnector1">
            <a:avLst/>
          </a:prstGeom>
          <a:ln w="12700">
            <a:solidFill>
              <a:schemeClr val="tx1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17358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solidFill>
                    <a:srgbClr val="FF0000"/>
                  </a:solidFill>
                </a:rPr>
                <a:t>Crash Bug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13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Two Types of Bugs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“Obvious” bug</a:t>
              </a:r>
            </a:p>
          </p:txBody>
        </p:sp>
      </p:grpSp>
      <p:grpSp>
        <p:nvGrpSpPr>
          <p:cNvPr id="33" name="Gruppieren 32"/>
          <p:cNvGrpSpPr/>
          <p:nvPr/>
        </p:nvGrpSpPr>
        <p:grpSpPr>
          <a:xfrm>
            <a:off x="1553427" y="2971476"/>
            <a:ext cx="9411959" cy="456385"/>
            <a:chOff x="1748916" y="6542861"/>
            <a:chExt cx="9411959" cy="456385"/>
          </a:xfrm>
        </p:grpSpPr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 that causes the compiler to exit abnormally</a:t>
              </a:r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553427" y="3399535"/>
            <a:ext cx="9411959" cy="456385"/>
            <a:chOff x="1748916" y="6542861"/>
            <a:chExt cx="9411959" cy="456385"/>
          </a:xfrm>
        </p:grpSpPr>
        <p:sp>
          <p:nvSpPr>
            <p:cNvPr id="3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All bugs up to level </a:t>
              </a:r>
              <a:r>
                <a:rPr lang="en-US" sz="2000" b="1" dirty="0"/>
                <a:t>5</a:t>
              </a:r>
            </a:p>
          </p:txBody>
        </p:sp>
      </p:grpSp>
      <p:grpSp>
        <p:nvGrpSpPr>
          <p:cNvPr id="45" name="Gruppieren 44"/>
          <p:cNvGrpSpPr/>
          <p:nvPr/>
        </p:nvGrpSpPr>
        <p:grpSpPr>
          <a:xfrm>
            <a:off x="908834" y="3985677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 err="1">
                  <a:solidFill>
                    <a:srgbClr val="7030A0"/>
                  </a:solidFill>
                </a:rPr>
                <a:t>Miscompilation</a:t>
              </a:r>
              <a:r>
                <a:rPr lang="en-US" dirty="0">
                  <a:solidFill>
                    <a:srgbClr val="7030A0"/>
                  </a:solidFill>
                </a:rPr>
                <a:t> or “Semantic Bug”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53427" y="4598062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No error raised, </a:t>
              </a:r>
              <a:r>
                <a:rPr lang="en-US" sz="2000" b="1" dirty="0"/>
                <a:t>but</a:t>
              </a:r>
              <a:r>
                <a:rPr lang="en-US" sz="2000" dirty="0"/>
                <a:t> behavior of program is altered</a:t>
              </a:r>
            </a:p>
          </p:txBody>
        </p:sp>
      </p:grpSp>
      <p:grpSp>
        <p:nvGrpSpPr>
          <p:cNvPr id="55" name="Gruppieren 54"/>
          <p:cNvGrpSpPr/>
          <p:nvPr/>
        </p:nvGrpSpPr>
        <p:grpSpPr>
          <a:xfrm>
            <a:off x="1553427" y="5041478"/>
            <a:ext cx="9411959" cy="456385"/>
            <a:chOff x="1748916" y="6542861"/>
            <a:chExt cx="9411959" cy="456385"/>
          </a:xfrm>
        </p:grpSpPr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Typically caused by misbehaving compiler passes</a:t>
              </a:r>
            </a:p>
          </p:txBody>
        </p:sp>
      </p:grpSp>
      <p:grpSp>
        <p:nvGrpSpPr>
          <p:cNvPr id="59" name="Gruppieren 58"/>
          <p:cNvGrpSpPr/>
          <p:nvPr/>
        </p:nvGrpSpPr>
        <p:grpSpPr>
          <a:xfrm>
            <a:off x="1553427" y="5469537"/>
            <a:ext cx="9411959" cy="456385"/>
            <a:chOff x="1748916" y="6542861"/>
            <a:chExt cx="9411959" cy="456385"/>
          </a:xfrm>
        </p:grpSpPr>
        <p:sp>
          <p:nvSpPr>
            <p:cNvPr id="6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Level </a:t>
              </a:r>
              <a:r>
                <a:rPr lang="en-US" sz="2000" b="1" dirty="0"/>
                <a:t>6</a:t>
              </a:r>
              <a:endParaRPr lang="en-US" sz="2000" dirty="0"/>
            </a:p>
          </p:txBody>
        </p:sp>
      </p:grpSp>
      <p:grpSp>
        <p:nvGrpSpPr>
          <p:cNvPr id="63" name="Group 2">
            <a:extLst>
              <a:ext uri="{FF2B5EF4-FFF2-40B4-BE49-F238E27FC236}">
                <a16:creationId xmlns:a16="http://schemas.microsoft.com/office/drawing/2014/main" id="{770F4CE9-8BB6-46BA-99A9-1D56B42C01CD}"/>
              </a:ext>
            </a:extLst>
          </p:cNvPr>
          <p:cNvGrpSpPr/>
          <p:nvPr/>
        </p:nvGrpSpPr>
        <p:grpSpPr>
          <a:xfrm>
            <a:off x="8373476" y="1620000"/>
            <a:ext cx="3468260" cy="2076002"/>
            <a:chOff x="5398903" y="136639"/>
            <a:chExt cx="6574536" cy="3729715"/>
          </a:xfrm>
        </p:grpSpPr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4DEBE7D0-5DB8-4B2E-A996-7FEE569E2700}"/>
                </a:ext>
              </a:extLst>
            </p:cNvPr>
            <p:cNvSpPr/>
            <p:nvPr/>
          </p:nvSpPr>
          <p:spPr>
            <a:xfrm>
              <a:off x="5398903" y="136639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>
                  <a:latin typeface="Arial" panose="020B0604020202020204" pitchFamily="34" charset="0"/>
                </a:rPr>
                <a:t>Sequence of ASCII characters</a:t>
              </a:r>
              <a:endParaRPr lang="en-DE" sz="1400" b="1">
                <a:latin typeface="Arial" panose="020B0604020202020204" pitchFamily="34" charset="0"/>
              </a:endParaRPr>
            </a:p>
          </p:txBody>
        </p:sp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AB750851-DEF6-4038-91CE-FA228A7A23A7}"/>
                </a:ext>
              </a:extLst>
            </p:cNvPr>
            <p:cNvSpPr/>
            <p:nvPr/>
          </p:nvSpPr>
          <p:spPr>
            <a:xfrm>
              <a:off x="5398903" y="758258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 dirty="0">
                  <a:latin typeface="Arial" panose="020B0604020202020204" pitchFamily="34" charset="0"/>
                </a:rPr>
                <a:t>Sequence of words, white space…</a:t>
              </a:r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50ED5B19-0C3E-4F51-8163-12F3AA62C0BB}"/>
                </a:ext>
              </a:extLst>
            </p:cNvPr>
            <p:cNvSpPr/>
            <p:nvPr/>
          </p:nvSpPr>
          <p:spPr>
            <a:xfrm>
              <a:off x="5398903" y="1379878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>
                  <a:latin typeface="Arial" panose="020B0604020202020204" pitchFamily="34" charset="0"/>
                </a:rPr>
                <a:t>Syntactically correct program</a:t>
              </a:r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id="{1ECAFA1F-3ECA-4BCD-824E-F7D046BAA127}"/>
                </a:ext>
              </a:extLst>
            </p:cNvPr>
            <p:cNvSpPr/>
            <p:nvPr/>
          </p:nvSpPr>
          <p:spPr>
            <a:xfrm>
              <a:off x="5398903" y="2001497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>
                  <a:latin typeface="Arial" panose="020B0604020202020204" pitchFamily="34" charset="0"/>
                </a:rPr>
                <a:t>Type-correct program</a:t>
              </a:r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84EA6019-26E0-4164-A987-AC707432D7F2}"/>
                </a:ext>
              </a:extLst>
            </p:cNvPr>
            <p:cNvSpPr/>
            <p:nvPr/>
          </p:nvSpPr>
          <p:spPr>
            <a:xfrm>
              <a:off x="5398903" y="2623116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 dirty="0">
                  <a:latin typeface="Arial" panose="020B0604020202020204" pitchFamily="34" charset="0"/>
                </a:rPr>
                <a:t>Statically conforming program</a:t>
              </a:r>
            </a:p>
          </p:txBody>
        </p:sp>
        <p:sp>
          <p:nvSpPr>
            <p:cNvPr id="81" name="Rectangle 9">
              <a:extLst>
                <a:ext uri="{FF2B5EF4-FFF2-40B4-BE49-F238E27FC236}">
                  <a16:creationId xmlns:a16="http://schemas.microsoft.com/office/drawing/2014/main" id="{7DB6CF7F-0AFC-47AA-954E-22CB5E3EDB1C}"/>
                </a:ext>
              </a:extLst>
            </p:cNvPr>
            <p:cNvSpPr/>
            <p:nvPr/>
          </p:nvSpPr>
          <p:spPr>
            <a:xfrm>
              <a:off x="5398903" y="3244735"/>
              <a:ext cx="6574536" cy="621619"/>
            </a:xfrm>
            <a:prstGeom prst="rect">
              <a:avLst/>
            </a:prstGeom>
            <a:solidFill>
              <a:srgbClr val="A88ECE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>
                  <a:latin typeface="Arial" panose="020B0604020202020204" pitchFamily="34" charset="0"/>
                </a:rPr>
                <a:t>Dynamically conforming program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9442979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Random</a:t>
              </a:r>
              <a:r>
                <a:rPr lang="en-US" dirty="0"/>
                <a:t> programs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14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How to Crash the Compiler?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908834" y="2413802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We target level 5 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53427" y="3026187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Generate random programs that are valid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63" name="Group 2">
            <a:extLst>
              <a:ext uri="{FF2B5EF4-FFF2-40B4-BE49-F238E27FC236}">
                <a16:creationId xmlns:a16="http://schemas.microsoft.com/office/drawing/2014/main" id="{770F4CE9-8BB6-46BA-99A9-1D56B42C01CD}"/>
              </a:ext>
            </a:extLst>
          </p:cNvPr>
          <p:cNvGrpSpPr/>
          <p:nvPr/>
        </p:nvGrpSpPr>
        <p:grpSpPr>
          <a:xfrm>
            <a:off x="8208000" y="1620000"/>
            <a:ext cx="3468260" cy="2076002"/>
            <a:chOff x="5398903" y="136639"/>
            <a:chExt cx="6574536" cy="3729715"/>
          </a:xfrm>
        </p:grpSpPr>
        <p:sp>
          <p:nvSpPr>
            <p:cNvPr id="64" name="Rectangle 4">
              <a:extLst>
                <a:ext uri="{FF2B5EF4-FFF2-40B4-BE49-F238E27FC236}">
                  <a16:creationId xmlns:a16="http://schemas.microsoft.com/office/drawing/2014/main" id="{4DEBE7D0-5DB8-4B2E-A996-7FEE569E2700}"/>
                </a:ext>
              </a:extLst>
            </p:cNvPr>
            <p:cNvSpPr/>
            <p:nvPr/>
          </p:nvSpPr>
          <p:spPr>
            <a:xfrm>
              <a:off x="5398903" y="136639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latin typeface="Arial" panose="020B0604020202020204" pitchFamily="34" charset="0"/>
                </a:rPr>
                <a:t>Sequence of ASCII characters</a:t>
              </a:r>
              <a:endParaRPr lang="en-DE" sz="1400" b="1" dirty="0">
                <a:latin typeface="Arial" panose="020B0604020202020204" pitchFamily="34" charset="0"/>
              </a:endParaRPr>
            </a:p>
          </p:txBody>
        </p:sp>
        <p:sp>
          <p:nvSpPr>
            <p:cNvPr id="77" name="Rectangle 5">
              <a:extLst>
                <a:ext uri="{FF2B5EF4-FFF2-40B4-BE49-F238E27FC236}">
                  <a16:creationId xmlns:a16="http://schemas.microsoft.com/office/drawing/2014/main" id="{AB750851-DEF6-4038-91CE-FA228A7A23A7}"/>
                </a:ext>
              </a:extLst>
            </p:cNvPr>
            <p:cNvSpPr/>
            <p:nvPr/>
          </p:nvSpPr>
          <p:spPr>
            <a:xfrm>
              <a:off x="5398903" y="758258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 dirty="0">
                  <a:latin typeface="Arial" panose="020B0604020202020204" pitchFamily="34" charset="0"/>
                </a:rPr>
                <a:t>Sequence of words, white space…</a:t>
              </a:r>
            </a:p>
          </p:txBody>
        </p:sp>
        <p:sp>
          <p:nvSpPr>
            <p:cNvPr id="78" name="Rectangle 6">
              <a:extLst>
                <a:ext uri="{FF2B5EF4-FFF2-40B4-BE49-F238E27FC236}">
                  <a16:creationId xmlns:a16="http://schemas.microsoft.com/office/drawing/2014/main" id="{50ED5B19-0C3E-4F51-8163-12F3AA62C0BB}"/>
                </a:ext>
              </a:extLst>
            </p:cNvPr>
            <p:cNvSpPr/>
            <p:nvPr/>
          </p:nvSpPr>
          <p:spPr>
            <a:xfrm>
              <a:off x="5398903" y="1379878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 dirty="0">
                  <a:latin typeface="Arial" panose="020B0604020202020204" pitchFamily="34" charset="0"/>
                </a:rPr>
                <a:t>Syntactically correct program</a:t>
              </a:r>
            </a:p>
          </p:txBody>
        </p:sp>
        <p:sp>
          <p:nvSpPr>
            <p:cNvPr id="79" name="Rectangle 7">
              <a:extLst>
                <a:ext uri="{FF2B5EF4-FFF2-40B4-BE49-F238E27FC236}">
                  <a16:creationId xmlns:a16="http://schemas.microsoft.com/office/drawing/2014/main" id="{1ECAFA1F-3ECA-4BCD-824E-F7D046BAA127}"/>
                </a:ext>
              </a:extLst>
            </p:cNvPr>
            <p:cNvSpPr/>
            <p:nvPr/>
          </p:nvSpPr>
          <p:spPr>
            <a:xfrm>
              <a:off x="5398903" y="2001497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>
                  <a:latin typeface="Arial" panose="020B0604020202020204" pitchFamily="34" charset="0"/>
                </a:rPr>
                <a:t>Type-correct program</a:t>
              </a:r>
            </a:p>
          </p:txBody>
        </p:sp>
        <p:sp>
          <p:nvSpPr>
            <p:cNvPr id="81" name="Rectangle 9">
              <a:extLst>
                <a:ext uri="{FF2B5EF4-FFF2-40B4-BE49-F238E27FC236}">
                  <a16:creationId xmlns:a16="http://schemas.microsoft.com/office/drawing/2014/main" id="{7DB6CF7F-0AFC-47AA-954E-22CB5E3EDB1C}"/>
                </a:ext>
              </a:extLst>
            </p:cNvPr>
            <p:cNvSpPr/>
            <p:nvPr/>
          </p:nvSpPr>
          <p:spPr>
            <a:xfrm>
              <a:off x="5398903" y="3244735"/>
              <a:ext cx="6574536" cy="621619"/>
            </a:xfrm>
            <a:prstGeom prst="rect">
              <a:avLst/>
            </a:prstGeom>
            <a:solidFill>
              <a:srgbClr val="A88ECE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>
                  <a:latin typeface="Arial" panose="020B0604020202020204" pitchFamily="34" charset="0"/>
                </a:rPr>
                <a:t>Dynamically conforming program</a:t>
              </a:r>
            </a:p>
          </p:txBody>
        </p:sp>
        <p:sp>
          <p:nvSpPr>
            <p:cNvPr id="80" name="Rectangle 8">
              <a:extLst>
                <a:ext uri="{FF2B5EF4-FFF2-40B4-BE49-F238E27FC236}">
                  <a16:creationId xmlns:a16="http://schemas.microsoft.com/office/drawing/2014/main" id="{84EA6019-26E0-4164-A987-AC707432D7F2}"/>
                </a:ext>
              </a:extLst>
            </p:cNvPr>
            <p:cNvSpPr/>
            <p:nvPr/>
          </p:nvSpPr>
          <p:spPr>
            <a:xfrm>
              <a:off x="5398903" y="2623116"/>
              <a:ext cx="6574536" cy="621619"/>
            </a:xfrm>
            <a:prstGeom prst="rect">
              <a:avLst/>
            </a:prstGeom>
            <a:solidFill>
              <a:srgbClr val="FD7777"/>
            </a:solidFill>
            <a:ln w="9525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101600">
                <a:schemeClr val="accent6">
                  <a:satMod val="175000"/>
                  <a:alpha val="40000"/>
                </a:schemeClr>
              </a:glo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US" sz="1400" b="1" dirty="0">
                  <a:latin typeface="Arial" panose="020B0604020202020204" pitchFamily="34" charset="0"/>
                </a:rPr>
                <a:t>Statically conforming program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908834" y="3915734"/>
            <a:ext cx="8739992" cy="1006561"/>
            <a:chOff x="1300923" y="6319597"/>
            <a:chExt cx="8044470" cy="1006561"/>
          </a:xfrm>
        </p:grpSpPr>
        <p:sp>
          <p:nvSpPr>
            <p:cNvPr id="5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7832851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Identify programs that cause a non-zero exit code</a:t>
              </a:r>
            </a:p>
          </p:txBody>
        </p:sp>
      </p:grpSp>
      <p:grpSp>
        <p:nvGrpSpPr>
          <p:cNvPr id="66" name="Gruppieren 65"/>
          <p:cNvGrpSpPr/>
          <p:nvPr/>
        </p:nvGrpSpPr>
        <p:grpSpPr>
          <a:xfrm>
            <a:off x="1553427" y="4438406"/>
            <a:ext cx="9411959" cy="456385"/>
            <a:chOff x="1748916" y="6542861"/>
            <a:chExt cx="9411959" cy="456385"/>
          </a:xfrm>
        </p:grpSpPr>
        <p:sp>
          <p:nvSpPr>
            <p:cNvPr id="6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Could also be a program that is incorrectly rejected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sp>
        <p:nvSpPr>
          <p:cNvPr id="76" name="Arrow: Right 5">
            <a:extLst>
              <a:ext uri="{FF2B5EF4-FFF2-40B4-BE49-F238E27FC236}">
                <a16:creationId xmlns:a16="http://schemas.microsoft.com/office/drawing/2014/main" id="{33502159-1155-4BFF-BACD-0EAC50553FFB}"/>
              </a:ext>
            </a:extLst>
          </p:cNvPr>
          <p:cNvSpPr/>
          <p:nvPr/>
        </p:nvSpPr>
        <p:spPr>
          <a:xfrm>
            <a:off x="7379233" y="2981037"/>
            <a:ext cx="642846" cy="343035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grpSp>
        <p:nvGrpSpPr>
          <p:cNvPr id="34" name="Gruppieren 48">
            <a:extLst>
              <a:ext uri="{FF2B5EF4-FFF2-40B4-BE49-F238E27FC236}">
                <a16:creationId xmlns:a16="http://schemas.microsoft.com/office/drawing/2014/main" id="{1B5BC875-54E5-48D6-A4EE-1CF2CC0D4767}"/>
              </a:ext>
            </a:extLst>
          </p:cNvPr>
          <p:cNvGrpSpPr/>
          <p:nvPr/>
        </p:nvGrpSpPr>
        <p:grpSpPr>
          <a:xfrm>
            <a:off x="889229" y="5133179"/>
            <a:ext cx="10487076" cy="1006561"/>
            <a:chOff x="1300923" y="6319597"/>
            <a:chExt cx="9652522" cy="1006561"/>
          </a:xfrm>
        </p:grpSpPr>
        <p:sp>
          <p:nvSpPr>
            <p:cNvPr id="35" name="Freeform 5">
              <a:extLst>
                <a:ext uri="{FF2B5EF4-FFF2-40B4-BE49-F238E27FC236}">
                  <a16:creationId xmlns:a16="http://schemas.microsoft.com/office/drawing/2014/main" id="{41B0AE6F-ED74-42FF-98A1-B627BCD523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6" name="Content Placeholder 2">
              <a:extLst>
                <a:ext uri="{FF2B5EF4-FFF2-40B4-BE49-F238E27FC236}">
                  <a16:creationId xmlns:a16="http://schemas.microsoft.com/office/drawing/2014/main" id="{A878E08B-AF59-4725-AB09-C62747CE2403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440903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Bonus</a:t>
              </a:r>
              <a:r>
                <a:rPr lang="en-US" dirty="0"/>
                <a:t>: Use the generated programs to find semantic bugs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603929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15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Handling Semantic Bugs in the Compiler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36" name="Arrow: Right 26">
            <a:extLst>
              <a:ext uri="{FF2B5EF4-FFF2-40B4-BE49-F238E27FC236}">
                <a16:creationId xmlns:a16="http://schemas.microsoft.com/office/drawing/2014/main" id="{911B02DC-F833-446F-9E87-228AA4550373}"/>
              </a:ext>
            </a:extLst>
          </p:cNvPr>
          <p:cNvSpPr/>
          <p:nvPr/>
        </p:nvSpPr>
        <p:spPr>
          <a:xfrm rot="5400000">
            <a:off x="901245" y="3735375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5AB1382B-C55D-4CAE-B737-0FA87807EFF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0" y="2985152"/>
            <a:ext cx="686697" cy="597065"/>
          </a:xfrm>
          <a:prstGeom prst="rect">
            <a:avLst/>
          </a:prstGeom>
        </p:spPr>
      </p:pic>
      <p:sp>
        <p:nvSpPr>
          <p:cNvPr id="38" name="Arrow: Right 40">
            <a:extLst>
              <a:ext uri="{FF2B5EF4-FFF2-40B4-BE49-F238E27FC236}">
                <a16:creationId xmlns:a16="http://schemas.microsoft.com/office/drawing/2014/main" id="{F432E03B-70D3-4EE1-9613-1046B66CB146}"/>
              </a:ext>
            </a:extLst>
          </p:cNvPr>
          <p:cNvSpPr/>
          <p:nvPr/>
        </p:nvSpPr>
        <p:spPr>
          <a:xfrm rot="7217602">
            <a:off x="4613759" y="3755249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39" name="Picture 42">
            <a:extLst>
              <a:ext uri="{FF2B5EF4-FFF2-40B4-BE49-F238E27FC236}">
                <a16:creationId xmlns:a16="http://schemas.microsoft.com/office/drawing/2014/main" id="{739799D4-9BFA-4FC5-80A3-962889F7EF6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631" y="3061671"/>
            <a:ext cx="686697" cy="597065"/>
          </a:xfrm>
          <a:prstGeom prst="rect">
            <a:avLst/>
          </a:prstGeom>
        </p:spPr>
      </p:pic>
      <p:pic>
        <p:nvPicPr>
          <p:cNvPr id="40" name="Picture 44">
            <a:extLst>
              <a:ext uri="{FF2B5EF4-FFF2-40B4-BE49-F238E27FC236}">
                <a16:creationId xmlns:a16="http://schemas.microsoft.com/office/drawing/2014/main" id="{40114209-8DEB-47FA-9203-DADA23DA7A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4668" y="5211622"/>
            <a:ext cx="423002" cy="507603"/>
          </a:xfrm>
          <a:prstGeom prst="rect">
            <a:avLst/>
          </a:prstGeom>
        </p:spPr>
      </p:pic>
      <p:pic>
        <p:nvPicPr>
          <p:cNvPr id="41" name="Picture 51">
            <a:extLst>
              <a:ext uri="{FF2B5EF4-FFF2-40B4-BE49-F238E27FC236}">
                <a16:creationId xmlns:a16="http://schemas.microsoft.com/office/drawing/2014/main" id="{CDBDA4E7-3034-4EAB-B33F-F0969EDA5B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919" y="4070385"/>
            <a:ext cx="715765" cy="648000"/>
          </a:xfrm>
          <a:prstGeom prst="rect">
            <a:avLst/>
          </a:prstGeom>
        </p:spPr>
      </p:pic>
      <p:pic>
        <p:nvPicPr>
          <p:cNvPr id="42" name="Picture 53">
            <a:extLst>
              <a:ext uri="{FF2B5EF4-FFF2-40B4-BE49-F238E27FC236}">
                <a16:creationId xmlns:a16="http://schemas.microsoft.com/office/drawing/2014/main" id="{16696A22-B927-4187-9FED-E9B9958EC63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6211" y="4059622"/>
            <a:ext cx="715325" cy="648000"/>
          </a:xfrm>
          <a:prstGeom prst="rect">
            <a:avLst/>
          </a:prstGeom>
        </p:spPr>
      </p:pic>
      <p:pic>
        <p:nvPicPr>
          <p:cNvPr id="43" name="Picture 55">
            <a:extLst>
              <a:ext uri="{FF2B5EF4-FFF2-40B4-BE49-F238E27FC236}">
                <a16:creationId xmlns:a16="http://schemas.microsoft.com/office/drawing/2014/main" id="{EF8ECC47-2855-440B-ADD5-F18DED762F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35316" y="4059622"/>
            <a:ext cx="715324" cy="648000"/>
          </a:xfrm>
          <a:prstGeom prst="rect">
            <a:avLst/>
          </a:prstGeom>
        </p:spPr>
      </p:pic>
      <p:sp>
        <p:nvSpPr>
          <p:cNvPr id="44" name="Arrow: Right 57">
            <a:extLst>
              <a:ext uri="{FF2B5EF4-FFF2-40B4-BE49-F238E27FC236}">
                <a16:creationId xmlns:a16="http://schemas.microsoft.com/office/drawing/2014/main" id="{DB9DFC8C-1045-4AA0-93F5-CAE5F3AA3DAD}"/>
              </a:ext>
            </a:extLst>
          </p:cNvPr>
          <p:cNvSpPr/>
          <p:nvPr/>
        </p:nvSpPr>
        <p:spPr>
          <a:xfrm rot="2825764">
            <a:off x="5556016" y="3745891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48" name="Picture 59">
            <a:extLst>
              <a:ext uri="{FF2B5EF4-FFF2-40B4-BE49-F238E27FC236}">
                <a16:creationId xmlns:a16="http://schemas.microsoft.com/office/drawing/2014/main" id="{3E18EC60-AB8B-4C52-A45F-B4F0BC42B3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905" y="5211622"/>
            <a:ext cx="423002" cy="507603"/>
          </a:xfrm>
          <a:prstGeom prst="rect">
            <a:avLst/>
          </a:prstGeom>
        </p:spPr>
      </p:pic>
      <p:pic>
        <p:nvPicPr>
          <p:cNvPr id="55" name="Picture 61">
            <a:extLst>
              <a:ext uri="{FF2B5EF4-FFF2-40B4-BE49-F238E27FC236}">
                <a16:creationId xmlns:a16="http://schemas.microsoft.com/office/drawing/2014/main" id="{E35F32ED-F466-4E11-A9A6-156D78E6080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8534" y="5211622"/>
            <a:ext cx="423002" cy="507603"/>
          </a:xfrm>
          <a:prstGeom prst="rect">
            <a:avLst/>
          </a:prstGeom>
        </p:spPr>
      </p:pic>
      <p:sp>
        <p:nvSpPr>
          <p:cNvPr id="56" name="TextBox 64">
            <a:extLst>
              <a:ext uri="{FF2B5EF4-FFF2-40B4-BE49-F238E27FC236}">
                <a16:creationId xmlns:a16="http://schemas.microsoft.com/office/drawing/2014/main" id="{AFFA7874-105B-44D9-924B-B6E4A69207A1}"/>
              </a:ext>
            </a:extLst>
          </p:cNvPr>
          <p:cNvSpPr txBox="1"/>
          <p:nvPr/>
        </p:nvSpPr>
        <p:spPr>
          <a:xfrm>
            <a:off x="4950640" y="5307281"/>
            <a:ext cx="106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Equal?</a:t>
            </a:r>
            <a:endParaRPr lang="en-DE" sz="1600" dirty="0">
              <a:latin typeface="Arial" panose="020B0604020202020204" pitchFamily="34" charset="0"/>
            </a:endParaRPr>
          </a:p>
        </p:txBody>
      </p:sp>
      <p:sp>
        <p:nvSpPr>
          <p:cNvPr id="57" name="Arrow: Up 65">
            <a:extLst>
              <a:ext uri="{FF2B5EF4-FFF2-40B4-BE49-F238E27FC236}">
                <a16:creationId xmlns:a16="http://schemas.microsoft.com/office/drawing/2014/main" id="{828A833E-D621-4248-8DDA-D53186C4FFFD}"/>
              </a:ext>
            </a:extLst>
          </p:cNvPr>
          <p:cNvSpPr/>
          <p:nvPr/>
        </p:nvSpPr>
        <p:spPr>
          <a:xfrm rot="16200000">
            <a:off x="4699462" y="5319622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58" name="Arrow: Up 66">
            <a:extLst>
              <a:ext uri="{FF2B5EF4-FFF2-40B4-BE49-F238E27FC236}">
                <a16:creationId xmlns:a16="http://schemas.microsoft.com/office/drawing/2014/main" id="{12696D62-D649-42EF-8BCD-43CFFE32DC3E}"/>
              </a:ext>
            </a:extLst>
          </p:cNvPr>
          <p:cNvSpPr/>
          <p:nvPr/>
        </p:nvSpPr>
        <p:spPr>
          <a:xfrm rot="5400000">
            <a:off x="5922137" y="5319622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59" name="Rectangle 71">
            <a:extLst>
              <a:ext uri="{FF2B5EF4-FFF2-40B4-BE49-F238E27FC236}">
                <a16:creationId xmlns:a16="http://schemas.microsoft.com/office/drawing/2014/main" id="{D98B5861-D056-404B-9DC2-4025AC1B7D6B}"/>
              </a:ext>
            </a:extLst>
          </p:cNvPr>
          <p:cNvSpPr/>
          <p:nvPr/>
        </p:nvSpPr>
        <p:spPr>
          <a:xfrm>
            <a:off x="2235763" y="4079718"/>
            <a:ext cx="1018297" cy="6480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</a:p>
          <a:p>
            <a:pPr algn="ctr"/>
            <a:r>
              <a:rPr lang="de-DE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endParaRPr lang="en-DE" sz="1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rrow: Right 73">
            <a:extLst>
              <a:ext uri="{FF2B5EF4-FFF2-40B4-BE49-F238E27FC236}">
                <a16:creationId xmlns:a16="http://schemas.microsoft.com/office/drawing/2014/main" id="{D672FE60-5482-4BA2-8194-AEB30D9E35FE}"/>
              </a:ext>
            </a:extLst>
          </p:cNvPr>
          <p:cNvSpPr/>
          <p:nvPr/>
        </p:nvSpPr>
        <p:spPr>
          <a:xfrm>
            <a:off x="1565126" y="4114073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61" name="Arrow: Right 75">
            <a:extLst>
              <a:ext uri="{FF2B5EF4-FFF2-40B4-BE49-F238E27FC236}">
                <a16:creationId xmlns:a16="http://schemas.microsoft.com/office/drawing/2014/main" id="{E6708A31-7B70-45EA-958D-1ED50D9DEA14}"/>
              </a:ext>
            </a:extLst>
          </p:cNvPr>
          <p:cNvSpPr/>
          <p:nvPr/>
        </p:nvSpPr>
        <p:spPr>
          <a:xfrm rot="10800000">
            <a:off x="1525823" y="4450093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62" name="TextBox 76">
            <a:extLst>
              <a:ext uri="{FF2B5EF4-FFF2-40B4-BE49-F238E27FC236}">
                <a16:creationId xmlns:a16="http://schemas.microsoft.com/office/drawing/2014/main" id="{0F61321A-1238-47BB-94A8-5730113A3097}"/>
              </a:ext>
            </a:extLst>
          </p:cNvPr>
          <p:cNvSpPr txBox="1"/>
          <p:nvPr/>
        </p:nvSpPr>
        <p:spPr>
          <a:xfrm>
            <a:off x="1246972" y="3648090"/>
            <a:ext cx="12499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Correct?</a:t>
            </a:r>
            <a:endParaRPr lang="en-DE" sz="1600" dirty="0">
              <a:latin typeface="Arial" panose="020B0604020202020204" pitchFamily="34" charset="0"/>
            </a:endParaRPr>
          </a:p>
        </p:txBody>
      </p:sp>
      <p:cxnSp>
        <p:nvCxnSpPr>
          <p:cNvPr id="70" name="Straight Connector 78">
            <a:extLst>
              <a:ext uri="{FF2B5EF4-FFF2-40B4-BE49-F238E27FC236}">
                <a16:creationId xmlns:a16="http://schemas.microsoft.com/office/drawing/2014/main" id="{060CA422-622F-4279-9F55-A9BD46FD5F36}"/>
              </a:ext>
            </a:extLst>
          </p:cNvPr>
          <p:cNvCxnSpPr>
            <a:cxnSpLocks/>
          </p:cNvCxnSpPr>
          <p:nvPr/>
        </p:nvCxnSpPr>
        <p:spPr>
          <a:xfrm>
            <a:off x="3498921" y="2827206"/>
            <a:ext cx="0" cy="2841439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80">
            <a:extLst>
              <a:ext uri="{FF2B5EF4-FFF2-40B4-BE49-F238E27FC236}">
                <a16:creationId xmlns:a16="http://schemas.microsoft.com/office/drawing/2014/main" id="{A18A0A1B-4975-44CC-BAFC-7AA9549E6159}"/>
              </a:ext>
            </a:extLst>
          </p:cNvPr>
          <p:cNvCxnSpPr>
            <a:cxnSpLocks/>
          </p:cNvCxnSpPr>
          <p:nvPr/>
        </p:nvCxnSpPr>
        <p:spPr>
          <a:xfrm>
            <a:off x="7629555" y="2827206"/>
            <a:ext cx="0" cy="29166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82">
            <a:extLst>
              <a:ext uri="{FF2B5EF4-FFF2-40B4-BE49-F238E27FC236}">
                <a16:creationId xmlns:a16="http://schemas.microsoft.com/office/drawing/2014/main" id="{EBBB31B5-0B5A-4D68-9D2F-81F6D8132548}"/>
              </a:ext>
            </a:extLst>
          </p:cNvPr>
          <p:cNvSpPr txBox="1"/>
          <p:nvPr/>
        </p:nvSpPr>
        <p:spPr>
          <a:xfrm>
            <a:off x="3309735" y="1970385"/>
            <a:ext cx="341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Differential</a:t>
            </a:r>
          </a:p>
          <a:p>
            <a:pPr algn="ctr"/>
            <a:r>
              <a:rPr lang="en-US" sz="2000" b="1" dirty="0">
                <a:latin typeface="Arial" panose="020B0604020202020204" pitchFamily="34" charset="0"/>
              </a:rPr>
              <a:t>Testing?</a:t>
            </a:r>
            <a:endParaRPr lang="en-DE" sz="1600" b="1" dirty="0">
              <a:latin typeface="Arial" panose="020B0604020202020204" pitchFamily="34" charset="0"/>
            </a:endParaRPr>
          </a:p>
        </p:txBody>
      </p:sp>
      <p:sp>
        <p:nvSpPr>
          <p:cNvPr id="83" name="TextBox 83">
            <a:extLst>
              <a:ext uri="{FF2B5EF4-FFF2-40B4-BE49-F238E27FC236}">
                <a16:creationId xmlns:a16="http://schemas.microsoft.com/office/drawing/2014/main" id="{50DE6C6C-7D90-4B1A-AE28-9638066FE70B}"/>
              </a:ext>
            </a:extLst>
          </p:cNvPr>
          <p:cNvSpPr txBox="1"/>
          <p:nvPr/>
        </p:nvSpPr>
        <p:spPr>
          <a:xfrm>
            <a:off x="7446446" y="1970385"/>
            <a:ext cx="34194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Translation 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Validation?</a:t>
            </a:r>
            <a:endParaRPr lang="en-DE" sz="1600" b="1" dirty="0">
              <a:latin typeface="Arial" panose="020B0604020202020204" pitchFamily="34" charset="0"/>
            </a:endParaRPr>
          </a:p>
        </p:txBody>
      </p:sp>
      <p:sp>
        <p:nvSpPr>
          <p:cNvPr id="84" name="Arrow: Right 85">
            <a:extLst>
              <a:ext uri="{FF2B5EF4-FFF2-40B4-BE49-F238E27FC236}">
                <a16:creationId xmlns:a16="http://schemas.microsoft.com/office/drawing/2014/main" id="{8EF08D7C-E8C2-48F3-BCCE-024B5BE8BC24}"/>
              </a:ext>
            </a:extLst>
          </p:cNvPr>
          <p:cNvSpPr/>
          <p:nvPr/>
        </p:nvSpPr>
        <p:spPr>
          <a:xfrm rot="5400000">
            <a:off x="8037771" y="3741480"/>
            <a:ext cx="447862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85" name="Picture 87">
            <a:extLst>
              <a:ext uri="{FF2B5EF4-FFF2-40B4-BE49-F238E27FC236}">
                <a16:creationId xmlns:a16="http://schemas.microsoft.com/office/drawing/2014/main" id="{C2135313-4FF9-4C3B-AD13-5F69DB81B39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0534" y="3051085"/>
            <a:ext cx="686697" cy="597065"/>
          </a:xfrm>
          <a:prstGeom prst="rect">
            <a:avLst/>
          </a:prstGeom>
        </p:spPr>
      </p:pic>
      <p:sp>
        <p:nvSpPr>
          <p:cNvPr id="86" name="Arrow: Right 89">
            <a:extLst>
              <a:ext uri="{FF2B5EF4-FFF2-40B4-BE49-F238E27FC236}">
                <a16:creationId xmlns:a16="http://schemas.microsoft.com/office/drawing/2014/main" id="{E3C72B47-7EE8-4E48-943B-D6D039CC3D9D}"/>
              </a:ext>
            </a:extLst>
          </p:cNvPr>
          <p:cNvSpPr/>
          <p:nvPr/>
        </p:nvSpPr>
        <p:spPr>
          <a:xfrm rot="5400000">
            <a:off x="8030986" y="4783774"/>
            <a:ext cx="44786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87" name="Picture 91">
            <a:extLst>
              <a:ext uri="{FF2B5EF4-FFF2-40B4-BE49-F238E27FC236}">
                <a16:creationId xmlns:a16="http://schemas.microsoft.com/office/drawing/2014/main" id="{40F3C567-6307-4061-BE88-057C0CEFFFA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84682" y="5211622"/>
            <a:ext cx="423002" cy="507603"/>
          </a:xfrm>
          <a:prstGeom prst="rect">
            <a:avLst/>
          </a:prstGeom>
        </p:spPr>
      </p:pic>
      <p:pic>
        <p:nvPicPr>
          <p:cNvPr id="88" name="Picture 93">
            <a:extLst>
              <a:ext uri="{FF2B5EF4-FFF2-40B4-BE49-F238E27FC236}">
                <a16:creationId xmlns:a16="http://schemas.microsoft.com/office/drawing/2014/main" id="{ED12B7D6-8137-40FD-97DC-A6EDF5D855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18793" y="4059622"/>
            <a:ext cx="715765" cy="648000"/>
          </a:xfrm>
          <a:prstGeom prst="rect">
            <a:avLst/>
          </a:prstGeom>
        </p:spPr>
      </p:pic>
      <p:sp>
        <p:nvSpPr>
          <p:cNvPr id="89" name="Arrow: Right 95">
            <a:extLst>
              <a:ext uri="{FF2B5EF4-FFF2-40B4-BE49-F238E27FC236}">
                <a16:creationId xmlns:a16="http://schemas.microsoft.com/office/drawing/2014/main" id="{E71E597D-C78C-448B-B777-8393284C8522}"/>
              </a:ext>
            </a:extLst>
          </p:cNvPr>
          <p:cNvSpPr/>
          <p:nvPr/>
        </p:nvSpPr>
        <p:spPr>
          <a:xfrm>
            <a:off x="8804450" y="3235379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90" name="Arrow: Right 97">
            <a:extLst>
              <a:ext uri="{FF2B5EF4-FFF2-40B4-BE49-F238E27FC236}">
                <a16:creationId xmlns:a16="http://schemas.microsoft.com/office/drawing/2014/main" id="{5EEC4C91-58C1-4B0B-B9F6-1BB10A530BF3}"/>
              </a:ext>
            </a:extLst>
          </p:cNvPr>
          <p:cNvSpPr/>
          <p:nvPr/>
        </p:nvSpPr>
        <p:spPr>
          <a:xfrm>
            <a:off x="8746167" y="5341301"/>
            <a:ext cx="54089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91" name="TextBox 98">
            <a:extLst>
              <a:ext uri="{FF2B5EF4-FFF2-40B4-BE49-F238E27FC236}">
                <a16:creationId xmlns:a16="http://schemas.microsoft.com/office/drawing/2014/main" id="{62557768-66CF-4B19-94CF-00AAD48D2D20}"/>
              </a:ext>
            </a:extLst>
          </p:cNvPr>
          <p:cNvSpPr txBox="1"/>
          <p:nvPr/>
        </p:nvSpPr>
        <p:spPr>
          <a:xfrm>
            <a:off x="9386265" y="4237918"/>
            <a:ext cx="10692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</a:rPr>
              <a:t>Equal?</a:t>
            </a:r>
            <a:endParaRPr lang="en-DE" sz="1600" dirty="0">
              <a:latin typeface="Arial" panose="020B0604020202020204" pitchFamily="34" charset="0"/>
            </a:endParaRPr>
          </a:p>
        </p:txBody>
      </p:sp>
      <p:sp>
        <p:nvSpPr>
          <p:cNvPr id="92" name="Arrow: Up 99">
            <a:extLst>
              <a:ext uri="{FF2B5EF4-FFF2-40B4-BE49-F238E27FC236}">
                <a16:creationId xmlns:a16="http://schemas.microsoft.com/office/drawing/2014/main" id="{71CE3BAC-842A-4DF9-857F-DC3BB77B7528}"/>
              </a:ext>
            </a:extLst>
          </p:cNvPr>
          <p:cNvSpPr/>
          <p:nvPr/>
        </p:nvSpPr>
        <p:spPr>
          <a:xfrm>
            <a:off x="9670894" y="3730723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93" name="Arrow: Up 100">
            <a:extLst>
              <a:ext uri="{FF2B5EF4-FFF2-40B4-BE49-F238E27FC236}">
                <a16:creationId xmlns:a16="http://schemas.microsoft.com/office/drawing/2014/main" id="{7DDBA892-11BD-49A8-84CF-2001CC70BF3A}"/>
              </a:ext>
            </a:extLst>
          </p:cNvPr>
          <p:cNvSpPr/>
          <p:nvPr/>
        </p:nvSpPr>
        <p:spPr>
          <a:xfrm rot="10800000">
            <a:off x="9683853" y="4727718"/>
            <a:ext cx="304800" cy="373466"/>
          </a:xfrm>
          <a:prstGeom prst="up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pic>
        <p:nvPicPr>
          <p:cNvPr id="94" name="Picture 102">
            <a:extLst>
              <a:ext uri="{FF2B5EF4-FFF2-40B4-BE49-F238E27FC236}">
                <a16:creationId xmlns:a16="http://schemas.microsoft.com/office/drawing/2014/main" id="{CDC3B807-8AF0-4581-A4AF-1B8032326946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670" y="3207302"/>
            <a:ext cx="585650" cy="345442"/>
          </a:xfrm>
          <a:prstGeom prst="rect">
            <a:avLst/>
          </a:prstGeom>
        </p:spPr>
      </p:pic>
      <p:pic>
        <p:nvPicPr>
          <p:cNvPr id="95" name="Picture 104">
            <a:extLst>
              <a:ext uri="{FF2B5EF4-FFF2-40B4-BE49-F238E27FC236}">
                <a16:creationId xmlns:a16="http://schemas.microsoft.com/office/drawing/2014/main" id="{6FE27474-5DED-405C-910A-F9822638071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3428" y="5323203"/>
            <a:ext cx="585650" cy="345442"/>
          </a:xfrm>
          <a:prstGeom prst="rect">
            <a:avLst/>
          </a:prstGeom>
        </p:spPr>
      </p:pic>
      <p:pic>
        <p:nvPicPr>
          <p:cNvPr id="96" name="Picture 105">
            <a:extLst>
              <a:ext uri="{FF2B5EF4-FFF2-40B4-BE49-F238E27FC236}">
                <a16:creationId xmlns:a16="http://schemas.microsoft.com/office/drawing/2014/main" id="{959E7C76-3A46-44EE-8FED-1D07D4A20A78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576" y="2069121"/>
            <a:ext cx="517310" cy="510413"/>
          </a:xfrm>
          <a:prstGeom prst="rect">
            <a:avLst/>
          </a:prstGeom>
        </p:spPr>
      </p:pic>
      <p:pic>
        <p:nvPicPr>
          <p:cNvPr id="97" name="Picture 106">
            <a:extLst>
              <a:ext uri="{FF2B5EF4-FFF2-40B4-BE49-F238E27FC236}">
                <a16:creationId xmlns:a16="http://schemas.microsoft.com/office/drawing/2014/main" id="{2DF7D204-02B3-4F78-8F52-97A54DF65747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2561" y="2067009"/>
            <a:ext cx="517310" cy="510413"/>
          </a:xfrm>
          <a:prstGeom prst="rect">
            <a:avLst/>
          </a:prstGeom>
        </p:spPr>
      </p:pic>
      <p:pic>
        <p:nvPicPr>
          <p:cNvPr id="98" name="Picture 109">
            <a:extLst>
              <a:ext uri="{FF2B5EF4-FFF2-40B4-BE49-F238E27FC236}">
                <a16:creationId xmlns:a16="http://schemas.microsoft.com/office/drawing/2014/main" id="{F4374767-F0C7-4834-ABD2-8B77271B1312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4774" y="2012736"/>
            <a:ext cx="568408" cy="568408"/>
          </a:xfrm>
          <a:prstGeom prst="rect">
            <a:avLst/>
          </a:prstGeom>
        </p:spPr>
      </p:pic>
      <p:sp>
        <p:nvSpPr>
          <p:cNvPr id="99" name="Arrow: Right 111">
            <a:extLst>
              <a:ext uri="{FF2B5EF4-FFF2-40B4-BE49-F238E27FC236}">
                <a16:creationId xmlns:a16="http://schemas.microsoft.com/office/drawing/2014/main" id="{FAEB00CD-50B8-4BB5-809B-244383A1C1F0}"/>
              </a:ext>
            </a:extLst>
          </p:cNvPr>
          <p:cNvSpPr/>
          <p:nvPr/>
        </p:nvSpPr>
        <p:spPr>
          <a:xfrm rot="5400000">
            <a:off x="6242670" y="4800570"/>
            <a:ext cx="44786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100" name="Arrow: Right 113">
            <a:extLst>
              <a:ext uri="{FF2B5EF4-FFF2-40B4-BE49-F238E27FC236}">
                <a16:creationId xmlns:a16="http://schemas.microsoft.com/office/drawing/2014/main" id="{7BA902FD-0276-4BE6-A581-E19F6F3472DB}"/>
              </a:ext>
            </a:extLst>
          </p:cNvPr>
          <p:cNvSpPr/>
          <p:nvPr/>
        </p:nvSpPr>
        <p:spPr>
          <a:xfrm rot="5400000">
            <a:off x="947759" y="4809662"/>
            <a:ext cx="44786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101" name="Arrow: Right 115">
            <a:extLst>
              <a:ext uri="{FF2B5EF4-FFF2-40B4-BE49-F238E27FC236}">
                <a16:creationId xmlns:a16="http://schemas.microsoft.com/office/drawing/2014/main" id="{9136FAC5-90FE-4E27-BC68-461873CE731C}"/>
              </a:ext>
            </a:extLst>
          </p:cNvPr>
          <p:cNvSpPr/>
          <p:nvPr/>
        </p:nvSpPr>
        <p:spPr>
          <a:xfrm rot="5400000">
            <a:off x="4200475" y="4783774"/>
            <a:ext cx="447861" cy="295557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>
              <a:latin typeface="Arial" panose="020B0604020202020204" pitchFamily="34" charset="0"/>
            </a:endParaRPr>
          </a:p>
        </p:txBody>
      </p:sp>
      <p:sp>
        <p:nvSpPr>
          <p:cNvPr id="102" name="TextBox 81">
            <a:extLst>
              <a:ext uri="{FF2B5EF4-FFF2-40B4-BE49-F238E27FC236}">
                <a16:creationId xmlns:a16="http://schemas.microsoft.com/office/drawing/2014/main" id="{C29E4EAE-2C90-4313-9F94-A7FD162A7CAC}"/>
              </a:ext>
            </a:extLst>
          </p:cNvPr>
          <p:cNvSpPr txBox="1"/>
          <p:nvPr/>
        </p:nvSpPr>
        <p:spPr>
          <a:xfrm>
            <a:off x="-506885" y="1970385"/>
            <a:ext cx="34450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</a:rPr>
              <a:t>Compiler </a:t>
            </a:r>
            <a:br>
              <a:rPr lang="en-US" sz="2000" b="1" dirty="0">
                <a:latin typeface="Arial" panose="020B0604020202020204" pitchFamily="34" charset="0"/>
              </a:rPr>
            </a:br>
            <a:r>
              <a:rPr lang="en-US" sz="2000" b="1" dirty="0">
                <a:latin typeface="Arial" panose="020B0604020202020204" pitchFamily="34" charset="0"/>
              </a:rPr>
              <a:t>Verification?</a:t>
            </a:r>
            <a:endParaRPr lang="en-DE" sz="1600" b="1" dirty="0">
              <a:latin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1740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8" grpId="0" animBg="1"/>
      <p:bldP spid="44" grpId="0" animBg="1"/>
      <p:bldP spid="56" grpId="0"/>
      <p:bldP spid="57" grpId="0" animBg="1"/>
      <p:bldP spid="58" grpId="0" animBg="1"/>
      <p:bldP spid="59" grpId="0" animBg="1"/>
      <p:bldP spid="60" grpId="0" animBg="1"/>
      <p:bldP spid="61" grpId="0" animBg="1"/>
      <p:bldP spid="62" grpId="0"/>
      <p:bldP spid="72" grpId="0"/>
      <p:bldP spid="83" grpId="0"/>
      <p:bldP spid="84" grpId="0" animBg="1"/>
      <p:bldP spid="86" grpId="0" animBg="1"/>
      <p:bldP spid="89" grpId="0" animBg="1"/>
      <p:bldP spid="90" grpId="0" animBg="1"/>
      <p:bldP spid="91" grpId="0"/>
      <p:bldP spid="92" grpId="0" animBg="1"/>
      <p:bldP spid="93" grpId="0" animBg="1"/>
      <p:bldP spid="99" grpId="0" animBg="1"/>
      <p:bldP spid="100" grpId="0" animBg="1"/>
      <p:bldP spid="101" grpId="0" animBg="1"/>
      <p:bldP spid="10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Historically limited because of </a:t>
              </a:r>
              <a:r>
                <a:rPr lang="en-US" dirty="0" err="1"/>
                <a:t>undecidability</a:t>
              </a:r>
              <a:endParaRPr lang="en-US" dirty="0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16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Why does Translation Validation Work for P4?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45" name="Gruppieren 44"/>
          <p:cNvGrpSpPr/>
          <p:nvPr/>
        </p:nvGrpSpPr>
        <p:grpSpPr>
          <a:xfrm>
            <a:off x="908834" y="2413802"/>
            <a:ext cx="10736628" cy="1006561"/>
            <a:chOff x="1300923" y="6319597"/>
            <a:chExt cx="9882215" cy="1006561"/>
          </a:xfrm>
        </p:grpSpPr>
        <p:sp>
          <p:nvSpPr>
            <p:cNvPr id="4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4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But</a:t>
              </a:r>
              <a:r>
                <a:rPr lang="en-US" dirty="0"/>
                <a:t>, P4’s properties are a great fit for formal methods</a:t>
              </a:r>
            </a:p>
          </p:txBody>
        </p:sp>
      </p:grpSp>
      <p:grpSp>
        <p:nvGrpSpPr>
          <p:cNvPr id="51" name="Gruppieren 50"/>
          <p:cNvGrpSpPr/>
          <p:nvPr/>
        </p:nvGrpSpPr>
        <p:grpSpPr>
          <a:xfrm>
            <a:off x="1553427" y="3026187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Language core not Turing-complete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553427" y="3420363"/>
            <a:ext cx="9411959" cy="456385"/>
            <a:chOff x="1748916" y="6542861"/>
            <a:chExt cx="9411959" cy="456385"/>
          </a:xfrm>
        </p:grpSpPr>
        <p:sp>
          <p:nvSpPr>
            <p:cNvPr id="3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Program-structure provides well-defined state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1" name="Gruppieren 40"/>
          <p:cNvGrpSpPr/>
          <p:nvPr/>
        </p:nvGrpSpPr>
        <p:grpSpPr>
          <a:xfrm>
            <a:off x="2031052" y="3856880"/>
            <a:ext cx="9411959" cy="456385"/>
            <a:chOff x="1748916" y="6542861"/>
            <a:chExt cx="9411959" cy="456385"/>
          </a:xfrm>
        </p:grpSpPr>
        <p:sp>
          <p:nvSpPr>
            <p:cNvPr id="4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Input/output and state known at program start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sp>
        <p:nvSpPr>
          <p:cNvPr id="48" name="Pfeil nach rechts 47"/>
          <p:cNvSpPr/>
          <p:nvPr/>
        </p:nvSpPr>
        <p:spPr>
          <a:xfrm>
            <a:off x="-1460455" y="4517706"/>
            <a:ext cx="3517411" cy="659100"/>
          </a:xfrm>
          <a:prstGeom prst="rightArrow">
            <a:avLst/>
          </a:prstGeom>
          <a:noFill/>
          <a:ln w="254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Box 5">
            <a:extLst>
              <a:ext uri="{FF2B5EF4-FFF2-40B4-BE49-F238E27FC236}">
                <a16:creationId xmlns:a16="http://schemas.microsoft.com/office/drawing/2014/main" id="{35617F60-C0F0-4E63-86D3-4B254C98C8EA}"/>
              </a:ext>
            </a:extLst>
          </p:cNvPr>
          <p:cNvSpPr txBox="1"/>
          <p:nvPr/>
        </p:nvSpPr>
        <p:spPr>
          <a:xfrm>
            <a:off x="2212394" y="4553548"/>
            <a:ext cx="804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</a:rPr>
              <a:t>We can compare entire programs! </a:t>
            </a:r>
          </a:p>
        </p:txBody>
      </p:sp>
      <p:grpSp>
        <p:nvGrpSpPr>
          <p:cNvPr id="57" name="Group 6">
            <a:extLst>
              <a:ext uri="{FF2B5EF4-FFF2-40B4-BE49-F238E27FC236}">
                <a16:creationId xmlns:a16="http://schemas.microsoft.com/office/drawing/2014/main" id="{30A45BDF-F6C8-4937-8D33-76CEDD90B296}"/>
              </a:ext>
            </a:extLst>
          </p:cNvPr>
          <p:cNvGrpSpPr/>
          <p:nvPr/>
        </p:nvGrpSpPr>
        <p:grpSpPr>
          <a:xfrm>
            <a:off x="3739291" y="5440533"/>
            <a:ext cx="3360658" cy="784674"/>
            <a:chOff x="7954305" y="645771"/>
            <a:chExt cx="4122419" cy="962536"/>
          </a:xfrm>
        </p:grpSpPr>
        <p:pic>
          <p:nvPicPr>
            <p:cNvPr id="58" name="Graphic 7">
              <a:extLst>
                <a:ext uri="{FF2B5EF4-FFF2-40B4-BE49-F238E27FC236}">
                  <a16:creationId xmlns:a16="http://schemas.microsoft.com/office/drawing/2014/main" id="{708A1821-0EBC-4ADA-8968-A2A6BB9B0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54305" y="727861"/>
              <a:ext cx="873072" cy="873072"/>
            </a:xfrm>
            <a:prstGeom prst="rect">
              <a:avLst/>
            </a:prstGeom>
          </p:spPr>
        </p:pic>
        <p:pic>
          <p:nvPicPr>
            <p:cNvPr id="59" name="Picture 8">
              <a:extLst>
                <a:ext uri="{FF2B5EF4-FFF2-40B4-BE49-F238E27FC236}">
                  <a16:creationId xmlns:a16="http://schemas.microsoft.com/office/drawing/2014/main" id="{344BBFFD-A1E1-40DF-9A7E-7E9990F97F4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17465" y="659987"/>
              <a:ext cx="352751" cy="352751"/>
            </a:xfrm>
            <a:prstGeom prst="rect">
              <a:avLst/>
            </a:prstGeom>
          </p:spPr>
        </p:pic>
        <p:pic>
          <p:nvPicPr>
            <p:cNvPr id="60" name="Picture 9">
              <a:extLst>
                <a:ext uri="{FF2B5EF4-FFF2-40B4-BE49-F238E27FC236}">
                  <a16:creationId xmlns:a16="http://schemas.microsoft.com/office/drawing/2014/main" id="{F02F98F9-6D26-4807-85F8-BF0CC67B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36221" y="722871"/>
              <a:ext cx="336834" cy="332343"/>
            </a:xfrm>
            <a:prstGeom prst="rect">
              <a:avLst/>
            </a:prstGeom>
          </p:spPr>
        </p:pic>
        <p:sp>
          <p:nvSpPr>
            <p:cNvPr id="61" name="Arrow: Left-Right 10">
              <a:extLst>
                <a:ext uri="{FF2B5EF4-FFF2-40B4-BE49-F238E27FC236}">
                  <a16:creationId xmlns:a16="http://schemas.microsoft.com/office/drawing/2014/main" id="{80B5BEED-D77E-4AD8-80A2-7B523284BE37}"/>
                </a:ext>
              </a:extLst>
            </p:cNvPr>
            <p:cNvSpPr/>
            <p:nvPr/>
          </p:nvSpPr>
          <p:spPr>
            <a:xfrm>
              <a:off x="8716410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62" name="Graphic 11">
              <a:extLst>
                <a:ext uri="{FF2B5EF4-FFF2-40B4-BE49-F238E27FC236}">
                  <a16:creationId xmlns:a16="http://schemas.microsoft.com/office/drawing/2014/main" id="{A6B45900-4593-4C8E-B990-3D45AA3A663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21724" y="735235"/>
              <a:ext cx="873072" cy="873072"/>
            </a:xfrm>
            <a:prstGeom prst="rect">
              <a:avLst/>
            </a:prstGeom>
          </p:spPr>
        </p:pic>
        <p:sp>
          <p:nvSpPr>
            <p:cNvPr id="70" name="Arrow: Left-Right 12">
              <a:extLst>
                <a:ext uri="{FF2B5EF4-FFF2-40B4-BE49-F238E27FC236}">
                  <a16:creationId xmlns:a16="http://schemas.microsoft.com/office/drawing/2014/main" id="{D1DDB1F1-4A58-4B87-BB52-72656B2AC1D1}"/>
                </a:ext>
              </a:extLst>
            </p:cNvPr>
            <p:cNvSpPr/>
            <p:nvPr/>
          </p:nvSpPr>
          <p:spPr>
            <a:xfrm>
              <a:off x="9783829" y="1064990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71" name="Graphic 13">
              <a:extLst>
                <a:ext uri="{FF2B5EF4-FFF2-40B4-BE49-F238E27FC236}">
                  <a16:creationId xmlns:a16="http://schemas.microsoft.com/office/drawing/2014/main" id="{FBF16BC3-5DA6-4755-AEBF-E6D6A830D6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0117232" y="727860"/>
              <a:ext cx="873072" cy="873072"/>
            </a:xfrm>
            <a:prstGeom prst="rect">
              <a:avLst/>
            </a:prstGeom>
          </p:spPr>
        </p:pic>
        <p:sp>
          <p:nvSpPr>
            <p:cNvPr id="72" name="Arrow: Left-Right 14">
              <a:extLst>
                <a:ext uri="{FF2B5EF4-FFF2-40B4-BE49-F238E27FC236}">
                  <a16:creationId xmlns:a16="http://schemas.microsoft.com/office/drawing/2014/main" id="{36A53914-214D-4BB4-A35B-88916A7F0991}"/>
                </a:ext>
              </a:extLst>
            </p:cNvPr>
            <p:cNvSpPr/>
            <p:nvPr/>
          </p:nvSpPr>
          <p:spPr>
            <a:xfrm>
              <a:off x="10871984" y="1057616"/>
              <a:ext cx="408447" cy="247310"/>
            </a:xfrm>
            <a:prstGeom prst="leftRightArrow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83" name="Graphic 15">
              <a:extLst>
                <a:ext uri="{FF2B5EF4-FFF2-40B4-BE49-F238E27FC236}">
                  <a16:creationId xmlns:a16="http://schemas.microsoft.com/office/drawing/2014/main" id="{F47B62E0-B2D3-4FD8-97B3-F0E3483E96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203652" y="727860"/>
              <a:ext cx="873072" cy="873072"/>
            </a:xfrm>
            <a:prstGeom prst="rect">
              <a:avLst/>
            </a:prstGeom>
          </p:spPr>
        </p:pic>
        <p:pic>
          <p:nvPicPr>
            <p:cNvPr id="84" name="Picture 16">
              <a:extLst>
                <a:ext uri="{FF2B5EF4-FFF2-40B4-BE49-F238E27FC236}">
                  <a16:creationId xmlns:a16="http://schemas.microsoft.com/office/drawing/2014/main" id="{831F44AC-7EDC-4934-A541-024178B318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72110" y="645771"/>
              <a:ext cx="352751" cy="35275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947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Cannot use translation validation for closed-source compilers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17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Model-Based Testing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No access to the IR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Output binary obfuscated and semantics unknown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413695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Idea: Reuse program semantics to infer input and output 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553427" y="4026080"/>
            <a:ext cx="9411959" cy="456385"/>
            <a:chOff x="1748916" y="6542861"/>
            <a:chExt cx="9411959" cy="456385"/>
          </a:xfrm>
        </p:grpSpPr>
        <p:sp>
          <p:nvSpPr>
            <p:cNvPr id="2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Requires end-to-end test framework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553427" y="4414707"/>
            <a:ext cx="9411959" cy="456385"/>
            <a:chOff x="1748916" y="6542861"/>
            <a:chExt cx="9411959" cy="456385"/>
          </a:xfrm>
        </p:grpSpPr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Input/output pairs are computed based on program branches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E5752CEF-36D6-48D8-B99A-92DDD6C519B1}"/>
              </a:ext>
            </a:extLst>
          </p:cNvPr>
          <p:cNvGrpSpPr/>
          <p:nvPr/>
        </p:nvGrpSpPr>
        <p:grpSpPr>
          <a:xfrm>
            <a:off x="3380958" y="5212575"/>
            <a:ext cx="4943644" cy="760713"/>
            <a:chOff x="2953447" y="5034445"/>
            <a:chExt cx="4441035" cy="617321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778D25D2-F94B-4617-B7A9-D4C228B56D2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3447" y="5054701"/>
              <a:ext cx="686697" cy="597065"/>
            </a:xfrm>
            <a:prstGeom prst="rect">
              <a:avLst/>
            </a:prstGeom>
          </p:spPr>
        </p:pic>
        <p:sp>
          <p:nvSpPr>
            <p:cNvPr id="37" name="Arrow: Right 36">
              <a:extLst>
                <a:ext uri="{FF2B5EF4-FFF2-40B4-BE49-F238E27FC236}">
                  <a16:creationId xmlns:a16="http://schemas.microsoft.com/office/drawing/2014/main" id="{6B2898FA-BA9D-4569-B48D-800394D933FF}"/>
                </a:ext>
              </a:extLst>
            </p:cNvPr>
            <p:cNvSpPr/>
            <p:nvPr/>
          </p:nvSpPr>
          <p:spPr>
            <a:xfrm>
              <a:off x="3797363" y="5238995"/>
              <a:ext cx="540891" cy="29555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BE11F957-3429-4C5A-A328-BC4DEEDF4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3261" y="5136997"/>
              <a:ext cx="710972" cy="419363"/>
            </a:xfrm>
            <a:prstGeom prst="rect">
              <a:avLst/>
            </a:prstGeom>
          </p:spPr>
        </p:pic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0F5B870F-4624-443F-A08C-A35F742DE183}"/>
                </a:ext>
              </a:extLst>
            </p:cNvPr>
            <p:cNvGrpSpPr/>
            <p:nvPr/>
          </p:nvGrpSpPr>
          <p:grpSpPr>
            <a:xfrm>
              <a:off x="6144474" y="5034445"/>
              <a:ext cx="1250008" cy="617321"/>
              <a:chOff x="7243080" y="1683960"/>
              <a:chExt cx="1318651" cy="1094702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40C2D52E-0099-4EB7-853B-FF9BD826D65D}"/>
                  </a:ext>
                </a:extLst>
              </p:cNvPr>
              <p:cNvSpPr/>
              <p:nvPr/>
            </p:nvSpPr>
            <p:spPr>
              <a:xfrm>
                <a:off x="7243080" y="1970942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06480C28-C3BC-4DAA-B299-59FE5CB5A8F3}"/>
                  </a:ext>
                </a:extLst>
              </p:cNvPr>
              <p:cNvSpPr/>
              <p:nvPr/>
            </p:nvSpPr>
            <p:spPr>
              <a:xfrm>
                <a:off x="7340424" y="1889666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6E0DAE4B-6B9B-4FC7-8759-9BDA0121C8CB}"/>
                  </a:ext>
                </a:extLst>
              </p:cNvPr>
              <p:cNvSpPr/>
              <p:nvPr/>
            </p:nvSpPr>
            <p:spPr>
              <a:xfrm>
                <a:off x="7440538" y="1786813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B3A13190-3FB6-4A80-A2EA-08015C7F0B2C}"/>
                  </a:ext>
                </a:extLst>
              </p:cNvPr>
              <p:cNvSpPr/>
              <p:nvPr/>
            </p:nvSpPr>
            <p:spPr>
              <a:xfrm>
                <a:off x="7540651" y="1683960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test1.stf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43F5BA6E-0949-42BD-A624-49E2CE7A49D4}"/>
                </a:ext>
              </a:extLst>
            </p:cNvPr>
            <p:cNvSpPr/>
            <p:nvPr/>
          </p:nvSpPr>
          <p:spPr>
            <a:xfrm>
              <a:off x="5338839" y="5237704"/>
              <a:ext cx="540891" cy="295557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115828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Toolbox of testing software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18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Gauntlet Framework for P4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464216" y="2297691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Random code generator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7" name="Gruppieren 36"/>
          <p:cNvGrpSpPr/>
          <p:nvPr/>
        </p:nvGrpSpPr>
        <p:grpSpPr>
          <a:xfrm>
            <a:off x="1464216" y="2691867"/>
            <a:ext cx="9411959" cy="456385"/>
            <a:chOff x="1748916" y="6542861"/>
            <a:chExt cx="9411959" cy="456385"/>
          </a:xfrm>
        </p:grpSpPr>
        <p:sp>
          <p:nvSpPr>
            <p:cNvPr id="3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Interpreter that converts P4</a:t>
              </a:r>
              <a:r>
                <a:rPr lang="en-US" sz="2000" baseline="-25000" dirty="0"/>
                <a:t>16  </a:t>
              </a:r>
              <a:r>
                <a:rPr lang="en-US" sz="2000" dirty="0"/>
                <a:t>to Z3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464216" y="3086043"/>
            <a:ext cx="9411959" cy="456385"/>
            <a:chOff x="1748916" y="6542861"/>
            <a:chExt cx="9411959" cy="456385"/>
          </a:xfrm>
        </p:grpSpPr>
        <p:sp>
          <p:nvSpPr>
            <p:cNvPr id="55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Translation validation and testing pipeline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908834" y="3712812"/>
            <a:ext cx="10736628" cy="1006561"/>
            <a:chOff x="1300923" y="6319597"/>
            <a:chExt cx="9882215" cy="1006561"/>
          </a:xfrm>
        </p:grpSpPr>
        <p:sp>
          <p:nvSpPr>
            <p:cNvPr id="6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Three concrete techniques for finding bugs</a:t>
              </a:r>
            </a:p>
          </p:txBody>
        </p:sp>
      </p:grpSp>
      <p:sp>
        <p:nvSpPr>
          <p:cNvPr id="74" name="Content Placeholder 2">
            <a:extLst>
              <a:ext uri="{FF2B5EF4-FFF2-40B4-BE49-F238E27FC236}">
                <a16:creationId xmlns:a16="http://schemas.microsoft.com/office/drawing/2014/main" id="{6D486727-9D36-408A-BE6E-853732289BC9}"/>
              </a:ext>
            </a:extLst>
          </p:cNvPr>
          <p:cNvSpPr txBox="1">
            <a:spLocks/>
          </p:cNvSpPr>
          <p:nvPr/>
        </p:nvSpPr>
        <p:spPr>
          <a:xfrm>
            <a:off x="1645558" y="4262988"/>
            <a:ext cx="9875881" cy="14151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Random code generation to find </a:t>
            </a:r>
            <a:r>
              <a:rPr lang="en-US" sz="2000" dirty="0">
                <a:solidFill>
                  <a:srgbClr val="FF0000"/>
                </a:solidFill>
              </a:rPr>
              <a:t>crash bugs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Translation validation to identify </a:t>
            </a:r>
            <a:r>
              <a:rPr lang="en-US" sz="2000" dirty="0">
                <a:solidFill>
                  <a:srgbClr val="7030A0"/>
                </a:solidFill>
              </a:rPr>
              <a:t>semantic bugs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b="1" dirty="0"/>
              <a:t>Bonus</a:t>
            </a:r>
            <a:r>
              <a:rPr lang="en-US" sz="2000" dirty="0"/>
              <a:t>: Model-based testing for closed-source compilers </a:t>
            </a:r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85" name="Picture 4" descr="VirtualMarketingOfficer Blog » Tool box small">
            <a:extLst>
              <a:ext uri="{FF2B5EF4-FFF2-40B4-BE49-F238E27FC236}">
                <a16:creationId xmlns:a16="http://schemas.microsoft.com/office/drawing/2014/main" id="{46780F1B-060F-43D4-AE6D-80E9FC7FD7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26647" y="1539094"/>
            <a:ext cx="2246025" cy="146175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475627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19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Normalized Z3 Semantics: Example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D36D3372-DF29-40FB-9FCF-059293C5A255}"/>
              </a:ext>
            </a:extLst>
          </p:cNvPr>
          <p:cNvSpPr txBox="1"/>
          <p:nvPr/>
        </p:nvSpPr>
        <p:spPr>
          <a:xfrm>
            <a:off x="278672" y="2374260"/>
            <a:ext cx="5329645" cy="3693319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struct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{bit&lt;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48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mac_dst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    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48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mac_src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    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16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eth_type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 }</a:t>
            </a:r>
          </a:p>
          <a:p>
            <a:endParaRPr lang="en-US" dirty="0">
              <a:solidFill>
                <a:srgbClr val="000080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control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in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(inout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 err="1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in bit&lt;</a:t>
            </a:r>
            <a:r>
              <a:rPr lang="en-US" dirty="0">
                <a:solidFill>
                  <a:srgbClr val="FF8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8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&gt;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rgbClr val="00B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flag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 {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main</a:t>
            </a:r>
            <a:r>
              <a:rPr lang="en-US" dirty="0">
                <a:solidFill>
                  <a:srgbClr val="00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{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	if (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flag 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= 0) {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   </a:t>
            </a:r>
            <a:r>
              <a:rPr lang="en-US" dirty="0" err="1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hdr.eth_type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= </a:t>
            </a:r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Ox800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// IPv4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} else {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   </a:t>
            </a:r>
            <a:r>
              <a:rPr lang="en-US" dirty="0" err="1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hdr.eth_type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= </a:t>
            </a:r>
            <a:r>
              <a:rPr lang="en-US" dirty="0">
                <a:solidFill>
                  <a:srgbClr val="FF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0x86DD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;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// IPv6</a:t>
            </a:r>
            <a:endParaRPr lang="en-US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}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    }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}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72B78B30-CC21-48E1-817D-51E0797E6EE5}"/>
              </a:ext>
            </a:extLst>
          </p:cNvPr>
          <p:cNvSpPr txBox="1"/>
          <p:nvPr/>
        </p:nvSpPr>
        <p:spPr>
          <a:xfrm>
            <a:off x="6193537" y="2374260"/>
            <a:ext cx="5719791" cy="369331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Symbolic input: </a:t>
            </a:r>
            <a:r>
              <a:rPr lang="en-US" dirty="0" err="1">
                <a:solidFill>
                  <a:srgbClr val="AB86C7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solidFill>
                  <a:srgbClr val="AB86C7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, </a:t>
            </a:r>
            <a:r>
              <a:rPr lang="en-US" dirty="0">
                <a:solidFill>
                  <a:srgbClr val="00B05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flag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Symbolic output: hdr_out</a:t>
            </a:r>
          </a:p>
          <a:p>
            <a:endParaRPr lang="en-US" dirty="0">
              <a:solidFill>
                <a:srgbClr val="0000FF"/>
              </a:solidFill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hdr_out =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if</a:t>
            </a:r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US" dirty="0">
                <a:solidFill>
                  <a:srgbClr val="7030A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flag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 == 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0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):</a:t>
            </a:r>
          </a:p>
          <a:p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         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US" dirty="0" err="1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hdr.mac_dst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	      </a:t>
            </a:r>
            <a:r>
              <a:rPr lang="en-US" dirty="0" err="1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hdr.mac_src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	      </a:t>
            </a:r>
            <a:r>
              <a:rPr lang="en-US" dirty="0">
                <a:solidFill>
                  <a:srgbClr val="00B0F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0x800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  </a:t>
            </a:r>
            <a:r>
              <a:rPr lang="en-US" b="1" dirty="0">
                <a:latin typeface="Iosevka" panose="02000509000000000000" pitchFamily="49" charset="0"/>
                <a:ea typeface="Iosevka" panose="02000509000000000000" pitchFamily="49" charset="0"/>
              </a:rPr>
              <a:t>otherwise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:</a:t>
            </a:r>
          </a:p>
          <a:p>
            <a:r>
              <a:rPr lang="en-US" dirty="0">
                <a:solidFill>
                  <a:srgbClr val="0000FF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	          </a:t>
            </a:r>
            <a:r>
              <a:rPr lang="en-US" dirty="0" err="1">
                <a:latin typeface="Iosevka" panose="02000509000000000000" pitchFamily="49" charset="0"/>
                <a:ea typeface="Iosevka" panose="02000509000000000000" pitchFamily="49" charset="0"/>
              </a:rPr>
              <a:t>Hdr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(</a:t>
            </a:r>
            <a:r>
              <a:rPr lang="en-US" dirty="0" err="1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hdr.mac_dst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	      </a:t>
            </a:r>
            <a:r>
              <a:rPr lang="en-US" dirty="0" err="1">
                <a:solidFill>
                  <a:srgbClr val="8F5DB5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hdr.mac_src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,</a:t>
            </a:r>
          </a:p>
          <a:p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		      </a:t>
            </a:r>
            <a:r>
              <a:rPr lang="en-US" dirty="0">
                <a:solidFill>
                  <a:srgbClr val="FF0000"/>
                </a:solidFill>
                <a:latin typeface="Iosevka" panose="02000509000000000000" pitchFamily="49" charset="0"/>
                <a:ea typeface="Iosevka" panose="02000509000000000000" pitchFamily="49" charset="0"/>
              </a:rPr>
              <a:t>0x86DD</a:t>
            </a:r>
            <a:r>
              <a:rPr lang="en-US" dirty="0">
                <a:latin typeface="Iosevka" panose="02000509000000000000" pitchFamily="49" charset="0"/>
                <a:ea typeface="Iosevka" panose="02000509000000000000" pitchFamily="49" charset="0"/>
              </a:rPr>
              <a:t>)</a:t>
            </a:r>
          </a:p>
          <a:p>
            <a:endParaRPr lang="en-US" dirty="0">
              <a:latin typeface="Iosevka" panose="02000509000000000000" pitchFamily="49" charset="0"/>
              <a:ea typeface="Iosevka" panose="02000509000000000000" pitchFamily="49" charset="0"/>
            </a:endParaRPr>
          </a:p>
          <a:p>
            <a:endParaRPr lang="en-US" dirty="0">
              <a:latin typeface="Iosevka" panose="02000509000000000000" pitchFamily="49" charset="0"/>
              <a:ea typeface="Iosevka" panose="02000509000000000000" pitchFamily="49" charset="0"/>
            </a:endParaRPr>
          </a:p>
        </p:txBody>
      </p:sp>
      <p:sp>
        <p:nvSpPr>
          <p:cNvPr id="29" name="Rectangle 25">
            <a:extLst>
              <a:ext uri="{FF2B5EF4-FFF2-40B4-BE49-F238E27FC236}">
                <a16:creationId xmlns:a16="http://schemas.microsoft.com/office/drawing/2014/main" id="{90364FB7-FE0D-4AA1-9E4C-E5477CEB1A69}"/>
              </a:ext>
            </a:extLst>
          </p:cNvPr>
          <p:cNvSpPr/>
          <p:nvPr/>
        </p:nvSpPr>
        <p:spPr>
          <a:xfrm>
            <a:off x="1970823" y="1770864"/>
            <a:ext cx="19453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P4 Program</a:t>
            </a:r>
            <a:endParaRPr lang="en-DE" sz="2800" dirty="0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726E5D8-9B46-43FB-B5B3-F757A60ED82E}"/>
              </a:ext>
            </a:extLst>
          </p:cNvPr>
          <p:cNvSpPr/>
          <p:nvPr/>
        </p:nvSpPr>
        <p:spPr>
          <a:xfrm>
            <a:off x="7304824" y="1770864"/>
            <a:ext cx="39814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Semantic Representation</a:t>
            </a:r>
            <a:endParaRPr lang="en-DE" sz="2800" dirty="0"/>
          </a:p>
        </p:txBody>
      </p:sp>
      <p:sp>
        <p:nvSpPr>
          <p:cNvPr id="31" name="Arrow: Right 2">
            <a:extLst>
              <a:ext uri="{FF2B5EF4-FFF2-40B4-BE49-F238E27FC236}">
                <a16:creationId xmlns:a16="http://schemas.microsoft.com/office/drawing/2014/main" id="{4325E37A-A33E-466B-94D8-CBDF2404525B}"/>
              </a:ext>
            </a:extLst>
          </p:cNvPr>
          <p:cNvSpPr/>
          <p:nvPr/>
        </p:nvSpPr>
        <p:spPr>
          <a:xfrm>
            <a:off x="5766816" y="2584704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2" name="Arrow: Right 7">
            <a:extLst>
              <a:ext uri="{FF2B5EF4-FFF2-40B4-BE49-F238E27FC236}">
                <a16:creationId xmlns:a16="http://schemas.microsoft.com/office/drawing/2014/main" id="{F120AF34-5FCC-47CB-81FF-5D4FED8A138B}"/>
              </a:ext>
            </a:extLst>
          </p:cNvPr>
          <p:cNvSpPr/>
          <p:nvPr/>
        </p:nvSpPr>
        <p:spPr>
          <a:xfrm>
            <a:off x="5754622" y="3911536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sp>
        <p:nvSpPr>
          <p:cNvPr id="33" name="Arrow: Right 8">
            <a:extLst>
              <a:ext uri="{FF2B5EF4-FFF2-40B4-BE49-F238E27FC236}">
                <a16:creationId xmlns:a16="http://schemas.microsoft.com/office/drawing/2014/main" id="{197B6B6C-748D-4ACE-8373-6823F3C06341}"/>
              </a:ext>
            </a:extLst>
          </p:cNvPr>
          <p:cNvSpPr/>
          <p:nvPr/>
        </p:nvSpPr>
        <p:spPr>
          <a:xfrm>
            <a:off x="5766816" y="5238368"/>
            <a:ext cx="329184" cy="432816"/>
          </a:xfrm>
          <a:prstGeom prst="rightArrow">
            <a:avLst/>
          </a:prstGeom>
          <a:solidFill>
            <a:schemeClr val="tx1">
              <a:lumMod val="50000"/>
              <a:lumOff val="5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91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829C989-2B0F-41BE-B355-279815C6C3B4}"/>
              </a:ext>
            </a:extLst>
          </p:cNvPr>
          <p:cNvGrpSpPr/>
          <p:nvPr/>
        </p:nvGrpSpPr>
        <p:grpSpPr>
          <a:xfrm>
            <a:off x="7130316" y="1486586"/>
            <a:ext cx="3972762" cy="3988681"/>
            <a:chOff x="6657138" y="1752696"/>
            <a:chExt cx="4895768" cy="4806970"/>
          </a:xfrm>
        </p:grpSpPr>
        <p:grpSp>
          <p:nvGrpSpPr>
            <p:cNvPr id="1024" name="Group 1023">
              <a:extLst>
                <a:ext uri="{FF2B5EF4-FFF2-40B4-BE49-F238E27FC236}">
                  <a16:creationId xmlns:a16="http://schemas.microsoft.com/office/drawing/2014/main" id="{0D9F85B1-1624-4873-A268-8949B846EA06}"/>
                </a:ext>
              </a:extLst>
            </p:cNvPr>
            <p:cNvGrpSpPr/>
            <p:nvPr/>
          </p:nvGrpSpPr>
          <p:grpSpPr>
            <a:xfrm>
              <a:off x="7004535" y="3513278"/>
              <a:ext cx="2920198" cy="952000"/>
              <a:chOff x="8784122" y="2745005"/>
              <a:chExt cx="2920198" cy="952000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BDE52F43-1005-477B-8E98-1D143F8D1D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800320" y="2745005"/>
                <a:ext cx="1904000" cy="952000"/>
              </a:xfrm>
              <a:prstGeom prst="rect">
                <a:avLst/>
              </a:prstGeom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3D61A216-576C-40D5-AAF7-C82AB3FCF9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784122" y="2903286"/>
                <a:ext cx="959732" cy="708552"/>
              </a:xfrm>
              <a:prstGeom prst="rect">
                <a:avLst/>
              </a:prstGeom>
            </p:spPr>
          </p:pic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9766561B-3B4E-41BB-B186-DA4781DC7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221861" y="4779264"/>
              <a:ext cx="2309240" cy="443807"/>
            </a:xfrm>
            <a:prstGeom prst="rect">
              <a:avLst/>
            </a:prstGeom>
          </p:spPr>
        </p:pic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34945366-69DE-4A64-9AD1-910199878374}"/>
                </a:ext>
              </a:extLst>
            </p:cNvPr>
            <p:cNvGrpSpPr/>
            <p:nvPr/>
          </p:nvGrpSpPr>
          <p:grpSpPr>
            <a:xfrm>
              <a:off x="8193638" y="1752696"/>
              <a:ext cx="2416938" cy="1102909"/>
              <a:chOff x="8842763" y="1382169"/>
              <a:chExt cx="2416938" cy="1102909"/>
            </a:xfrm>
          </p:grpSpPr>
          <p:pic>
            <p:nvPicPr>
              <p:cNvPr id="1026" name="Picture 2">
                <a:extLst>
                  <a:ext uri="{FF2B5EF4-FFF2-40B4-BE49-F238E27FC236}">
                    <a16:creationId xmlns:a16="http://schemas.microsoft.com/office/drawing/2014/main" id="{42C9DBF1-216D-43E0-9AF3-55690715BE0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42763" y="1566768"/>
                <a:ext cx="695431" cy="70855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id="{A196575B-87FD-4D9A-81BC-1ED4F43FF80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3454" y="1382169"/>
                <a:ext cx="1546247" cy="1102909"/>
              </a:xfrm>
              <a:prstGeom prst="rect">
                <a:avLst/>
              </a:prstGeom>
            </p:spPr>
          </p:pic>
        </p:grpSp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B81FA83F-FFBC-475B-A74B-67C77DCD9CB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8822" y="3167754"/>
              <a:ext cx="1374084" cy="769487"/>
            </a:xfrm>
            <a:prstGeom prst="rect">
              <a:avLst/>
            </a:prstGeom>
          </p:spPr>
        </p:pic>
        <p:grpSp>
          <p:nvGrpSpPr>
            <p:cNvPr id="1032" name="Group 1031">
              <a:extLst>
                <a:ext uri="{FF2B5EF4-FFF2-40B4-BE49-F238E27FC236}">
                  <a16:creationId xmlns:a16="http://schemas.microsoft.com/office/drawing/2014/main" id="{CFD9BE5C-CCCC-4226-8F93-6ABDC361BD86}"/>
                </a:ext>
              </a:extLst>
            </p:cNvPr>
            <p:cNvGrpSpPr/>
            <p:nvPr/>
          </p:nvGrpSpPr>
          <p:grpSpPr>
            <a:xfrm>
              <a:off x="6657138" y="5155619"/>
              <a:ext cx="2520785" cy="1404047"/>
              <a:chOff x="7838224" y="4491884"/>
              <a:chExt cx="2520785" cy="1404047"/>
            </a:xfrm>
          </p:grpSpPr>
          <p:pic>
            <p:nvPicPr>
              <p:cNvPr id="1027" name="Picture 1026">
                <a:extLst>
                  <a:ext uri="{FF2B5EF4-FFF2-40B4-BE49-F238E27FC236}">
                    <a16:creationId xmlns:a16="http://schemas.microsoft.com/office/drawing/2014/main" id="{7D6DBEB6-508A-41F3-ACE7-E5D43F46C4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455009" y="4535931"/>
                <a:ext cx="1904000" cy="1360000"/>
              </a:xfrm>
              <a:prstGeom prst="rect">
                <a:avLst/>
              </a:prstGeom>
            </p:spPr>
          </p:pic>
          <p:pic>
            <p:nvPicPr>
              <p:cNvPr id="1029" name="Picture 1028">
                <a:extLst>
                  <a:ext uri="{FF2B5EF4-FFF2-40B4-BE49-F238E27FC236}">
                    <a16:creationId xmlns:a16="http://schemas.microsoft.com/office/drawing/2014/main" id="{7F1869BC-C3AF-4E37-AD56-8896753C9E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38224" y="4491884"/>
                <a:ext cx="1486144" cy="305092"/>
              </a:xfrm>
              <a:prstGeom prst="rect">
                <a:avLst/>
              </a:prstGeom>
            </p:spPr>
          </p:pic>
        </p:grpSp>
      </p:grpSp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77303" y="1866659"/>
            <a:ext cx="9442236" cy="436767"/>
            <a:chOff x="1300923" y="6319597"/>
            <a:chExt cx="9442236" cy="436767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Accelerators</a:t>
              </a:r>
              <a:r>
                <a:rPr lang="en-US" dirty="0"/>
                <a:t> for machine learning</a:t>
              </a:r>
            </a:p>
          </p:txBody>
        </p:sp>
      </p:grpSp>
      <p:grpSp>
        <p:nvGrpSpPr>
          <p:cNvPr id="7" name="Gruppieren 6"/>
          <p:cNvGrpSpPr/>
          <p:nvPr/>
        </p:nvGrpSpPr>
        <p:grpSpPr>
          <a:xfrm>
            <a:off x="1651564" y="2370323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Google TPU, Intel VPU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77303" y="2887878"/>
            <a:ext cx="9442236" cy="436767"/>
            <a:chOff x="1300923" y="6319597"/>
            <a:chExt cx="9442236" cy="436767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Cloud FPGAs </a:t>
              </a:r>
              <a:r>
                <a:rPr lang="en-US" dirty="0"/>
                <a:t>for specialized tasks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651564" y="3391542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Microsoft Catapult, Amazon F1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651564" y="3764653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DPUs (Fungible, NVIDIA Bluefield)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877303" y="4278844"/>
            <a:ext cx="9442236" cy="436767"/>
            <a:chOff x="1300923" y="6319597"/>
            <a:chExt cx="9442236" cy="436767"/>
          </a:xfrm>
        </p:grpSpPr>
        <p:sp>
          <p:nvSpPr>
            <p:cNvPr id="48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Programmable Networks</a:t>
              </a:r>
            </a:p>
            <a:p>
              <a:pPr marL="0" indent="0">
                <a:buNone/>
              </a:pPr>
              <a:endParaRPr lang="en-US" dirty="0"/>
            </a:p>
          </p:txBody>
        </p:sp>
      </p:grpSp>
      <p:grpSp>
        <p:nvGrpSpPr>
          <p:cNvPr id="50" name="Gruppieren 49"/>
          <p:cNvGrpSpPr/>
          <p:nvPr/>
        </p:nvGrpSpPr>
        <p:grpSpPr>
          <a:xfrm>
            <a:off x="1651564" y="4782508"/>
            <a:ext cx="9411959" cy="456385"/>
            <a:chOff x="1748916" y="6542861"/>
            <a:chExt cx="9411959" cy="456385"/>
          </a:xfrm>
        </p:grpSpPr>
        <p:sp>
          <p:nvSpPr>
            <p:cNvPr id="51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err="1"/>
                <a:t>SmartNICs</a:t>
              </a:r>
              <a:r>
                <a:rPr lang="en-US" sz="2000" dirty="0"/>
                <a:t> (Xilinx, </a:t>
              </a:r>
              <a:r>
                <a:rPr lang="en-US" sz="2000" dirty="0" err="1"/>
                <a:t>Pensando</a:t>
              </a:r>
              <a:r>
                <a:rPr lang="en-US" sz="2000" dirty="0"/>
                <a:t>)</a:t>
              </a:r>
            </a:p>
          </p:txBody>
        </p:sp>
      </p:grpSp>
      <p:grpSp>
        <p:nvGrpSpPr>
          <p:cNvPr id="54" name="Gruppieren 53"/>
          <p:cNvGrpSpPr/>
          <p:nvPr/>
        </p:nvGrpSpPr>
        <p:grpSpPr>
          <a:xfrm>
            <a:off x="1651564" y="5155619"/>
            <a:ext cx="9411959" cy="840997"/>
            <a:chOff x="1748916" y="6542861"/>
            <a:chExt cx="9411959" cy="840997"/>
          </a:xfrm>
        </p:grpSpPr>
        <p:sp>
          <p:nvSpPr>
            <p:cNvPr id="55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84099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Programmable switch chips</a:t>
              </a:r>
              <a:br>
                <a:rPr lang="en-US" sz="2000" dirty="0"/>
              </a:br>
              <a:r>
                <a:rPr lang="en-US" sz="2000" dirty="0"/>
                <a:t>(Barefoot, Cisco, Broadcom)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latin typeface="Arial"/>
                <a:cs typeface="Arial"/>
              </a:rPr>
              <a:t>Computation is Moving to Accelerators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87552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Program generator modelled after </a:t>
              </a:r>
              <a:r>
                <a:rPr lang="en-US" dirty="0" err="1"/>
                <a:t>Csmith</a:t>
              </a:r>
              <a:endParaRPr lang="en-US" dirty="0"/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20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Generating a Random Program for P4C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464216" y="2297691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But does </a:t>
              </a:r>
              <a:r>
                <a:rPr lang="en-US" sz="2000" b="1" dirty="0"/>
                <a:t>not </a:t>
              </a:r>
              <a:r>
                <a:rPr lang="en-US" sz="2000" dirty="0"/>
                <a:t>avoid undefined behavior → Simpler </a:t>
              </a:r>
              <a:endParaRPr lang="en-US" sz="2000" b="1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908834" y="2856128"/>
            <a:ext cx="10736628" cy="1006561"/>
            <a:chOff x="1300923" y="6319597"/>
            <a:chExt cx="9882215" cy="1006561"/>
          </a:xfrm>
        </p:grpSpPr>
        <p:sp>
          <p:nvSpPr>
            <p:cNvPr id="29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“Grow” the AST by picking from legal P4</a:t>
              </a:r>
              <a:r>
                <a:rPr lang="en-US" baseline="-25000" dirty="0"/>
                <a:t>16</a:t>
              </a:r>
              <a:r>
                <a:rPr lang="en-US" dirty="0"/>
                <a:t> expressions</a:t>
              </a: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908834" y="3608726"/>
            <a:ext cx="10736628" cy="1006561"/>
            <a:chOff x="1300923" y="6319597"/>
            <a:chExt cx="9882215" cy="1006561"/>
          </a:xfrm>
        </p:grpSpPr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Code generation is guided by P4</a:t>
              </a:r>
              <a:r>
                <a:rPr lang="en-US" baseline="-25000" dirty="0"/>
                <a:t>16</a:t>
              </a:r>
              <a:r>
                <a:rPr lang="en-US" dirty="0"/>
                <a:t> specification</a:t>
              </a:r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464216" y="4158902"/>
            <a:ext cx="9411959" cy="456385"/>
            <a:chOff x="1748916" y="6542861"/>
            <a:chExt cx="9411959" cy="456385"/>
          </a:xfrm>
        </p:grpSpPr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 correctly rejected, generated program is a bug in our tool</a:t>
              </a:r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908834" y="4733617"/>
            <a:ext cx="10736628" cy="1006561"/>
            <a:chOff x="1300923" y="6319597"/>
            <a:chExt cx="9882215" cy="1006561"/>
          </a:xfrm>
        </p:grpSpPr>
        <p:sp>
          <p:nvSpPr>
            <p:cNvPr id="4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Small</a:t>
              </a:r>
              <a:r>
                <a:rPr lang="en-US" dirty="0"/>
                <a:t> fragments of the language sufficient to detect bugs</a:t>
              </a:r>
            </a:p>
          </p:txBody>
        </p:sp>
      </p:grpSp>
      <p:grpSp>
        <p:nvGrpSpPr>
          <p:cNvPr id="49" name="Gruppieren 48"/>
          <p:cNvGrpSpPr/>
          <p:nvPr/>
        </p:nvGrpSpPr>
        <p:grpSpPr>
          <a:xfrm>
            <a:off x="1464216" y="5283793"/>
            <a:ext cx="9411959" cy="456385"/>
            <a:chOff x="1748916" y="6542861"/>
            <a:chExt cx="9411959" cy="456385"/>
          </a:xfrm>
        </p:grpSpPr>
        <p:sp>
          <p:nvSpPr>
            <p:cNvPr id="5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Branching is limited → Performance not a concern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599586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21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The Gauntlet Validation Workflow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27F424E-96B5-4F6E-9AB9-902BD3011CAD}"/>
              </a:ext>
            </a:extLst>
          </p:cNvPr>
          <p:cNvGrpSpPr/>
          <p:nvPr/>
        </p:nvGrpSpPr>
        <p:grpSpPr>
          <a:xfrm>
            <a:off x="720000" y="1656000"/>
            <a:ext cx="9499974" cy="4617335"/>
            <a:chOff x="749873" y="1698432"/>
            <a:chExt cx="9499974" cy="4617335"/>
          </a:xfrm>
        </p:grpSpPr>
        <p:pic>
          <p:nvPicPr>
            <p:cNvPr id="31" name="Picture 156">
              <a:extLst>
                <a:ext uri="{FF2B5EF4-FFF2-40B4-BE49-F238E27FC236}">
                  <a16:creationId xmlns:a16="http://schemas.microsoft.com/office/drawing/2014/main" id="{2DAF47DA-6F50-411D-8CF2-EDBE4DF8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5732" y="3539132"/>
              <a:ext cx="747356" cy="747356"/>
            </a:xfrm>
            <a:prstGeom prst="rect">
              <a:avLst/>
            </a:prstGeom>
          </p:spPr>
        </p:pic>
        <p:grpSp>
          <p:nvGrpSpPr>
            <p:cNvPr id="32" name="Group 146">
              <a:extLst>
                <a:ext uri="{FF2B5EF4-FFF2-40B4-BE49-F238E27FC236}">
                  <a16:creationId xmlns:a16="http://schemas.microsoft.com/office/drawing/2014/main" id="{58281467-C9EC-4590-9FAA-506A19BDE359}"/>
                </a:ext>
              </a:extLst>
            </p:cNvPr>
            <p:cNvGrpSpPr/>
            <p:nvPr/>
          </p:nvGrpSpPr>
          <p:grpSpPr>
            <a:xfrm>
              <a:off x="4770692" y="3492275"/>
              <a:ext cx="1318651" cy="1094702"/>
              <a:chOff x="4870358" y="3584242"/>
              <a:chExt cx="1318651" cy="1094702"/>
            </a:xfrm>
          </p:grpSpPr>
          <p:grpSp>
            <p:nvGrpSpPr>
              <p:cNvPr id="33" name="Group 147">
                <a:extLst>
                  <a:ext uri="{FF2B5EF4-FFF2-40B4-BE49-F238E27FC236}">
                    <a16:creationId xmlns:a16="http://schemas.microsoft.com/office/drawing/2014/main" id="{6A91004A-04D9-4076-879F-EE6EA935E9D3}"/>
                  </a:ext>
                </a:extLst>
              </p:cNvPr>
              <p:cNvGrpSpPr/>
              <p:nvPr/>
            </p:nvGrpSpPr>
            <p:grpSpPr>
              <a:xfrm>
                <a:off x="4870358" y="3584242"/>
                <a:ext cx="1318651" cy="1094702"/>
                <a:chOff x="7243081" y="1683960"/>
                <a:chExt cx="1318651" cy="1094702"/>
              </a:xfrm>
            </p:grpSpPr>
            <p:sp>
              <p:nvSpPr>
                <p:cNvPr id="37" name="Rectangle 150">
                  <a:extLst>
                    <a:ext uri="{FF2B5EF4-FFF2-40B4-BE49-F238E27FC236}">
                      <a16:creationId xmlns:a16="http://schemas.microsoft.com/office/drawing/2014/main" id="{A2EE3C8D-A75C-4F9B-A2CA-105BD788E48C}"/>
                    </a:ext>
                  </a:extLst>
                </p:cNvPr>
                <p:cNvSpPr/>
                <p:nvPr/>
              </p:nvSpPr>
              <p:spPr>
                <a:xfrm>
                  <a:off x="7243081" y="1970942"/>
                  <a:ext cx="1021080" cy="807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Pass_1.p4</a:t>
                  </a:r>
                  <a:endParaRPr lang="en-DE" sz="16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8" name="Rectangle 152">
                  <a:extLst>
                    <a:ext uri="{FF2B5EF4-FFF2-40B4-BE49-F238E27FC236}">
                      <a16:creationId xmlns:a16="http://schemas.microsoft.com/office/drawing/2014/main" id="{065FAFA5-B4AD-4BF0-B7F5-D37734816201}"/>
                    </a:ext>
                  </a:extLst>
                </p:cNvPr>
                <p:cNvSpPr/>
                <p:nvPr/>
              </p:nvSpPr>
              <p:spPr>
                <a:xfrm>
                  <a:off x="7340424" y="1889666"/>
                  <a:ext cx="1021080" cy="807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Pass_1.p4</a:t>
                  </a:r>
                  <a:endParaRPr lang="en-DE" sz="16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Rectangle 153">
                  <a:extLst>
                    <a:ext uri="{FF2B5EF4-FFF2-40B4-BE49-F238E27FC236}">
                      <a16:creationId xmlns:a16="http://schemas.microsoft.com/office/drawing/2014/main" id="{79C73D0C-B93D-4135-A42B-AD85A0AAE8A4}"/>
                    </a:ext>
                  </a:extLst>
                </p:cNvPr>
                <p:cNvSpPr/>
                <p:nvPr/>
              </p:nvSpPr>
              <p:spPr>
                <a:xfrm>
                  <a:off x="7440538" y="1786813"/>
                  <a:ext cx="1021080" cy="807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Pass_1.p4</a:t>
                  </a:r>
                  <a:endParaRPr lang="en-DE" sz="16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Rectangle 154">
                  <a:extLst>
                    <a:ext uri="{FF2B5EF4-FFF2-40B4-BE49-F238E27FC236}">
                      <a16:creationId xmlns:a16="http://schemas.microsoft.com/office/drawing/2014/main" id="{CFDFE802-5865-4CEA-BEC8-4D10237A073D}"/>
                    </a:ext>
                  </a:extLst>
                </p:cNvPr>
                <p:cNvSpPr/>
                <p:nvPr/>
              </p:nvSpPr>
              <p:spPr>
                <a:xfrm>
                  <a:off x="7540652" y="1683960"/>
                  <a:ext cx="1021080" cy="80772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600">
                      <a:solidFill>
                        <a:schemeClr val="tx1"/>
                      </a:solidFill>
                      <a:latin typeface="Arial" panose="020B0604020202020204" pitchFamily="34" charset="0"/>
                    </a:rPr>
                    <a:t>pass1.p4</a:t>
                  </a:r>
                  <a:endParaRPr lang="en-DE" sz="1600">
                    <a:solidFill>
                      <a:schemeClr val="tx1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pic>
            <p:nvPicPr>
              <p:cNvPr id="34" name="Picture 149">
                <a:extLst>
                  <a:ext uri="{FF2B5EF4-FFF2-40B4-BE49-F238E27FC236}">
                    <a16:creationId xmlns:a16="http://schemas.microsoft.com/office/drawing/2014/main" id="{B8BDCFD7-6F0C-4E5D-93FB-BD3767D3B1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91438" y="3609615"/>
                <a:ext cx="266390" cy="231619"/>
              </a:xfrm>
              <a:prstGeom prst="rect">
                <a:avLst/>
              </a:prstGeom>
            </p:spPr>
          </p:pic>
        </p:grpSp>
        <p:pic>
          <p:nvPicPr>
            <p:cNvPr id="50" name="Picture 166">
              <a:extLst>
                <a:ext uri="{FF2B5EF4-FFF2-40B4-BE49-F238E27FC236}">
                  <a16:creationId xmlns:a16="http://schemas.microsoft.com/office/drawing/2014/main" id="{2751C2AB-DDB5-4539-9B81-78A704D2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68102" y="2422116"/>
              <a:ext cx="696437" cy="696437"/>
            </a:xfrm>
            <a:prstGeom prst="rect">
              <a:avLst/>
            </a:prstGeom>
          </p:spPr>
        </p:pic>
        <p:sp>
          <p:nvSpPr>
            <p:cNvPr id="55" name="TextBox 168">
              <a:extLst>
                <a:ext uri="{FF2B5EF4-FFF2-40B4-BE49-F238E27FC236}">
                  <a16:creationId xmlns:a16="http://schemas.microsoft.com/office/drawing/2014/main" id="{6FE9615C-5065-48A7-86EA-96ACB784D08B}"/>
                </a:ext>
              </a:extLst>
            </p:cNvPr>
            <p:cNvSpPr txBox="1"/>
            <p:nvPr/>
          </p:nvSpPr>
          <p:spPr>
            <a:xfrm>
              <a:off x="9225929" y="2570279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  <a:latin typeface="Arial" panose="020B0604020202020204" pitchFamily="34" charset="0"/>
                </a:rPr>
                <a:t>OK</a:t>
              </a:r>
            </a:p>
          </p:txBody>
        </p:sp>
        <p:pic>
          <p:nvPicPr>
            <p:cNvPr id="59" name="Picture 169">
              <a:extLst>
                <a:ext uri="{FF2B5EF4-FFF2-40B4-BE49-F238E27FC236}">
                  <a16:creationId xmlns:a16="http://schemas.microsoft.com/office/drawing/2014/main" id="{361ED2F0-AB88-4BBA-A33B-FBC263A0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6400" y="4793536"/>
              <a:ext cx="669638" cy="660710"/>
            </a:xfrm>
            <a:prstGeom prst="rect">
              <a:avLst/>
            </a:prstGeom>
          </p:spPr>
        </p:pic>
        <p:sp>
          <p:nvSpPr>
            <p:cNvPr id="60" name="TextBox 170">
              <a:extLst>
                <a:ext uri="{FF2B5EF4-FFF2-40B4-BE49-F238E27FC236}">
                  <a16:creationId xmlns:a16="http://schemas.microsoft.com/office/drawing/2014/main" id="{B4454C13-C3CA-4977-BD03-E07DC52E7C0A}"/>
                </a:ext>
              </a:extLst>
            </p:cNvPr>
            <p:cNvSpPr txBox="1"/>
            <p:nvPr/>
          </p:nvSpPr>
          <p:spPr>
            <a:xfrm>
              <a:off x="8265246" y="3718450"/>
              <a:ext cx="1069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</a:rPr>
                <a:t>Equal?</a:t>
              </a:r>
              <a:endParaRPr lang="en-DE" sz="1600" dirty="0">
                <a:latin typeface="Arial" panose="020B0604020202020204" pitchFamily="34" charset="0"/>
              </a:endParaRPr>
            </a:p>
          </p:txBody>
        </p:sp>
        <p:pic>
          <p:nvPicPr>
            <p:cNvPr id="61" name="Picture 192">
              <a:extLst>
                <a:ext uri="{FF2B5EF4-FFF2-40B4-BE49-F238E27FC236}">
                  <a16:creationId xmlns:a16="http://schemas.microsoft.com/office/drawing/2014/main" id="{70CBBEDD-7313-48D1-8A1F-28EE041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68955" y="3538581"/>
              <a:ext cx="838352" cy="728925"/>
            </a:xfrm>
            <a:prstGeom prst="rect">
              <a:avLst/>
            </a:prstGeom>
          </p:spPr>
        </p:pic>
        <p:sp>
          <p:nvSpPr>
            <p:cNvPr id="62" name="TextBox 218">
              <a:extLst>
                <a:ext uri="{FF2B5EF4-FFF2-40B4-BE49-F238E27FC236}">
                  <a16:creationId xmlns:a16="http://schemas.microsoft.com/office/drawing/2014/main" id="{37161580-3B02-4BEE-B992-E9AB3C5FA2DE}"/>
                </a:ext>
              </a:extLst>
            </p:cNvPr>
            <p:cNvSpPr txBox="1"/>
            <p:nvPr/>
          </p:nvSpPr>
          <p:spPr>
            <a:xfrm>
              <a:off x="6701821" y="1698432"/>
              <a:ext cx="12570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Arial" panose="020B0604020202020204" pitchFamily="34" charset="0"/>
                </a:rPr>
                <a:t>Check</a:t>
              </a:r>
            </a:p>
            <a:p>
              <a:pPr algn="ctr"/>
              <a:r>
                <a:rPr lang="en-US" sz="1600" b="1">
                  <a:latin typeface="Arial" panose="020B0604020202020204" pitchFamily="34" charset="0"/>
                </a:rPr>
                <a:t>Z3 equality</a:t>
              </a:r>
            </a:p>
          </p:txBody>
        </p:sp>
        <p:sp>
          <p:nvSpPr>
            <p:cNvPr id="63" name="TextBox 260">
              <a:extLst>
                <a:ext uri="{FF2B5EF4-FFF2-40B4-BE49-F238E27FC236}">
                  <a16:creationId xmlns:a16="http://schemas.microsoft.com/office/drawing/2014/main" id="{26392830-A793-4DC7-8CD9-CC44DB364228}"/>
                </a:ext>
              </a:extLst>
            </p:cNvPr>
            <p:cNvSpPr txBox="1"/>
            <p:nvPr/>
          </p:nvSpPr>
          <p:spPr>
            <a:xfrm>
              <a:off x="4832576" y="1698432"/>
              <a:ext cx="126669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Arial" panose="020B0604020202020204" pitchFamily="34" charset="0"/>
                </a:rPr>
                <a:t>Convert P4</a:t>
              </a:r>
            </a:p>
            <a:p>
              <a:pPr algn="ctr"/>
              <a:r>
                <a:rPr lang="en-US" sz="1600" b="1">
                  <a:latin typeface="Arial" panose="020B0604020202020204" pitchFamily="34" charset="0"/>
                </a:rPr>
                <a:t>to Z3</a:t>
              </a:r>
            </a:p>
          </p:txBody>
        </p:sp>
        <p:sp>
          <p:nvSpPr>
            <p:cNvPr id="64" name="TextBox 261">
              <a:extLst>
                <a:ext uri="{FF2B5EF4-FFF2-40B4-BE49-F238E27FC236}">
                  <a16:creationId xmlns:a16="http://schemas.microsoft.com/office/drawing/2014/main" id="{D53DAA53-B9E6-4A39-89D0-03FCBC8608C6}"/>
                </a:ext>
              </a:extLst>
            </p:cNvPr>
            <p:cNvSpPr txBox="1"/>
            <p:nvPr/>
          </p:nvSpPr>
          <p:spPr>
            <a:xfrm>
              <a:off x="2745450" y="1698432"/>
              <a:ext cx="1736373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>
                  <a:latin typeface="Arial" panose="020B0604020202020204" pitchFamily="34" charset="0"/>
                </a:rPr>
                <a:t>Emit P4 code</a:t>
              </a:r>
            </a:p>
            <a:p>
              <a:pPr algn="ctr"/>
              <a:r>
                <a:rPr lang="en-US" sz="1600" b="1">
                  <a:latin typeface="Arial" panose="020B0604020202020204" pitchFamily="34" charset="0"/>
                </a:rPr>
                <a:t> after each pass</a:t>
              </a:r>
            </a:p>
          </p:txBody>
        </p:sp>
        <p:sp>
          <p:nvSpPr>
            <p:cNvPr id="65" name="TextBox 265">
              <a:extLst>
                <a:ext uri="{FF2B5EF4-FFF2-40B4-BE49-F238E27FC236}">
                  <a16:creationId xmlns:a16="http://schemas.microsoft.com/office/drawing/2014/main" id="{55130B03-F77F-4A1D-9DC9-6B2FBF369F21}"/>
                </a:ext>
              </a:extLst>
            </p:cNvPr>
            <p:cNvSpPr txBox="1"/>
            <p:nvPr/>
          </p:nvSpPr>
          <p:spPr>
            <a:xfrm>
              <a:off x="749873" y="1698432"/>
              <a:ext cx="1813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</a:rPr>
                <a:t>Produce random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</a:rPr>
                <a:t> P4 program</a:t>
              </a:r>
            </a:p>
          </p:txBody>
        </p:sp>
        <p:grpSp>
          <p:nvGrpSpPr>
            <p:cNvPr id="66" name="Group 10">
              <a:extLst>
                <a:ext uri="{FF2B5EF4-FFF2-40B4-BE49-F238E27FC236}">
                  <a16:creationId xmlns:a16="http://schemas.microsoft.com/office/drawing/2014/main" id="{17238758-42D2-4D11-B77D-27967ABABD4B}"/>
                </a:ext>
              </a:extLst>
            </p:cNvPr>
            <p:cNvGrpSpPr/>
            <p:nvPr/>
          </p:nvGrpSpPr>
          <p:grpSpPr>
            <a:xfrm>
              <a:off x="7044620" y="2999542"/>
              <a:ext cx="585650" cy="2293175"/>
              <a:chOff x="8148573" y="2941815"/>
              <a:chExt cx="585650" cy="2293175"/>
            </a:xfrm>
          </p:grpSpPr>
          <p:pic>
            <p:nvPicPr>
              <p:cNvPr id="67" name="Picture 77">
                <a:extLst>
                  <a:ext uri="{FF2B5EF4-FFF2-40B4-BE49-F238E27FC236}">
                    <a16:creationId xmlns:a16="http://schemas.microsoft.com/office/drawing/2014/main" id="{A795223A-0680-40C9-B788-8BD5D62645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8573" y="2941815"/>
                <a:ext cx="585650" cy="345442"/>
              </a:xfrm>
              <a:prstGeom prst="rect">
                <a:avLst/>
              </a:prstGeom>
            </p:spPr>
          </p:pic>
          <p:sp>
            <p:nvSpPr>
              <p:cNvPr id="68" name="Arrow: Left-Right 87">
                <a:extLst>
                  <a:ext uri="{FF2B5EF4-FFF2-40B4-BE49-F238E27FC236}">
                    <a16:creationId xmlns:a16="http://schemas.microsoft.com/office/drawing/2014/main" id="{B52F3D02-6FBF-4456-8113-C82E8B9D8DE7}"/>
                  </a:ext>
                </a:extLst>
              </p:cNvPr>
              <p:cNvSpPr/>
              <p:nvPr/>
            </p:nvSpPr>
            <p:spPr>
              <a:xfrm rot="5400000">
                <a:off x="8215479" y="3496143"/>
                <a:ext cx="451838" cy="240106"/>
              </a:xfrm>
              <a:prstGeom prst="left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9" name="Picture 18">
                <a:extLst>
                  <a:ext uri="{FF2B5EF4-FFF2-40B4-BE49-F238E27FC236}">
                    <a16:creationId xmlns:a16="http://schemas.microsoft.com/office/drawing/2014/main" id="{5BB571D0-8A60-4F96-858C-5DEFBC85174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8573" y="3945135"/>
                <a:ext cx="585650" cy="345442"/>
              </a:xfrm>
              <a:prstGeom prst="rect">
                <a:avLst/>
              </a:prstGeom>
            </p:spPr>
          </p:pic>
          <p:pic>
            <p:nvPicPr>
              <p:cNvPr id="70" name="Picture 20">
                <a:extLst>
                  <a:ext uri="{FF2B5EF4-FFF2-40B4-BE49-F238E27FC236}">
                    <a16:creationId xmlns:a16="http://schemas.microsoft.com/office/drawing/2014/main" id="{3BFA7677-F515-4331-AF10-8F29650D42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148573" y="4889548"/>
                <a:ext cx="585650" cy="345442"/>
              </a:xfrm>
              <a:prstGeom prst="rect">
                <a:avLst/>
              </a:prstGeom>
            </p:spPr>
          </p:pic>
          <p:sp>
            <p:nvSpPr>
              <p:cNvPr id="71" name="Arrow: Left-Right 21">
                <a:extLst>
                  <a:ext uri="{FF2B5EF4-FFF2-40B4-BE49-F238E27FC236}">
                    <a16:creationId xmlns:a16="http://schemas.microsoft.com/office/drawing/2014/main" id="{2099AF60-6B99-4FB4-B25C-772C174957C8}"/>
                  </a:ext>
                </a:extLst>
              </p:cNvPr>
              <p:cNvSpPr/>
              <p:nvPr/>
            </p:nvSpPr>
            <p:spPr>
              <a:xfrm rot="5400000">
                <a:off x="8221158" y="4442021"/>
                <a:ext cx="451838" cy="240106"/>
              </a:xfrm>
              <a:prstGeom prst="leftRightArrow">
                <a:avLst/>
              </a:prstGeom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</p:grpSp>
        <p:sp>
          <p:nvSpPr>
            <p:cNvPr id="72" name="Callout: Right Arrow 285">
              <a:extLst>
                <a:ext uri="{FF2B5EF4-FFF2-40B4-BE49-F238E27FC236}">
                  <a16:creationId xmlns:a16="http://schemas.microsoft.com/office/drawing/2014/main" id="{F50165B2-4FC5-4DAB-8E55-AFC51E7F8258}"/>
                </a:ext>
              </a:extLst>
            </p:cNvPr>
            <p:cNvSpPr/>
            <p:nvPr/>
          </p:nvSpPr>
          <p:spPr>
            <a:xfrm>
              <a:off x="993337" y="2369735"/>
              <a:ext cx="1752113" cy="3085865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73" name="TextBox 287">
              <a:extLst>
                <a:ext uri="{FF2B5EF4-FFF2-40B4-BE49-F238E27FC236}">
                  <a16:creationId xmlns:a16="http://schemas.microsoft.com/office/drawing/2014/main" id="{A4E37676-9EBD-4E9F-9205-D3B2C7424676}"/>
                </a:ext>
              </a:extLst>
            </p:cNvPr>
            <p:cNvSpPr txBox="1"/>
            <p:nvPr/>
          </p:nvSpPr>
          <p:spPr>
            <a:xfrm>
              <a:off x="1172622" y="2477735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Generator</a:t>
              </a:r>
            </a:p>
          </p:txBody>
        </p:sp>
        <p:sp>
          <p:nvSpPr>
            <p:cNvPr id="74" name="TextBox 288">
              <a:extLst>
                <a:ext uri="{FF2B5EF4-FFF2-40B4-BE49-F238E27FC236}">
                  <a16:creationId xmlns:a16="http://schemas.microsoft.com/office/drawing/2014/main" id="{6ED4A71C-A26D-4FBD-9B62-68230A6995EA}"/>
                </a:ext>
              </a:extLst>
            </p:cNvPr>
            <p:cNvSpPr txBox="1"/>
            <p:nvPr/>
          </p:nvSpPr>
          <p:spPr>
            <a:xfrm>
              <a:off x="3275352" y="2477735"/>
              <a:ext cx="6335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</a:rPr>
                <a:t>P4C</a:t>
              </a:r>
            </a:p>
          </p:txBody>
        </p:sp>
        <p:sp>
          <p:nvSpPr>
            <p:cNvPr id="75" name="TextBox 289">
              <a:extLst>
                <a:ext uri="{FF2B5EF4-FFF2-40B4-BE49-F238E27FC236}">
                  <a16:creationId xmlns:a16="http://schemas.microsoft.com/office/drawing/2014/main" id="{AB20AF53-0768-4A2F-9E02-99BCCC9CB205}"/>
                </a:ext>
              </a:extLst>
            </p:cNvPr>
            <p:cNvSpPr txBox="1"/>
            <p:nvPr/>
          </p:nvSpPr>
          <p:spPr>
            <a:xfrm>
              <a:off x="4912748" y="2479497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</a:rPr>
                <a:t>Gauntlet</a:t>
              </a:r>
            </a:p>
          </p:txBody>
        </p:sp>
        <p:sp>
          <p:nvSpPr>
            <p:cNvPr id="76" name="TextBox 290">
              <a:extLst>
                <a:ext uri="{FF2B5EF4-FFF2-40B4-BE49-F238E27FC236}">
                  <a16:creationId xmlns:a16="http://schemas.microsoft.com/office/drawing/2014/main" id="{EFA6F0E9-857F-438E-924F-7B105A99A9FC}"/>
                </a:ext>
              </a:extLst>
            </p:cNvPr>
            <p:cNvSpPr txBox="1"/>
            <p:nvPr/>
          </p:nvSpPr>
          <p:spPr>
            <a:xfrm>
              <a:off x="6819766" y="2477735"/>
              <a:ext cx="10567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>
                  <a:latin typeface="Arial" panose="020B0604020202020204" pitchFamily="34" charset="0"/>
                </a:rPr>
                <a:t>Gauntlet</a:t>
              </a:r>
            </a:p>
          </p:txBody>
        </p:sp>
        <p:sp>
          <p:nvSpPr>
            <p:cNvPr id="77" name="Callout: Right Arrow 72">
              <a:extLst>
                <a:ext uri="{FF2B5EF4-FFF2-40B4-BE49-F238E27FC236}">
                  <a16:creationId xmlns:a16="http://schemas.microsoft.com/office/drawing/2014/main" id="{7F1622C0-D786-459A-A649-959F6E550788}"/>
                </a:ext>
              </a:extLst>
            </p:cNvPr>
            <p:cNvSpPr/>
            <p:nvPr/>
          </p:nvSpPr>
          <p:spPr>
            <a:xfrm>
              <a:off x="2840677" y="2369735"/>
              <a:ext cx="1752113" cy="3085865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78" name="Callout: Right Arrow 76">
              <a:extLst>
                <a:ext uri="{FF2B5EF4-FFF2-40B4-BE49-F238E27FC236}">
                  <a16:creationId xmlns:a16="http://schemas.microsoft.com/office/drawing/2014/main" id="{5EE2B647-80C8-45A0-A8A0-48DF4A135FD6}"/>
                </a:ext>
              </a:extLst>
            </p:cNvPr>
            <p:cNvSpPr/>
            <p:nvPr/>
          </p:nvSpPr>
          <p:spPr>
            <a:xfrm>
              <a:off x="4683106" y="2369735"/>
              <a:ext cx="1752113" cy="3085865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79" name="Picture 2">
              <a:extLst>
                <a:ext uri="{FF2B5EF4-FFF2-40B4-BE49-F238E27FC236}">
                  <a16:creationId xmlns:a16="http://schemas.microsoft.com/office/drawing/2014/main" id="{30B2BB00-D3E7-43D8-8B82-828CB3B1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6178" y="5655057"/>
              <a:ext cx="669638" cy="660710"/>
            </a:xfrm>
            <a:prstGeom prst="rect">
              <a:avLst/>
            </a:prstGeom>
          </p:spPr>
        </p:pic>
        <p:sp>
          <p:nvSpPr>
            <p:cNvPr id="80" name="Callout: Right Arrow 3">
              <a:extLst>
                <a:ext uri="{FF2B5EF4-FFF2-40B4-BE49-F238E27FC236}">
                  <a16:creationId xmlns:a16="http://schemas.microsoft.com/office/drawing/2014/main" id="{EC3E7F8A-B749-420B-BEBB-DC6E65EB1044}"/>
                </a:ext>
              </a:extLst>
            </p:cNvPr>
            <p:cNvSpPr/>
            <p:nvPr/>
          </p:nvSpPr>
          <p:spPr>
            <a:xfrm rot="5400000">
              <a:off x="3511141" y="5058915"/>
              <a:ext cx="161925" cy="952587"/>
            </a:xfrm>
            <a:prstGeom prst="rightArrowCallout">
              <a:avLst>
                <a:gd name="adj1" fmla="val 240987"/>
                <a:gd name="adj2" fmla="val 213796"/>
                <a:gd name="adj3" fmla="val 66426"/>
                <a:gd name="adj4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81" name="TextBox 4">
              <a:extLst>
                <a:ext uri="{FF2B5EF4-FFF2-40B4-BE49-F238E27FC236}">
                  <a16:creationId xmlns:a16="http://schemas.microsoft.com/office/drawing/2014/main" id="{4606C1DB-1CD1-4CD0-ADA6-40B76A569DFB}"/>
                </a:ext>
              </a:extLst>
            </p:cNvPr>
            <p:cNvSpPr txBox="1"/>
            <p:nvPr/>
          </p:nvSpPr>
          <p:spPr>
            <a:xfrm>
              <a:off x="3546794" y="5607881"/>
              <a:ext cx="952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Crash Bug</a:t>
              </a:r>
              <a:endParaRPr lang="en-DE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2" name="Callout: Right Arrow 5">
              <a:extLst>
                <a:ext uri="{FF2B5EF4-FFF2-40B4-BE49-F238E27FC236}">
                  <a16:creationId xmlns:a16="http://schemas.microsoft.com/office/drawing/2014/main" id="{F34EFD20-E391-457E-865E-52BC5838D25C}"/>
                </a:ext>
              </a:extLst>
            </p:cNvPr>
            <p:cNvSpPr/>
            <p:nvPr/>
          </p:nvSpPr>
          <p:spPr>
            <a:xfrm>
              <a:off x="6534046" y="2382764"/>
              <a:ext cx="1752113" cy="3085865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83" name="TextBox 6">
              <a:extLst>
                <a:ext uri="{FF2B5EF4-FFF2-40B4-BE49-F238E27FC236}">
                  <a16:creationId xmlns:a16="http://schemas.microsoft.com/office/drawing/2014/main" id="{DC92637D-BD07-465F-83D8-694885B085E5}"/>
                </a:ext>
              </a:extLst>
            </p:cNvPr>
            <p:cNvSpPr txBox="1"/>
            <p:nvPr/>
          </p:nvSpPr>
          <p:spPr>
            <a:xfrm>
              <a:off x="9000910" y="4746360"/>
              <a:ext cx="1248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7030A0"/>
                  </a:solidFill>
                  <a:latin typeface="Arial" panose="020B0604020202020204" pitchFamily="34" charset="0"/>
                </a:rPr>
                <a:t>Semantic Bug</a:t>
              </a:r>
              <a:endParaRPr lang="en-DE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4" name="Arrow: Up 7">
              <a:extLst>
                <a:ext uri="{FF2B5EF4-FFF2-40B4-BE49-F238E27FC236}">
                  <a16:creationId xmlns:a16="http://schemas.microsoft.com/office/drawing/2014/main" id="{AB2AF24D-9498-4D12-B0D9-A14DAC59B5B9}"/>
                </a:ext>
              </a:extLst>
            </p:cNvPr>
            <p:cNvSpPr/>
            <p:nvPr/>
          </p:nvSpPr>
          <p:spPr>
            <a:xfrm>
              <a:off x="8554990" y="3255004"/>
              <a:ext cx="304800" cy="373466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85" name="Arrow: Up 8">
              <a:extLst>
                <a:ext uri="{FF2B5EF4-FFF2-40B4-BE49-F238E27FC236}">
                  <a16:creationId xmlns:a16="http://schemas.microsoft.com/office/drawing/2014/main" id="{0E804AE8-4D04-456E-9CFC-34F01B7F3F5C}"/>
                </a:ext>
              </a:extLst>
            </p:cNvPr>
            <p:cNvSpPr/>
            <p:nvPr/>
          </p:nvSpPr>
          <p:spPr>
            <a:xfrm rot="10800000">
              <a:off x="8554990" y="4267506"/>
              <a:ext cx="304800" cy="373466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86" name="TextBox 9">
              <a:extLst>
                <a:ext uri="{FF2B5EF4-FFF2-40B4-BE49-F238E27FC236}">
                  <a16:creationId xmlns:a16="http://schemas.microsoft.com/office/drawing/2014/main" id="{55AEDC08-5728-48C6-A368-6AC46591F44A}"/>
                </a:ext>
              </a:extLst>
            </p:cNvPr>
            <p:cNvSpPr txBox="1"/>
            <p:nvPr/>
          </p:nvSpPr>
          <p:spPr>
            <a:xfrm>
              <a:off x="2941757" y="4694610"/>
              <a:ext cx="1300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Non-zero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exit code</a:t>
              </a:r>
              <a:endParaRPr lang="en-DE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0557344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22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Bonus: Model-Based Testing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9A87396-3CAF-4580-A8B1-36139FE7FD80}"/>
              </a:ext>
            </a:extLst>
          </p:cNvPr>
          <p:cNvGrpSpPr/>
          <p:nvPr/>
        </p:nvGrpSpPr>
        <p:grpSpPr>
          <a:xfrm>
            <a:off x="720000" y="1656000"/>
            <a:ext cx="9518539" cy="4657461"/>
            <a:chOff x="683181" y="1647974"/>
            <a:chExt cx="9518539" cy="4657461"/>
          </a:xfrm>
        </p:grpSpPr>
        <p:pic>
          <p:nvPicPr>
            <p:cNvPr id="47" name="Picture 156">
              <a:extLst>
                <a:ext uri="{FF2B5EF4-FFF2-40B4-BE49-F238E27FC236}">
                  <a16:creationId xmlns:a16="http://schemas.microsoft.com/office/drawing/2014/main" id="{2DAF47DA-6F50-411D-8CF2-EDBE4DF872F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9393" y="4294171"/>
              <a:ext cx="473544" cy="473544"/>
            </a:xfrm>
            <a:prstGeom prst="rect">
              <a:avLst/>
            </a:prstGeom>
          </p:spPr>
        </p:pic>
        <p:pic>
          <p:nvPicPr>
            <p:cNvPr id="48" name="Picture 166">
              <a:extLst>
                <a:ext uri="{FF2B5EF4-FFF2-40B4-BE49-F238E27FC236}">
                  <a16:creationId xmlns:a16="http://schemas.microsoft.com/office/drawing/2014/main" id="{2751C2AB-DDB5-4539-9B81-78A704D2F4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1096" y="2327339"/>
              <a:ext cx="696437" cy="696437"/>
            </a:xfrm>
            <a:prstGeom prst="rect">
              <a:avLst/>
            </a:prstGeom>
          </p:spPr>
        </p:pic>
        <p:sp>
          <p:nvSpPr>
            <p:cNvPr id="49" name="TextBox 168">
              <a:extLst>
                <a:ext uri="{FF2B5EF4-FFF2-40B4-BE49-F238E27FC236}">
                  <a16:creationId xmlns:a16="http://schemas.microsoft.com/office/drawing/2014/main" id="{6FE9615C-5065-48A7-86EA-96ACB784D08B}"/>
                </a:ext>
              </a:extLst>
            </p:cNvPr>
            <p:cNvSpPr txBox="1"/>
            <p:nvPr/>
          </p:nvSpPr>
          <p:spPr>
            <a:xfrm>
              <a:off x="9177802" y="2438518"/>
              <a:ext cx="5549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>
                  <a:solidFill>
                    <a:srgbClr val="00B050"/>
                  </a:solidFill>
                  <a:latin typeface="Arial" panose="020B0604020202020204" pitchFamily="34" charset="0"/>
                </a:rPr>
                <a:t>OK</a:t>
              </a:r>
            </a:p>
          </p:txBody>
        </p:sp>
        <p:pic>
          <p:nvPicPr>
            <p:cNvPr id="51" name="Picture 169">
              <a:extLst>
                <a:ext uri="{FF2B5EF4-FFF2-40B4-BE49-F238E27FC236}">
                  <a16:creationId xmlns:a16="http://schemas.microsoft.com/office/drawing/2014/main" id="{361ED2F0-AB88-4BBA-A33B-FBC263A0273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3374" y="4626472"/>
              <a:ext cx="669638" cy="660710"/>
            </a:xfrm>
            <a:prstGeom prst="rect">
              <a:avLst/>
            </a:prstGeom>
          </p:spPr>
        </p:pic>
        <p:sp>
          <p:nvSpPr>
            <p:cNvPr id="52" name="TextBox 170">
              <a:extLst>
                <a:ext uri="{FF2B5EF4-FFF2-40B4-BE49-F238E27FC236}">
                  <a16:creationId xmlns:a16="http://schemas.microsoft.com/office/drawing/2014/main" id="{B4454C13-C3CA-4977-BD03-E07DC52E7C0A}"/>
                </a:ext>
              </a:extLst>
            </p:cNvPr>
            <p:cNvSpPr txBox="1"/>
            <p:nvPr/>
          </p:nvSpPr>
          <p:spPr>
            <a:xfrm>
              <a:off x="8277057" y="3582391"/>
              <a:ext cx="106921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Arial" panose="020B0604020202020204" pitchFamily="34" charset="0"/>
                </a:rPr>
                <a:t>Equal?</a:t>
              </a:r>
              <a:endParaRPr lang="en-DE" sz="1600" dirty="0">
                <a:latin typeface="Arial" panose="020B0604020202020204" pitchFamily="34" charset="0"/>
              </a:endParaRPr>
            </a:p>
          </p:txBody>
        </p:sp>
        <p:pic>
          <p:nvPicPr>
            <p:cNvPr id="53" name="Picture 192">
              <a:extLst>
                <a:ext uri="{FF2B5EF4-FFF2-40B4-BE49-F238E27FC236}">
                  <a16:creationId xmlns:a16="http://schemas.microsoft.com/office/drawing/2014/main" id="{70CBBEDD-7313-48D1-8A1F-28EE041E6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312" y="3467379"/>
              <a:ext cx="838352" cy="728925"/>
            </a:xfrm>
            <a:prstGeom prst="rect">
              <a:avLst/>
            </a:prstGeom>
          </p:spPr>
        </p:pic>
        <p:sp>
          <p:nvSpPr>
            <p:cNvPr id="54" name="TextBox 260">
              <a:extLst>
                <a:ext uri="{FF2B5EF4-FFF2-40B4-BE49-F238E27FC236}">
                  <a16:creationId xmlns:a16="http://schemas.microsoft.com/office/drawing/2014/main" id="{26392830-A793-4DC7-8CD9-CC44DB364228}"/>
                </a:ext>
              </a:extLst>
            </p:cNvPr>
            <p:cNvSpPr txBox="1"/>
            <p:nvPr/>
          </p:nvSpPr>
          <p:spPr>
            <a:xfrm>
              <a:off x="2804503" y="2336230"/>
              <a:ext cx="133882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Convert P4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to Z3</a:t>
              </a:r>
            </a:p>
          </p:txBody>
        </p:sp>
        <p:sp>
          <p:nvSpPr>
            <p:cNvPr id="56" name="TextBox 265">
              <a:extLst>
                <a:ext uri="{FF2B5EF4-FFF2-40B4-BE49-F238E27FC236}">
                  <a16:creationId xmlns:a16="http://schemas.microsoft.com/office/drawing/2014/main" id="{55130B03-F77F-4A1D-9DC9-6B2FBF369F21}"/>
                </a:ext>
              </a:extLst>
            </p:cNvPr>
            <p:cNvSpPr txBox="1"/>
            <p:nvPr/>
          </p:nvSpPr>
          <p:spPr>
            <a:xfrm>
              <a:off x="683181" y="1647974"/>
              <a:ext cx="181331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>
                  <a:latin typeface="Arial" panose="020B0604020202020204" pitchFamily="34" charset="0"/>
                </a:rPr>
                <a:t>Produce random</a:t>
              </a:r>
            </a:p>
            <a:p>
              <a:pPr algn="ctr"/>
              <a:r>
                <a:rPr lang="en-US" sz="1600" b="1" dirty="0">
                  <a:latin typeface="Arial" panose="020B0604020202020204" pitchFamily="34" charset="0"/>
                </a:rPr>
                <a:t> P4 program</a:t>
              </a:r>
            </a:p>
          </p:txBody>
        </p:sp>
        <p:pic>
          <p:nvPicPr>
            <p:cNvPr id="57" name="Picture 18">
              <a:extLst>
                <a:ext uri="{FF2B5EF4-FFF2-40B4-BE49-F238E27FC236}">
                  <a16:creationId xmlns:a16="http://schemas.microsoft.com/office/drawing/2014/main" id="{5BB571D0-8A60-4F96-858C-5DEFBC85174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4934" y="3297468"/>
              <a:ext cx="585650" cy="312053"/>
            </a:xfrm>
            <a:prstGeom prst="rect">
              <a:avLst/>
            </a:prstGeom>
          </p:spPr>
        </p:pic>
        <p:sp>
          <p:nvSpPr>
            <p:cNvPr id="58" name="Callout: Right Arrow 285">
              <a:extLst>
                <a:ext uri="{FF2B5EF4-FFF2-40B4-BE49-F238E27FC236}">
                  <a16:creationId xmlns:a16="http://schemas.microsoft.com/office/drawing/2014/main" id="{F50165B2-4FC5-4DAB-8E55-AFC51E7F8258}"/>
                </a:ext>
              </a:extLst>
            </p:cNvPr>
            <p:cNvSpPr/>
            <p:nvPr/>
          </p:nvSpPr>
          <p:spPr>
            <a:xfrm>
              <a:off x="844694" y="2298533"/>
              <a:ext cx="1752113" cy="3085865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87" name="TextBox 287">
              <a:extLst>
                <a:ext uri="{FF2B5EF4-FFF2-40B4-BE49-F238E27FC236}">
                  <a16:creationId xmlns:a16="http://schemas.microsoft.com/office/drawing/2014/main" id="{A4E37676-9EBD-4E9F-9205-D3B2C7424676}"/>
                </a:ext>
              </a:extLst>
            </p:cNvPr>
            <p:cNvSpPr txBox="1"/>
            <p:nvPr/>
          </p:nvSpPr>
          <p:spPr>
            <a:xfrm>
              <a:off x="1023979" y="2406533"/>
              <a:ext cx="1223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Generator</a:t>
              </a:r>
            </a:p>
          </p:txBody>
        </p:sp>
        <p:sp>
          <p:nvSpPr>
            <p:cNvPr id="88" name="TextBox 288">
              <a:extLst>
                <a:ext uri="{FF2B5EF4-FFF2-40B4-BE49-F238E27FC236}">
                  <a16:creationId xmlns:a16="http://schemas.microsoft.com/office/drawing/2014/main" id="{6ED4A71C-A26D-4FBD-9B62-68230A6995EA}"/>
                </a:ext>
              </a:extLst>
            </p:cNvPr>
            <p:cNvSpPr txBox="1"/>
            <p:nvPr/>
          </p:nvSpPr>
          <p:spPr>
            <a:xfrm>
              <a:off x="2962233" y="3931660"/>
              <a:ext cx="10310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Compile</a:t>
              </a:r>
            </a:p>
          </p:txBody>
        </p:sp>
        <p:sp>
          <p:nvSpPr>
            <p:cNvPr id="89" name="Callout: Right Arrow 72">
              <a:extLst>
                <a:ext uri="{FF2B5EF4-FFF2-40B4-BE49-F238E27FC236}">
                  <a16:creationId xmlns:a16="http://schemas.microsoft.com/office/drawing/2014/main" id="{7F1622C0-D786-459A-A649-959F6E550788}"/>
                </a:ext>
              </a:extLst>
            </p:cNvPr>
            <p:cNvSpPr/>
            <p:nvPr/>
          </p:nvSpPr>
          <p:spPr>
            <a:xfrm>
              <a:off x="2692034" y="3907740"/>
              <a:ext cx="1752113" cy="1476659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0" name="Picture 2">
              <a:extLst>
                <a:ext uri="{FF2B5EF4-FFF2-40B4-BE49-F238E27FC236}">
                  <a16:creationId xmlns:a16="http://schemas.microsoft.com/office/drawing/2014/main" id="{30B2BB00-D3E7-43D8-8B82-828CB3B16C1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4910" y="5597549"/>
              <a:ext cx="669638" cy="660710"/>
            </a:xfrm>
            <a:prstGeom prst="rect">
              <a:avLst/>
            </a:prstGeom>
          </p:spPr>
        </p:pic>
        <p:sp>
          <p:nvSpPr>
            <p:cNvPr id="91" name="Callout: Right Arrow 3">
              <a:extLst>
                <a:ext uri="{FF2B5EF4-FFF2-40B4-BE49-F238E27FC236}">
                  <a16:creationId xmlns:a16="http://schemas.microsoft.com/office/drawing/2014/main" id="{EC3E7F8A-B749-420B-BEBB-DC6E65EB1044}"/>
                </a:ext>
              </a:extLst>
            </p:cNvPr>
            <p:cNvSpPr/>
            <p:nvPr/>
          </p:nvSpPr>
          <p:spPr>
            <a:xfrm rot="5400000">
              <a:off x="3399882" y="4989067"/>
              <a:ext cx="161925" cy="952587"/>
            </a:xfrm>
            <a:prstGeom prst="rightArrowCallout">
              <a:avLst>
                <a:gd name="adj1" fmla="val 240987"/>
                <a:gd name="adj2" fmla="val 213796"/>
                <a:gd name="adj3" fmla="val 66426"/>
                <a:gd name="adj4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2" name="TextBox 4">
              <a:extLst>
                <a:ext uri="{FF2B5EF4-FFF2-40B4-BE49-F238E27FC236}">
                  <a16:creationId xmlns:a16="http://schemas.microsoft.com/office/drawing/2014/main" id="{4606C1DB-1CD1-4CD0-ADA6-40B76A569DFB}"/>
                </a:ext>
              </a:extLst>
            </p:cNvPr>
            <p:cNvSpPr txBox="1"/>
            <p:nvPr/>
          </p:nvSpPr>
          <p:spPr>
            <a:xfrm>
              <a:off x="3464548" y="5597549"/>
              <a:ext cx="95258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Crash Bug</a:t>
              </a:r>
              <a:endParaRPr lang="en-DE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3" name="TextBox 6">
              <a:extLst>
                <a:ext uri="{FF2B5EF4-FFF2-40B4-BE49-F238E27FC236}">
                  <a16:creationId xmlns:a16="http://schemas.microsoft.com/office/drawing/2014/main" id="{DC92637D-BD07-465F-83D8-694885B085E5}"/>
                </a:ext>
              </a:extLst>
            </p:cNvPr>
            <p:cNvSpPr txBox="1"/>
            <p:nvPr/>
          </p:nvSpPr>
          <p:spPr>
            <a:xfrm>
              <a:off x="8952783" y="4614599"/>
              <a:ext cx="124893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>
                  <a:solidFill>
                    <a:srgbClr val="7030A0"/>
                  </a:solidFill>
                  <a:latin typeface="Arial" panose="020B0604020202020204" pitchFamily="34" charset="0"/>
                </a:rPr>
                <a:t>Semantic Bug</a:t>
              </a:r>
              <a:endParaRPr lang="en-DE" sz="1600">
                <a:solidFill>
                  <a:srgbClr val="7030A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4" name="Arrow: Up 7">
              <a:extLst>
                <a:ext uri="{FF2B5EF4-FFF2-40B4-BE49-F238E27FC236}">
                  <a16:creationId xmlns:a16="http://schemas.microsoft.com/office/drawing/2014/main" id="{AB2AF24D-9498-4D12-B0D9-A14DAC59B5B9}"/>
                </a:ext>
              </a:extLst>
            </p:cNvPr>
            <p:cNvSpPr/>
            <p:nvPr/>
          </p:nvSpPr>
          <p:spPr>
            <a:xfrm>
              <a:off x="8544567" y="3145285"/>
              <a:ext cx="304800" cy="373466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5" name="Arrow: Up 8">
              <a:extLst>
                <a:ext uri="{FF2B5EF4-FFF2-40B4-BE49-F238E27FC236}">
                  <a16:creationId xmlns:a16="http://schemas.microsoft.com/office/drawing/2014/main" id="{0E804AE8-4D04-456E-9CFC-34F01B7F3F5C}"/>
                </a:ext>
              </a:extLst>
            </p:cNvPr>
            <p:cNvSpPr/>
            <p:nvPr/>
          </p:nvSpPr>
          <p:spPr>
            <a:xfrm rot="10800000">
              <a:off x="8544567" y="4130665"/>
              <a:ext cx="304800" cy="373466"/>
            </a:xfrm>
            <a:prstGeom prst="upArrow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6" name="TextBox 9">
              <a:extLst>
                <a:ext uri="{FF2B5EF4-FFF2-40B4-BE49-F238E27FC236}">
                  <a16:creationId xmlns:a16="http://schemas.microsoft.com/office/drawing/2014/main" id="{55AEDC08-5728-48C6-A368-6AC46591F44A}"/>
                </a:ext>
              </a:extLst>
            </p:cNvPr>
            <p:cNvSpPr txBox="1"/>
            <p:nvPr/>
          </p:nvSpPr>
          <p:spPr>
            <a:xfrm>
              <a:off x="2793116" y="4694851"/>
              <a:ext cx="130069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Non-zero</a:t>
              </a:r>
            </a:p>
            <a:p>
              <a:pPr algn="ctr"/>
              <a:r>
                <a:rPr lang="en-US" sz="2000" dirty="0">
                  <a:solidFill>
                    <a:srgbClr val="FF0000"/>
                  </a:solidFill>
                  <a:latin typeface="Arial" panose="020B0604020202020204" pitchFamily="34" charset="0"/>
                </a:rPr>
                <a:t>exit code</a:t>
              </a:r>
              <a:endParaRPr lang="en-DE" sz="1600" dirty="0">
                <a:solidFill>
                  <a:srgbClr val="FF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97" name="Callout: Right Arrow 42">
              <a:extLst>
                <a:ext uri="{FF2B5EF4-FFF2-40B4-BE49-F238E27FC236}">
                  <a16:creationId xmlns:a16="http://schemas.microsoft.com/office/drawing/2014/main" id="{D4A4ABBE-93A2-4517-950B-D7D7299EA36F}"/>
                </a:ext>
              </a:extLst>
            </p:cNvPr>
            <p:cNvSpPr/>
            <p:nvPr/>
          </p:nvSpPr>
          <p:spPr>
            <a:xfrm>
              <a:off x="2691378" y="2305787"/>
              <a:ext cx="1752113" cy="1476659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8" name="Callout: Right Arrow 49">
              <a:extLst>
                <a:ext uri="{FF2B5EF4-FFF2-40B4-BE49-F238E27FC236}">
                  <a16:creationId xmlns:a16="http://schemas.microsoft.com/office/drawing/2014/main" id="{9618C4E5-FAE0-4B08-89AA-BAAD9F9598FC}"/>
                </a:ext>
              </a:extLst>
            </p:cNvPr>
            <p:cNvSpPr/>
            <p:nvPr/>
          </p:nvSpPr>
          <p:spPr>
            <a:xfrm>
              <a:off x="4615641" y="3908807"/>
              <a:ext cx="1752113" cy="1476659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9" name="Picture 53" descr="Image vectorielle gratuite: Routeur, Logo, Symboles - Image gratuite ...">
              <a:extLst>
                <a:ext uri="{FF2B5EF4-FFF2-40B4-BE49-F238E27FC236}">
                  <a16:creationId xmlns:a16="http://schemas.microsoft.com/office/drawing/2014/main" id="{9C28F9BC-EE11-4ACA-81CF-31A90F23A9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129" y="4698437"/>
              <a:ext cx="758564" cy="557070"/>
            </a:xfrm>
            <a:prstGeom prst="rect">
              <a:avLst/>
            </a:prstGeom>
          </p:spPr>
        </p:pic>
        <p:sp>
          <p:nvSpPr>
            <p:cNvPr id="100" name="TextBox 54">
              <a:extLst>
                <a:ext uri="{FF2B5EF4-FFF2-40B4-BE49-F238E27FC236}">
                  <a16:creationId xmlns:a16="http://schemas.microsoft.com/office/drawing/2014/main" id="{499A5BDD-A5D9-452B-AA40-1CAF0E2495EC}"/>
                </a:ext>
              </a:extLst>
            </p:cNvPr>
            <p:cNvSpPr txBox="1"/>
            <p:nvPr/>
          </p:nvSpPr>
          <p:spPr>
            <a:xfrm>
              <a:off x="4722074" y="3957236"/>
              <a:ext cx="128753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Load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into device</a:t>
              </a:r>
            </a:p>
          </p:txBody>
        </p:sp>
        <p:sp>
          <p:nvSpPr>
            <p:cNvPr id="101" name="Callout: Right Arrow 55">
              <a:extLst>
                <a:ext uri="{FF2B5EF4-FFF2-40B4-BE49-F238E27FC236}">
                  <a16:creationId xmlns:a16="http://schemas.microsoft.com/office/drawing/2014/main" id="{E94F775E-D8D8-45FB-B9C3-840CD413DF56}"/>
                </a:ext>
              </a:extLst>
            </p:cNvPr>
            <p:cNvSpPr/>
            <p:nvPr/>
          </p:nvSpPr>
          <p:spPr>
            <a:xfrm rot="16200000">
              <a:off x="6658079" y="3771080"/>
              <a:ext cx="1478795" cy="1752114"/>
            </a:xfrm>
            <a:prstGeom prst="rightArrowCallout">
              <a:avLst>
                <a:gd name="adj1" fmla="val 58088"/>
                <a:gd name="adj2" fmla="val 43676"/>
                <a:gd name="adj3" fmla="val 10488"/>
                <a:gd name="adj4" fmla="val 85633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102" name="TextBox 56">
              <a:extLst>
                <a:ext uri="{FF2B5EF4-FFF2-40B4-BE49-F238E27FC236}">
                  <a16:creationId xmlns:a16="http://schemas.microsoft.com/office/drawing/2014/main" id="{96335C00-7120-4606-B992-7CB5073C7697}"/>
                </a:ext>
              </a:extLst>
            </p:cNvPr>
            <p:cNvSpPr txBox="1"/>
            <p:nvPr/>
          </p:nvSpPr>
          <p:spPr>
            <a:xfrm>
              <a:off x="6441404" y="4143055"/>
              <a:ext cx="19121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Record output</a:t>
              </a:r>
            </a:p>
          </p:txBody>
        </p:sp>
        <p:pic>
          <p:nvPicPr>
            <p:cNvPr id="103" name="Picture 57">
              <a:extLst>
                <a:ext uri="{FF2B5EF4-FFF2-40B4-BE49-F238E27FC236}">
                  <a16:creationId xmlns:a16="http://schemas.microsoft.com/office/drawing/2014/main" id="{02ACD732-BB3B-4760-B017-6D4F786E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3240" y="4707982"/>
              <a:ext cx="547525" cy="547525"/>
            </a:xfrm>
            <a:prstGeom prst="rect">
              <a:avLst/>
            </a:prstGeom>
          </p:spPr>
        </p:pic>
        <p:grpSp>
          <p:nvGrpSpPr>
            <p:cNvPr id="104" name="Group 61">
              <a:extLst>
                <a:ext uri="{FF2B5EF4-FFF2-40B4-BE49-F238E27FC236}">
                  <a16:creationId xmlns:a16="http://schemas.microsoft.com/office/drawing/2014/main" id="{60DC1117-FBF2-48FD-8A93-29E6B7DB364B}"/>
                </a:ext>
              </a:extLst>
            </p:cNvPr>
            <p:cNvGrpSpPr/>
            <p:nvPr/>
          </p:nvGrpSpPr>
          <p:grpSpPr>
            <a:xfrm>
              <a:off x="6845965" y="2635224"/>
              <a:ext cx="1250008" cy="617321"/>
              <a:chOff x="7243080" y="1683960"/>
              <a:chExt cx="1318651" cy="1094702"/>
            </a:xfrm>
          </p:grpSpPr>
          <p:sp>
            <p:nvSpPr>
              <p:cNvPr id="105" name="Rectangle 62">
                <a:extLst>
                  <a:ext uri="{FF2B5EF4-FFF2-40B4-BE49-F238E27FC236}">
                    <a16:creationId xmlns:a16="http://schemas.microsoft.com/office/drawing/2014/main" id="{1DDA90CA-A1A5-4DFD-B4E7-3836393E1109}"/>
                  </a:ext>
                </a:extLst>
              </p:cNvPr>
              <p:cNvSpPr/>
              <p:nvPr/>
            </p:nvSpPr>
            <p:spPr>
              <a:xfrm>
                <a:off x="7243080" y="1970942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6" name="Rectangle 63">
                <a:extLst>
                  <a:ext uri="{FF2B5EF4-FFF2-40B4-BE49-F238E27FC236}">
                    <a16:creationId xmlns:a16="http://schemas.microsoft.com/office/drawing/2014/main" id="{9435E081-4C23-449F-9049-91D0F04A6C53}"/>
                  </a:ext>
                </a:extLst>
              </p:cNvPr>
              <p:cNvSpPr/>
              <p:nvPr/>
            </p:nvSpPr>
            <p:spPr>
              <a:xfrm>
                <a:off x="7340424" y="1889666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ectangle 64">
                <a:extLst>
                  <a:ext uri="{FF2B5EF4-FFF2-40B4-BE49-F238E27FC236}">
                    <a16:creationId xmlns:a16="http://schemas.microsoft.com/office/drawing/2014/main" id="{62756398-0F4A-4B8B-AF88-ADA0503ACAD1}"/>
                  </a:ext>
                </a:extLst>
              </p:cNvPr>
              <p:cNvSpPr/>
              <p:nvPr/>
            </p:nvSpPr>
            <p:spPr>
              <a:xfrm>
                <a:off x="7440538" y="1786813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Pass_1.p4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ectangle 65">
                <a:extLst>
                  <a:ext uri="{FF2B5EF4-FFF2-40B4-BE49-F238E27FC236}">
                    <a16:creationId xmlns:a16="http://schemas.microsoft.com/office/drawing/2014/main" id="{2150080B-A937-41ED-8BC9-8F057128A169}"/>
                  </a:ext>
                </a:extLst>
              </p:cNvPr>
              <p:cNvSpPr/>
              <p:nvPr/>
            </p:nvSpPr>
            <p:spPr>
              <a:xfrm>
                <a:off x="7540651" y="1683960"/>
                <a:ext cx="1021080" cy="80772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600" dirty="0">
                    <a:solidFill>
                      <a:schemeClr val="tx1"/>
                    </a:solidFill>
                  </a:rPr>
                  <a:t>test1.stf</a:t>
                </a:r>
                <a:endParaRPr lang="en-DE" sz="16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9" name="TextBox 66">
              <a:extLst>
                <a:ext uri="{FF2B5EF4-FFF2-40B4-BE49-F238E27FC236}">
                  <a16:creationId xmlns:a16="http://schemas.microsoft.com/office/drawing/2014/main" id="{3851832C-E0E2-4C8F-955F-5C63D61A29B0}"/>
                </a:ext>
              </a:extLst>
            </p:cNvPr>
            <p:cNvSpPr txBox="1"/>
            <p:nvPr/>
          </p:nvSpPr>
          <p:spPr>
            <a:xfrm>
              <a:off x="4763703" y="2438518"/>
              <a:ext cx="1826141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latin typeface="Arial" panose="020B0604020202020204" pitchFamily="34" charset="0"/>
                </a:rPr>
                <a:t>Generate tests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 and</a:t>
              </a:r>
            </a:p>
            <a:p>
              <a:pPr algn="ctr"/>
              <a:r>
                <a:rPr lang="en-US" dirty="0">
                  <a:latin typeface="Arial" panose="020B0604020202020204" pitchFamily="34" charset="0"/>
                </a:rPr>
                <a:t>expected output</a:t>
              </a:r>
            </a:p>
          </p:txBody>
        </p:sp>
        <p:sp>
          <p:nvSpPr>
            <p:cNvPr id="110" name="Rectangle 68">
              <a:extLst>
                <a:ext uri="{FF2B5EF4-FFF2-40B4-BE49-F238E27FC236}">
                  <a16:creationId xmlns:a16="http://schemas.microsoft.com/office/drawing/2014/main" id="{07381F5A-4E8D-4C93-8523-9BF868314E5F}"/>
                </a:ext>
              </a:extLst>
            </p:cNvPr>
            <p:cNvSpPr/>
            <p:nvPr/>
          </p:nvSpPr>
          <p:spPr>
            <a:xfrm>
              <a:off x="4613757" y="2293540"/>
              <a:ext cx="3659777" cy="1349410"/>
            </a:xfrm>
            <a:prstGeom prst="rect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111" name="Callout: Right Arrow 69">
              <a:extLst>
                <a:ext uri="{FF2B5EF4-FFF2-40B4-BE49-F238E27FC236}">
                  <a16:creationId xmlns:a16="http://schemas.microsoft.com/office/drawing/2014/main" id="{8D9B73F0-856A-4AD2-84D3-1BB27FD8FFCB}"/>
                </a:ext>
              </a:extLst>
            </p:cNvPr>
            <p:cNvSpPr/>
            <p:nvPr/>
          </p:nvSpPr>
          <p:spPr>
            <a:xfrm rot="5400000">
              <a:off x="5355450" y="3248981"/>
              <a:ext cx="161925" cy="952587"/>
            </a:xfrm>
            <a:prstGeom prst="rightArrowCallout">
              <a:avLst>
                <a:gd name="adj1" fmla="val 240987"/>
                <a:gd name="adj2" fmla="val 213796"/>
                <a:gd name="adj3" fmla="val 66426"/>
                <a:gd name="adj4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112" name="Callout: Right Arrow 70">
              <a:extLst>
                <a:ext uri="{FF2B5EF4-FFF2-40B4-BE49-F238E27FC236}">
                  <a16:creationId xmlns:a16="http://schemas.microsoft.com/office/drawing/2014/main" id="{708819C1-1B64-4A0F-A2A9-DD2965C703F3}"/>
                </a:ext>
              </a:extLst>
            </p:cNvPr>
            <p:cNvSpPr/>
            <p:nvPr/>
          </p:nvSpPr>
          <p:spPr>
            <a:xfrm rot="5400000">
              <a:off x="7316512" y="3253062"/>
              <a:ext cx="161925" cy="952587"/>
            </a:xfrm>
            <a:prstGeom prst="rightArrowCallout">
              <a:avLst>
                <a:gd name="adj1" fmla="val 240987"/>
                <a:gd name="adj2" fmla="val 213796"/>
                <a:gd name="adj3" fmla="val 66426"/>
                <a:gd name="adj4" fmla="val 0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901310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Found </a:t>
              </a:r>
              <a:r>
                <a:rPr lang="de-DE" b="1" dirty="0"/>
                <a:t>96</a:t>
              </a:r>
              <a:r>
                <a:rPr lang="de-DE" dirty="0"/>
                <a:t> </a:t>
              </a:r>
              <a:r>
                <a:rPr lang="en-US" dirty="0"/>
                <a:t>compiler bugs in 8 months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23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Results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464216" y="2297691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62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compiler crashes </a:t>
              </a:r>
              <a:r>
                <a:rPr lang="en-US" sz="2000" dirty="0"/>
                <a:t>(25/62 in the compiler for the Tofino network chip)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892546" y="4885819"/>
            <a:ext cx="10736628" cy="1006561"/>
            <a:chOff x="1300923" y="6319597"/>
            <a:chExt cx="9882215" cy="1006561"/>
          </a:xfrm>
        </p:grpSpPr>
        <p:sp>
          <p:nvSpPr>
            <p:cNvPr id="3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Resulted in </a:t>
              </a:r>
              <a:r>
                <a:rPr lang="en-US" b="1" dirty="0"/>
                <a:t>6 </a:t>
              </a:r>
              <a:r>
                <a:rPr lang="en-US" dirty="0"/>
                <a:t>specification changes</a:t>
              </a:r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464216" y="2735916"/>
            <a:ext cx="9411959" cy="456385"/>
            <a:chOff x="1748916" y="6542861"/>
            <a:chExt cx="9411959" cy="456385"/>
          </a:xfrm>
        </p:grpSpPr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34</a:t>
              </a:r>
              <a:r>
                <a:rPr lang="en-US" sz="2000" dirty="0"/>
                <a:t> </a:t>
              </a:r>
              <a:r>
                <a:rPr lang="en-US" sz="2000" dirty="0">
                  <a:solidFill>
                    <a:srgbClr val="7030A0"/>
                  </a:solidFill>
                </a:rPr>
                <a:t>semantic bugs </a:t>
              </a:r>
              <a:r>
                <a:rPr lang="en-US" sz="2000" dirty="0"/>
                <a:t>(7/34 in the compiler for the Tofino network chip)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60" name="Gruppieren 5">
            <a:extLst>
              <a:ext uri="{FF2B5EF4-FFF2-40B4-BE49-F238E27FC236}">
                <a16:creationId xmlns:a16="http://schemas.microsoft.com/office/drawing/2014/main" id="{3A039234-3E5F-4227-9ECB-87B4DD1F2490}"/>
              </a:ext>
            </a:extLst>
          </p:cNvPr>
          <p:cNvGrpSpPr/>
          <p:nvPr/>
        </p:nvGrpSpPr>
        <p:grpSpPr>
          <a:xfrm>
            <a:off x="892546" y="3260514"/>
            <a:ext cx="10736628" cy="1006561"/>
            <a:chOff x="1300923" y="6319597"/>
            <a:chExt cx="9882215" cy="1006561"/>
          </a:xfrm>
        </p:grpSpPr>
        <p:sp>
          <p:nvSpPr>
            <p:cNvPr id="61" name="Freeform 5">
              <a:extLst>
                <a:ext uri="{FF2B5EF4-FFF2-40B4-BE49-F238E27FC236}">
                  <a16:creationId xmlns:a16="http://schemas.microsoft.com/office/drawing/2014/main" id="{BD4BCA34-FAA3-4007-B9C5-9E7972BB95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62" name="Content Placeholder 2">
              <a:extLst>
                <a:ext uri="{FF2B5EF4-FFF2-40B4-BE49-F238E27FC236}">
                  <a16:creationId xmlns:a16="http://schemas.microsoft.com/office/drawing/2014/main" id="{9BED4930-E531-4310-A972-A321DE9AEF76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Some observations</a:t>
              </a:r>
              <a:endParaRPr lang="en-US" dirty="0"/>
            </a:p>
          </p:txBody>
        </p:sp>
      </p:grpSp>
      <p:grpSp>
        <p:nvGrpSpPr>
          <p:cNvPr id="63" name="Gruppieren 50">
            <a:extLst>
              <a:ext uri="{FF2B5EF4-FFF2-40B4-BE49-F238E27FC236}">
                <a16:creationId xmlns:a16="http://schemas.microsoft.com/office/drawing/2014/main" id="{F8CAE775-1A4B-4AEA-87B3-C45FFAF6713B}"/>
              </a:ext>
            </a:extLst>
          </p:cNvPr>
          <p:cNvGrpSpPr/>
          <p:nvPr/>
        </p:nvGrpSpPr>
        <p:grpSpPr>
          <a:xfrm>
            <a:off x="1390020" y="3837289"/>
            <a:ext cx="9411959" cy="456385"/>
            <a:chOff x="1748916" y="6542861"/>
            <a:chExt cx="9411959" cy="456385"/>
          </a:xfrm>
        </p:grpSpPr>
        <p:sp>
          <p:nvSpPr>
            <p:cNvPr id="64" name="Freeform 41">
              <a:extLst>
                <a:ext uri="{FF2B5EF4-FFF2-40B4-BE49-F238E27FC236}">
                  <a16:creationId xmlns:a16="http://schemas.microsoft.com/office/drawing/2014/main" id="{E089D4EC-F813-45F5-8B5E-23D4161F1F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D38439D4-CAF3-4236-BC75-5270D7D6E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6" name="Content Placeholder 2">
              <a:extLst>
                <a:ext uri="{FF2B5EF4-FFF2-40B4-BE49-F238E27FC236}">
                  <a16:creationId xmlns:a16="http://schemas.microsoft.com/office/drawing/2014/main" id="{6F531852-22ED-474F-811B-98B28593A2BA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Crashes were largely caused by an assertion firing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67" name="Gruppieren 31">
            <a:extLst>
              <a:ext uri="{FF2B5EF4-FFF2-40B4-BE49-F238E27FC236}">
                <a16:creationId xmlns:a16="http://schemas.microsoft.com/office/drawing/2014/main" id="{EFDCBF09-7F35-422B-A211-3A839B7D5A6C}"/>
              </a:ext>
            </a:extLst>
          </p:cNvPr>
          <p:cNvGrpSpPr/>
          <p:nvPr/>
        </p:nvGrpSpPr>
        <p:grpSpPr>
          <a:xfrm>
            <a:off x="1390020" y="4275514"/>
            <a:ext cx="9411959" cy="456385"/>
            <a:chOff x="1748916" y="6542861"/>
            <a:chExt cx="9411959" cy="456385"/>
          </a:xfrm>
        </p:grpSpPr>
        <p:sp>
          <p:nvSpPr>
            <p:cNvPr id="68" name="Freeform 41">
              <a:extLst>
                <a:ext uri="{FF2B5EF4-FFF2-40B4-BE49-F238E27FC236}">
                  <a16:creationId xmlns:a16="http://schemas.microsoft.com/office/drawing/2014/main" id="{0F8995DD-3202-4A40-A3BF-5458AEFA4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69" name="Freeform 41">
              <a:extLst>
                <a:ext uri="{FF2B5EF4-FFF2-40B4-BE49-F238E27FC236}">
                  <a16:creationId xmlns:a16="http://schemas.microsoft.com/office/drawing/2014/main" id="{32269E9E-D45B-4F6A-967C-D9D83C7511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0" name="Content Placeholder 2">
              <a:extLst>
                <a:ext uri="{FF2B5EF4-FFF2-40B4-BE49-F238E27FC236}">
                  <a16:creationId xmlns:a16="http://schemas.microsoft.com/office/drawing/2014/main" id="{DD5CFB63-6703-4FA0-B088-56291BC355FA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Handling side-effects correctly is difficult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013881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Develop semantics for instruction set architectures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24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Future Work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1" name="Gruppieren 50"/>
          <p:cNvGrpSpPr/>
          <p:nvPr/>
        </p:nvGrpSpPr>
        <p:grpSpPr>
          <a:xfrm>
            <a:off x="1464216" y="2297691"/>
            <a:ext cx="9411959" cy="456385"/>
            <a:chOff x="1748916" y="6542861"/>
            <a:chExt cx="9411959" cy="456385"/>
          </a:xfrm>
        </p:grpSpPr>
        <p:sp>
          <p:nvSpPr>
            <p:cNvPr id="5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Extend translation validation to back ends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2" name="Gruppieren 31"/>
          <p:cNvGrpSpPr/>
          <p:nvPr/>
        </p:nvGrpSpPr>
        <p:grpSpPr>
          <a:xfrm>
            <a:off x="1464216" y="2735916"/>
            <a:ext cx="9411959" cy="456385"/>
            <a:chOff x="1748916" y="6542861"/>
            <a:chExt cx="9411959" cy="456385"/>
          </a:xfrm>
        </p:grpSpPr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Ensure correctness during the entire compilation process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908834" y="3377113"/>
            <a:ext cx="10736628" cy="1006561"/>
            <a:chOff x="1300923" y="6319597"/>
            <a:chExt cx="9882215" cy="1006561"/>
          </a:xfrm>
        </p:grpSpPr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Detect other classes of compiler bugs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464216" y="3927289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Identify when an optimization should have been applied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464216" y="4365514"/>
            <a:ext cx="9411959" cy="456385"/>
            <a:chOff x="1748916" y="6542861"/>
            <a:chExt cx="9411959" cy="456385"/>
          </a:xfrm>
        </p:grpSpPr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Identify compiler passes negatively affecting performance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464216" y="4804172"/>
            <a:ext cx="9411959" cy="456385"/>
            <a:chOff x="1748916" y="6542861"/>
            <a:chExt cx="9411959" cy="456385"/>
          </a:xfrm>
        </p:grpSpPr>
        <p:sp>
          <p:nvSpPr>
            <p:cNvPr id="4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Again repurpose techniques from compiler testing literature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9203035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876270" y="174751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A well-designed device DSL can lead to effective analysis tools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25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Summary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25" name="Gruppieren 24"/>
          <p:cNvGrpSpPr/>
          <p:nvPr/>
        </p:nvGrpSpPr>
        <p:grpSpPr>
          <a:xfrm>
            <a:off x="876270" y="2905931"/>
            <a:ext cx="10736628" cy="1006561"/>
            <a:chOff x="1300923" y="6319597"/>
            <a:chExt cx="9882215" cy="1006561"/>
          </a:xfrm>
        </p:grpSpPr>
        <p:sp>
          <p:nvSpPr>
            <p:cNvPr id="26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With </a:t>
              </a:r>
              <a:r>
                <a:rPr lang="de-DE" b="1" dirty="0"/>
                <a:t>Gauntlet</a:t>
              </a:r>
              <a:r>
                <a:rPr lang="de-DE" dirty="0"/>
                <a:t> we were </a:t>
              </a:r>
              <a:r>
                <a:rPr lang="en-US" dirty="0"/>
                <a:t>able</a:t>
              </a:r>
              <a:r>
                <a:rPr lang="de-DE" dirty="0"/>
                <a:t> to...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1447934" y="3456107"/>
            <a:ext cx="9411959" cy="456385"/>
            <a:chOff x="1748916" y="6542861"/>
            <a:chExt cx="9411959" cy="456385"/>
          </a:xfrm>
        </p:grpSpPr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…apply translation validation at scale without false positives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2" name="Gruppieren 41"/>
          <p:cNvGrpSpPr/>
          <p:nvPr/>
        </p:nvGrpSpPr>
        <p:grpSpPr>
          <a:xfrm>
            <a:off x="1447934" y="3894332"/>
            <a:ext cx="9411959" cy="456385"/>
            <a:chOff x="1748916" y="6542861"/>
            <a:chExt cx="9411959" cy="456385"/>
          </a:xfrm>
        </p:grpSpPr>
        <p:sp>
          <p:nvSpPr>
            <p:cNvPr id="4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…identify </a:t>
              </a:r>
              <a:r>
                <a:rPr lang="en-US" sz="2000" b="1" dirty="0"/>
                <a:t>more than 90 </a:t>
              </a:r>
              <a:r>
                <a:rPr lang="en-US" sz="2000" dirty="0"/>
                <a:t>bugs within eight months of testing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46" name="Gruppieren 45"/>
          <p:cNvGrpSpPr/>
          <p:nvPr/>
        </p:nvGrpSpPr>
        <p:grpSpPr>
          <a:xfrm>
            <a:off x="1447934" y="4332990"/>
            <a:ext cx="9411959" cy="456385"/>
            <a:chOff x="1748916" y="6542861"/>
            <a:chExt cx="9411959" cy="456385"/>
          </a:xfrm>
        </p:grpSpPr>
        <p:sp>
          <p:nvSpPr>
            <p:cNvPr id="4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…integrate translation validation into the CI pipeline of P4C</a:t>
              </a:r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  <a:p>
              <a:pPr marL="0" indent="0">
                <a:buNone/>
              </a:pPr>
              <a:endParaRPr lang="en-US" sz="2000" dirty="0"/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876270" y="2378435"/>
            <a:ext cx="10736628" cy="1006561"/>
            <a:chOff x="1300923" y="6319597"/>
            <a:chExt cx="9882215" cy="1006561"/>
          </a:xfrm>
        </p:grpSpPr>
        <p:sp>
          <p:nvSpPr>
            <p:cNvPr id="38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9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 is a semantics-friendly DSL, which helped us build </a:t>
              </a:r>
              <a:r>
                <a:rPr lang="en-US" b="1" dirty="0"/>
                <a:t>Gauntlet</a:t>
              </a:r>
            </a:p>
          </p:txBody>
        </p:sp>
      </p:grpSp>
      <p:sp>
        <p:nvSpPr>
          <p:cNvPr id="41" name="Parallelogramm 40"/>
          <p:cNvSpPr/>
          <p:nvPr/>
        </p:nvSpPr>
        <p:spPr>
          <a:xfrm>
            <a:off x="-1224915" y="4887918"/>
            <a:ext cx="9533173" cy="1382496"/>
          </a:xfrm>
          <a:prstGeom prst="parallelogram">
            <a:avLst>
              <a:gd name="adj" fmla="val 32136"/>
            </a:avLst>
          </a:prstGeom>
          <a:solidFill>
            <a:srgbClr val="5A0691">
              <a:alpha val="75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0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-236250" y="5190277"/>
            <a:ext cx="22250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Thank you</a:t>
            </a:r>
            <a:b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</a:rPr>
              <a:t> for listening!</a:t>
            </a:r>
          </a:p>
        </p:txBody>
      </p:sp>
      <p:sp>
        <p:nvSpPr>
          <p:cNvPr id="40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2048995" y="5545862"/>
            <a:ext cx="470423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Fabian Ruffy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fruffy@nyu.edu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 </a:t>
            </a:r>
            <a:b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Tao Wang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tw1921@nyu.edu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  <a:p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Anirudh Sivaraman (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anirudh@cs.nyu.edu</a:t>
            </a:r>
            <a:r>
              <a:rPr lang="de-DE" sz="1400" dirty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</a:p>
        </p:txBody>
      </p:sp>
      <p:sp>
        <p:nvSpPr>
          <p:cNvPr id="55" name="TextBox 5">
            <a:extLst>
              <a:ext uri="{FF2B5EF4-FFF2-40B4-BE49-F238E27FC236}">
                <a16:creationId xmlns:a16="http://schemas.microsoft.com/office/drawing/2014/main" id="{742B3DC7-FFAB-4D81-9FA2-A99433225774}"/>
              </a:ext>
            </a:extLst>
          </p:cNvPr>
          <p:cNvSpPr txBox="1"/>
          <p:nvPr/>
        </p:nvSpPr>
        <p:spPr>
          <a:xfrm>
            <a:off x="5608064" y="5566059"/>
            <a:ext cx="184477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p4gauntlet.github.io</a:t>
            </a:r>
            <a:endParaRPr lang="en-DE" sz="14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2048996" y="5056842"/>
            <a:ext cx="2354730" cy="584775"/>
            <a:chOff x="7236311" y="5148871"/>
            <a:chExt cx="2354730" cy="584775"/>
          </a:xfrm>
        </p:grpSpPr>
        <p:sp>
          <p:nvSpPr>
            <p:cNvPr id="56" name="TextBox 5">
              <a:extLst>
                <a:ext uri="{FF2B5EF4-FFF2-40B4-BE49-F238E27FC236}">
                  <a16:creationId xmlns:a16="http://schemas.microsoft.com/office/drawing/2014/main" id="{742B3DC7-FFAB-4D81-9FA2-A99433225774}"/>
                </a:ext>
              </a:extLst>
            </p:cNvPr>
            <p:cNvSpPr txBox="1"/>
            <p:nvPr/>
          </p:nvSpPr>
          <p:spPr>
            <a:xfrm>
              <a:off x="7236311" y="5148871"/>
              <a:ext cx="23547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Contact</a:t>
              </a:r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b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endParaRPr lang="de-DE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" name="Gerader Verbinder 4"/>
            <p:cNvCxnSpPr/>
            <p:nvPr/>
          </p:nvCxnSpPr>
          <p:spPr>
            <a:xfrm>
              <a:off x="7294880" y="5528558"/>
              <a:ext cx="1127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pieren 6"/>
          <p:cNvGrpSpPr/>
          <p:nvPr/>
        </p:nvGrpSpPr>
        <p:grpSpPr>
          <a:xfrm>
            <a:off x="5575860" y="5025841"/>
            <a:ext cx="2354730" cy="584775"/>
            <a:chOff x="9416857" y="5095527"/>
            <a:chExt cx="2354730" cy="584775"/>
          </a:xfrm>
        </p:grpSpPr>
        <p:sp>
          <p:nvSpPr>
            <p:cNvPr id="57" name="TextBox 5">
              <a:extLst>
                <a:ext uri="{FF2B5EF4-FFF2-40B4-BE49-F238E27FC236}">
                  <a16:creationId xmlns:a16="http://schemas.microsoft.com/office/drawing/2014/main" id="{742B3DC7-FFAB-4D81-9FA2-A99433225774}"/>
                </a:ext>
              </a:extLst>
            </p:cNvPr>
            <p:cNvSpPr txBox="1"/>
            <p:nvPr/>
          </p:nvSpPr>
          <p:spPr>
            <a:xfrm>
              <a:off x="9416857" y="5095527"/>
              <a:ext cx="2354730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b="1" dirty="0">
                  <a:solidFill>
                    <a:schemeClr val="bg1"/>
                  </a:solidFill>
                  <a:latin typeface="Arial" panose="020B0604020202020204" pitchFamily="34" charset="0"/>
                </a:rPr>
                <a:t>Project Repository</a:t>
              </a:r>
              <a: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  <a:t> </a:t>
              </a:r>
              <a:br>
                <a:rPr lang="de-DE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endParaRPr lang="de-DE" sz="140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  <p:cxnSp>
          <p:nvCxnSpPr>
            <p:cNvPr id="58" name="Gerader Verbinder 57"/>
            <p:cNvCxnSpPr/>
            <p:nvPr/>
          </p:nvCxnSpPr>
          <p:spPr>
            <a:xfrm>
              <a:off x="9521701" y="5551532"/>
              <a:ext cx="1127760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28625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5" y="1915675"/>
            <a:ext cx="8087588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Force the developer to </a:t>
              </a:r>
              <a:r>
                <a:rPr lang="en-US" b="1" dirty="0"/>
                <a:t>“think” in accelerator-specific abstractions</a:t>
              </a:r>
            </a:p>
          </p:txBody>
        </p:sp>
      </p:grpSp>
      <p:grpSp>
        <p:nvGrpSpPr>
          <p:cNvPr id="36" name="Gruppieren 35"/>
          <p:cNvGrpSpPr/>
          <p:nvPr/>
        </p:nvGrpSpPr>
        <p:grpSpPr>
          <a:xfrm>
            <a:off x="908834" y="3073584"/>
            <a:ext cx="9442236" cy="436767"/>
            <a:chOff x="1300923" y="6319597"/>
            <a:chExt cx="9442236" cy="436767"/>
          </a:xfrm>
        </p:grpSpPr>
        <p:sp>
          <p:nvSpPr>
            <p:cNvPr id="37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7" cy="43676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/>
                <a:t>Examples</a:t>
              </a:r>
              <a:endParaRPr lang="en-US" dirty="0"/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683095" y="3440558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 err="1"/>
                <a:t>TensorFlow</a:t>
              </a:r>
              <a:r>
                <a:rPr lang="en-US" sz="2000" dirty="0"/>
                <a:t> HLO for deep learning models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683095" y="3813669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P4/NPL for packet processing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3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Accelerators and </a:t>
            </a:r>
            <a:r>
              <a:rPr lang="de-DE" sz="3600" dirty="0">
                <a:solidFill>
                  <a:schemeClr val="bg1"/>
                </a:solidFill>
              </a:rPr>
              <a:t>Domain-Specific Languages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8" name="Group 33">
            <a:extLst>
              <a:ext uri="{FF2B5EF4-FFF2-40B4-BE49-F238E27FC236}">
                <a16:creationId xmlns:a16="http://schemas.microsoft.com/office/drawing/2014/main" id="{C02F4FC0-8EDC-4892-B175-F05D8974BFD6}"/>
              </a:ext>
            </a:extLst>
          </p:cNvPr>
          <p:cNvGrpSpPr/>
          <p:nvPr/>
        </p:nvGrpSpPr>
        <p:grpSpPr>
          <a:xfrm>
            <a:off x="8477524" y="2795087"/>
            <a:ext cx="2617529" cy="1799299"/>
            <a:chOff x="3428353" y="1440289"/>
            <a:chExt cx="4979376" cy="3443887"/>
          </a:xfrm>
        </p:grpSpPr>
        <p:grpSp>
          <p:nvGrpSpPr>
            <p:cNvPr id="59" name="Group 34">
              <a:extLst>
                <a:ext uri="{FF2B5EF4-FFF2-40B4-BE49-F238E27FC236}">
                  <a16:creationId xmlns:a16="http://schemas.microsoft.com/office/drawing/2014/main" id="{186D607F-221A-424C-87B8-A25FE217F675}"/>
                </a:ext>
              </a:extLst>
            </p:cNvPr>
            <p:cNvGrpSpPr/>
            <p:nvPr/>
          </p:nvGrpSpPr>
          <p:grpSpPr>
            <a:xfrm>
              <a:off x="3525851" y="1440289"/>
              <a:ext cx="4881878" cy="3409467"/>
              <a:chOff x="3520764" y="1440289"/>
              <a:chExt cx="4697456" cy="3335890"/>
            </a:xfrm>
          </p:grpSpPr>
          <p:pic>
            <p:nvPicPr>
              <p:cNvPr id="61" name="Picture 36">
                <a:extLst>
                  <a:ext uri="{FF2B5EF4-FFF2-40B4-BE49-F238E27FC236}">
                    <a16:creationId xmlns:a16="http://schemas.microsoft.com/office/drawing/2014/main" id="{4EC86222-CC8A-4EC3-A424-2C0DD1BCB4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167418" y="3552990"/>
                <a:ext cx="1050802" cy="959495"/>
              </a:xfrm>
              <a:prstGeom prst="rect">
                <a:avLst/>
              </a:prstGeom>
            </p:spPr>
          </p:pic>
          <p:pic>
            <p:nvPicPr>
              <p:cNvPr id="62" name="Picture 37">
                <a:extLst>
                  <a:ext uri="{FF2B5EF4-FFF2-40B4-BE49-F238E27FC236}">
                    <a16:creationId xmlns:a16="http://schemas.microsoft.com/office/drawing/2014/main" id="{B991D4A5-6265-4151-8469-D62F873EC6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07851" y="1794871"/>
                <a:ext cx="1010369" cy="910274"/>
              </a:xfrm>
              <a:prstGeom prst="rect">
                <a:avLst/>
              </a:prstGeom>
            </p:spPr>
          </p:pic>
          <p:grpSp>
            <p:nvGrpSpPr>
              <p:cNvPr id="63" name="Group 38">
                <a:extLst>
                  <a:ext uri="{FF2B5EF4-FFF2-40B4-BE49-F238E27FC236}">
                    <a16:creationId xmlns:a16="http://schemas.microsoft.com/office/drawing/2014/main" id="{D99B09E7-9148-4950-85E2-9031FAFB82BF}"/>
                  </a:ext>
                </a:extLst>
              </p:cNvPr>
              <p:cNvGrpSpPr/>
              <p:nvPr/>
            </p:nvGrpSpPr>
            <p:grpSpPr>
              <a:xfrm>
                <a:off x="5620521" y="1690688"/>
                <a:ext cx="1389600" cy="1291865"/>
                <a:chOff x="5940245" y="2538461"/>
                <a:chExt cx="934791" cy="882000"/>
              </a:xfrm>
            </p:grpSpPr>
            <p:sp>
              <p:nvSpPr>
                <p:cNvPr id="70" name="Shape 2226">
                  <a:extLst>
                    <a:ext uri="{FF2B5EF4-FFF2-40B4-BE49-F238E27FC236}">
                      <a16:creationId xmlns:a16="http://schemas.microsoft.com/office/drawing/2014/main" id="{BB7E13EF-4617-46A7-B82D-D886B34FA513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71" name="Picture 46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6D4A525D-42D2-4C29-82CA-574CF36D58A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5" y="2632515"/>
                  <a:ext cx="934791" cy="701093"/>
                </a:xfrm>
                <a:prstGeom prst="rect">
                  <a:avLst/>
                </a:prstGeom>
              </p:spPr>
            </p:pic>
          </p:grpSp>
          <p:grpSp>
            <p:nvGrpSpPr>
              <p:cNvPr id="64" name="Group 39">
                <a:extLst>
                  <a:ext uri="{FF2B5EF4-FFF2-40B4-BE49-F238E27FC236}">
                    <a16:creationId xmlns:a16="http://schemas.microsoft.com/office/drawing/2014/main" id="{E9AB7FF2-03B0-4D38-91D6-E8F3E63BBD2C}"/>
                  </a:ext>
                </a:extLst>
              </p:cNvPr>
              <p:cNvGrpSpPr/>
              <p:nvPr/>
            </p:nvGrpSpPr>
            <p:grpSpPr>
              <a:xfrm>
                <a:off x="5634404" y="3484314"/>
                <a:ext cx="1389600" cy="1291865"/>
                <a:chOff x="5940245" y="2538461"/>
                <a:chExt cx="934791" cy="882000"/>
              </a:xfrm>
            </p:grpSpPr>
            <p:sp>
              <p:nvSpPr>
                <p:cNvPr id="68" name="Shape 2226">
                  <a:extLst>
                    <a:ext uri="{FF2B5EF4-FFF2-40B4-BE49-F238E27FC236}">
                      <a16:creationId xmlns:a16="http://schemas.microsoft.com/office/drawing/2014/main" id="{889FB943-7F5E-4378-8541-835DFE9184C7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69" name="Picture 44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92E462D9-FA5B-4816-BFB1-2277C9D9079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5" y="2632515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65" name="Arrow: Right 40">
                <a:extLst>
                  <a:ext uri="{FF2B5EF4-FFF2-40B4-BE49-F238E27FC236}">
                    <a16:creationId xmlns:a16="http://schemas.microsoft.com/office/drawing/2014/main" id="{9A79BC91-40E5-43E4-BA78-16F2AD3455E7}"/>
                  </a:ext>
                </a:extLst>
              </p:cNvPr>
              <p:cNvSpPr/>
              <p:nvPr/>
            </p:nvSpPr>
            <p:spPr>
              <a:xfrm>
                <a:off x="4478555" y="3794848"/>
                <a:ext cx="1471230" cy="66768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sp>
            <p:nvSpPr>
              <p:cNvPr id="66" name="Arrow: Right 41">
                <a:extLst>
                  <a:ext uri="{FF2B5EF4-FFF2-40B4-BE49-F238E27FC236}">
                    <a16:creationId xmlns:a16="http://schemas.microsoft.com/office/drawing/2014/main" id="{225E7F09-847C-4ADC-9FA8-9C2A0DB9574C}"/>
                  </a:ext>
                </a:extLst>
              </p:cNvPr>
              <p:cNvSpPr/>
              <p:nvPr/>
            </p:nvSpPr>
            <p:spPr>
              <a:xfrm>
                <a:off x="4376769" y="2002776"/>
                <a:ext cx="1471230" cy="667688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7" name="Picture 42">
                <a:extLst>
                  <a:ext uri="{FF2B5EF4-FFF2-40B4-BE49-F238E27FC236}">
                    <a16:creationId xmlns:a16="http://schemas.microsoft.com/office/drawing/2014/main" id="{5B600DB2-E635-46AF-8C35-7079854932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520764" y="1440289"/>
                <a:ext cx="1187583" cy="1620000"/>
              </a:xfrm>
              <a:prstGeom prst="rect">
                <a:avLst/>
              </a:prstGeom>
            </p:spPr>
          </p:pic>
        </p:grpSp>
        <p:pic>
          <p:nvPicPr>
            <p:cNvPr id="60" name="Picture 35">
              <a:extLst>
                <a:ext uri="{FF2B5EF4-FFF2-40B4-BE49-F238E27FC236}">
                  <a16:creationId xmlns:a16="http://schemas.microsoft.com/office/drawing/2014/main" id="{3D88FD7D-9C66-45D5-8487-747B179A2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428353" y="3228175"/>
              <a:ext cx="1456920" cy="1656001"/>
            </a:xfrm>
            <a:prstGeom prst="rect">
              <a:avLst/>
            </a:prstGeom>
          </p:spPr>
        </p:pic>
      </p:grpSp>
      <p:sp>
        <p:nvSpPr>
          <p:cNvPr id="72" name="TextBox 3">
            <a:extLst>
              <a:ext uri="{FF2B5EF4-FFF2-40B4-BE49-F238E27FC236}">
                <a16:creationId xmlns:a16="http://schemas.microsoft.com/office/drawing/2014/main" id="{35790682-D716-428C-BFBB-C4998CE21E36}"/>
              </a:ext>
            </a:extLst>
          </p:cNvPr>
          <p:cNvSpPr txBox="1"/>
          <p:nvPr/>
        </p:nvSpPr>
        <p:spPr>
          <a:xfrm>
            <a:off x="2806262" y="4825881"/>
            <a:ext cx="5275532" cy="954107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</a:rPr>
              <a:t>DSLs are often constrained and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</a:rPr>
              <a:t>not</a:t>
            </a:r>
            <a:r>
              <a:rPr lang="en-US" sz="2800" dirty="0">
                <a:latin typeface="Arial" panose="020B0604020202020204" pitchFamily="34" charset="0"/>
              </a:rPr>
              <a:t> Turing-complete!</a:t>
            </a:r>
          </a:p>
        </p:txBody>
      </p:sp>
      <p:sp>
        <p:nvSpPr>
          <p:cNvPr id="4" name="Pfeil nach rechts 3"/>
          <p:cNvSpPr/>
          <p:nvPr/>
        </p:nvSpPr>
        <p:spPr>
          <a:xfrm>
            <a:off x="-252413" y="4935961"/>
            <a:ext cx="3014211" cy="659100"/>
          </a:xfrm>
          <a:prstGeom prst="right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659243" y="5057352"/>
            <a:ext cx="1764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Arial" panose="020B0604020202020204" pitchFamily="34" charset="0"/>
                <a:cs typeface="Arial" panose="020B0604020202020204" pitchFamily="34" charset="0"/>
              </a:rPr>
              <a:t>Consequence</a:t>
            </a:r>
            <a:endParaRPr lang="de-DE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478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8504127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DSLs typically require a custom compiler, which…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4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de-DE" sz="3600" dirty="0">
                <a:solidFill>
                  <a:schemeClr val="bg1"/>
                </a:solidFill>
              </a:rPr>
              <a:t>Compilers </a:t>
            </a:r>
            <a:r>
              <a:rPr lang="de-DE" sz="3600" dirty="0" err="1">
                <a:solidFill>
                  <a:schemeClr val="bg1"/>
                </a:solidFill>
              </a:rPr>
              <a:t>and</a:t>
            </a:r>
            <a:r>
              <a:rPr lang="de-DE" sz="3600" dirty="0">
                <a:solidFill>
                  <a:schemeClr val="bg1"/>
                </a:solidFill>
              </a:rPr>
              <a:t> Domain-</a:t>
            </a:r>
            <a:r>
              <a:rPr lang="de-DE" sz="3600" dirty="0" err="1">
                <a:solidFill>
                  <a:schemeClr val="bg1"/>
                </a:solidFill>
              </a:rPr>
              <a:t>Specific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Languages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1683095" y="2415508"/>
            <a:ext cx="9411959" cy="456385"/>
            <a:chOff x="1748916" y="6542861"/>
            <a:chExt cx="9411959" cy="456385"/>
          </a:xfrm>
        </p:grpSpPr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enforces the restrictions for the target accelerator</a:t>
              </a:r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1683095" y="2788619"/>
            <a:ext cx="9411959" cy="456385"/>
            <a:chOff x="1748916" y="6542861"/>
            <a:chExt cx="9411959" cy="456385"/>
          </a:xfrm>
        </p:grpSpPr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translates high-level spec into device-specific instructions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683095" y="3193492"/>
            <a:ext cx="9411959" cy="456385"/>
            <a:chOff x="1748916" y="6542861"/>
            <a:chExt cx="9411959" cy="456385"/>
          </a:xfrm>
        </p:grpSpPr>
        <p:sp>
          <p:nvSpPr>
            <p:cNvPr id="7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applies domain-specific optimizations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908834" y="3719128"/>
            <a:ext cx="8504127" cy="1006561"/>
            <a:chOff x="1300923" y="6319597"/>
            <a:chExt cx="8504127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Increase in accelerators leads to…</a:t>
              </a:r>
            </a:p>
          </p:txBody>
        </p:sp>
      </p:grpSp>
      <p:grpSp>
        <p:nvGrpSpPr>
          <p:cNvPr id="82" name="Gruppieren 81"/>
          <p:cNvGrpSpPr/>
          <p:nvPr/>
        </p:nvGrpSpPr>
        <p:grpSpPr>
          <a:xfrm>
            <a:off x="1683095" y="4218961"/>
            <a:ext cx="9411959" cy="456385"/>
            <a:chOff x="1748916" y="6542861"/>
            <a:chExt cx="9411959" cy="456385"/>
          </a:xfrm>
        </p:grpSpPr>
        <p:sp>
          <p:nvSpPr>
            <p:cNvPr id="8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8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…more domain-specific compilers to deal with</a:t>
              </a:r>
            </a:p>
          </p:txBody>
        </p:sp>
      </p:grpSp>
      <p:grpSp>
        <p:nvGrpSpPr>
          <p:cNvPr id="86" name="Group 51">
            <a:extLst>
              <a:ext uri="{FF2B5EF4-FFF2-40B4-BE49-F238E27FC236}">
                <a16:creationId xmlns:a16="http://schemas.microsoft.com/office/drawing/2014/main" id="{E8AAC608-8354-4438-80E6-C8DE0B91ED76}"/>
              </a:ext>
            </a:extLst>
          </p:cNvPr>
          <p:cNvGrpSpPr/>
          <p:nvPr/>
        </p:nvGrpSpPr>
        <p:grpSpPr>
          <a:xfrm>
            <a:off x="8089835" y="3527364"/>
            <a:ext cx="3139365" cy="1752209"/>
            <a:chOff x="8455363" y="1363266"/>
            <a:chExt cx="3244122" cy="1773625"/>
          </a:xfrm>
        </p:grpSpPr>
        <p:grpSp>
          <p:nvGrpSpPr>
            <p:cNvPr id="87" name="Group 24">
              <a:extLst>
                <a:ext uri="{FF2B5EF4-FFF2-40B4-BE49-F238E27FC236}">
                  <a16:creationId xmlns:a16="http://schemas.microsoft.com/office/drawing/2014/main" id="{5557F803-D974-4E74-90C0-DB4104C38074}"/>
                </a:ext>
              </a:extLst>
            </p:cNvPr>
            <p:cNvGrpSpPr/>
            <p:nvPr/>
          </p:nvGrpSpPr>
          <p:grpSpPr>
            <a:xfrm>
              <a:off x="11008114" y="1548121"/>
              <a:ext cx="691370" cy="642943"/>
              <a:chOff x="5940245" y="2538461"/>
              <a:chExt cx="934791" cy="882000"/>
            </a:xfrm>
          </p:grpSpPr>
          <p:sp>
            <p:nvSpPr>
              <p:cNvPr id="101" name="Shape 2226">
                <a:extLst>
                  <a:ext uri="{FF2B5EF4-FFF2-40B4-BE49-F238E27FC236}">
                    <a16:creationId xmlns:a16="http://schemas.microsoft.com/office/drawing/2014/main" id="{B49BC484-CDFB-4D17-85F2-3A1EBF765ABD}"/>
                  </a:ext>
                </a:extLst>
              </p:cNvPr>
              <p:cNvSpPr/>
              <p:nvPr/>
            </p:nvSpPr>
            <p:spPr>
              <a:xfrm>
                <a:off x="5949584" y="2538461"/>
                <a:ext cx="925452" cy="8820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2" name="Picture 33" descr="Category:PGA &lt;strong&gt;integrated circuit&lt;/strong&gt; packages - Wikimedia Commons">
                <a:extLst>
                  <a:ext uri="{FF2B5EF4-FFF2-40B4-BE49-F238E27FC236}">
                    <a16:creationId xmlns:a16="http://schemas.microsoft.com/office/drawing/2014/main" id="{B62B087A-0204-483C-A75E-DB757D47507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89" b="98889" l="0" r="100000">
                            <a14:backgroundMark x1="45000" y1="80000" x2="45000" y2="80000"/>
                            <a14:backgroundMark x1="22500" y1="68889" x2="22500" y2="6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245" y="2632515"/>
                <a:ext cx="934791" cy="701093"/>
              </a:xfrm>
              <a:prstGeom prst="rect">
                <a:avLst/>
              </a:prstGeom>
            </p:spPr>
          </p:pic>
        </p:grpSp>
        <p:grpSp>
          <p:nvGrpSpPr>
            <p:cNvPr id="88" name="Group 25">
              <a:extLst>
                <a:ext uri="{FF2B5EF4-FFF2-40B4-BE49-F238E27FC236}">
                  <a16:creationId xmlns:a16="http://schemas.microsoft.com/office/drawing/2014/main" id="{B3B9D0E0-BF92-40DF-A33C-26192AD0E3D9}"/>
                </a:ext>
              </a:extLst>
            </p:cNvPr>
            <p:cNvGrpSpPr/>
            <p:nvPr/>
          </p:nvGrpSpPr>
          <p:grpSpPr>
            <a:xfrm>
              <a:off x="11008115" y="2417060"/>
              <a:ext cx="691370" cy="642943"/>
              <a:chOff x="5940246" y="2538461"/>
              <a:chExt cx="934791" cy="882000"/>
            </a:xfrm>
          </p:grpSpPr>
          <p:sp>
            <p:nvSpPr>
              <p:cNvPr id="99" name="Shape 2226">
                <a:extLst>
                  <a:ext uri="{FF2B5EF4-FFF2-40B4-BE49-F238E27FC236}">
                    <a16:creationId xmlns:a16="http://schemas.microsoft.com/office/drawing/2014/main" id="{EE197923-0FD2-4172-B723-21BEA05359AC}"/>
                  </a:ext>
                </a:extLst>
              </p:cNvPr>
              <p:cNvSpPr/>
              <p:nvPr/>
            </p:nvSpPr>
            <p:spPr>
              <a:xfrm>
                <a:off x="5949584" y="2538461"/>
                <a:ext cx="925452" cy="882000"/>
              </a:xfrm>
              <a:prstGeom prst="rect">
                <a:avLst/>
              </a:prstGeom>
              <a:solidFill>
                <a:schemeClr val="bg1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100" name="Picture 31" descr="Category:PGA &lt;strong&gt;integrated circuit&lt;/strong&gt; packages - Wikimedia Commons">
                <a:extLst>
                  <a:ext uri="{FF2B5EF4-FFF2-40B4-BE49-F238E27FC236}">
                    <a16:creationId xmlns:a16="http://schemas.microsoft.com/office/drawing/2014/main" id="{BE9A4D25-66AE-42E7-8D4C-75BF940E58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8889" b="98889" l="0" r="100000">
                            <a14:backgroundMark x1="45000" y1="80000" x2="45000" y2="80000"/>
                            <a14:backgroundMark x1="22500" y1="68889" x2="22500" y2="68889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940246" y="2632516"/>
                <a:ext cx="934791" cy="701093"/>
              </a:xfrm>
              <a:prstGeom prst="rect">
                <a:avLst/>
              </a:prstGeom>
            </p:spPr>
          </p:pic>
        </p:grpSp>
        <p:sp>
          <p:nvSpPr>
            <p:cNvPr id="89" name="Arrow: Right 27">
              <a:extLst>
                <a:ext uri="{FF2B5EF4-FFF2-40B4-BE49-F238E27FC236}">
                  <a16:creationId xmlns:a16="http://schemas.microsoft.com/office/drawing/2014/main" id="{B37EFDDE-690C-4CDE-8C18-57CC2B7FD080}"/>
                </a:ext>
              </a:extLst>
            </p:cNvPr>
            <p:cNvSpPr/>
            <p:nvPr/>
          </p:nvSpPr>
          <p:spPr>
            <a:xfrm>
              <a:off x="9041695" y="2572383"/>
              <a:ext cx="502890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90" name="Arrow: Right 28">
              <a:extLst>
                <a:ext uri="{FF2B5EF4-FFF2-40B4-BE49-F238E27FC236}">
                  <a16:creationId xmlns:a16="http://schemas.microsoft.com/office/drawing/2014/main" id="{9E921E7D-75EC-4E3A-A89D-ED894F333A4C}"/>
                </a:ext>
              </a:extLst>
            </p:cNvPr>
            <p:cNvSpPr/>
            <p:nvPr/>
          </p:nvSpPr>
          <p:spPr>
            <a:xfrm>
              <a:off x="8959737" y="1483998"/>
              <a:ext cx="731983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1" name="Picture 29">
              <a:extLst>
                <a:ext uri="{FF2B5EF4-FFF2-40B4-BE49-F238E27FC236}">
                  <a16:creationId xmlns:a16="http://schemas.microsoft.com/office/drawing/2014/main" id="{24BFB0A6-9779-45A1-86B0-CB57E77A8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55363" y="1363266"/>
              <a:ext cx="617320" cy="806251"/>
            </a:xfrm>
            <a:prstGeom prst="rect">
              <a:avLst/>
            </a:prstGeom>
          </p:spPr>
        </p:pic>
        <p:pic>
          <p:nvPicPr>
            <p:cNvPr id="92" name="Picture 21">
              <a:extLst>
                <a:ext uri="{FF2B5EF4-FFF2-40B4-BE49-F238E27FC236}">
                  <a16:creationId xmlns:a16="http://schemas.microsoft.com/office/drawing/2014/main" id="{6A6A6015-49F6-48D7-943D-0CC091ACD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226195">
              <a:off x="8485368" y="2282886"/>
              <a:ext cx="719981" cy="796717"/>
            </a:xfrm>
            <a:prstGeom prst="rect">
              <a:avLst/>
            </a:prstGeom>
          </p:spPr>
        </p:pic>
        <p:pic>
          <p:nvPicPr>
            <p:cNvPr id="93" name="Picture 13">
              <a:extLst>
                <a:ext uri="{FF2B5EF4-FFF2-40B4-BE49-F238E27FC236}">
                  <a16:creationId xmlns:a16="http://schemas.microsoft.com/office/drawing/2014/main" id="{D1C5EEB1-70BA-473A-9A7E-BB45F0F4432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07663" y="1567274"/>
              <a:ext cx="608131" cy="608131"/>
            </a:xfrm>
            <a:prstGeom prst="rect">
              <a:avLst/>
            </a:prstGeom>
          </p:spPr>
        </p:pic>
        <p:sp>
          <p:nvSpPr>
            <p:cNvPr id="94" name="Arrow: Right 39">
              <a:extLst>
                <a:ext uri="{FF2B5EF4-FFF2-40B4-BE49-F238E27FC236}">
                  <a16:creationId xmlns:a16="http://schemas.microsoft.com/office/drawing/2014/main" id="{8A5E0F95-5FFD-4D31-830D-9C7628C41BB0}"/>
                </a:ext>
              </a:extLst>
            </p:cNvPr>
            <p:cNvSpPr/>
            <p:nvPr/>
          </p:nvSpPr>
          <p:spPr>
            <a:xfrm rot="10800000">
              <a:off x="8943795" y="1876145"/>
              <a:ext cx="731983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5" name="Picture 11">
              <a:extLst>
                <a:ext uri="{FF2B5EF4-FFF2-40B4-BE49-F238E27FC236}">
                  <a16:creationId xmlns:a16="http://schemas.microsoft.com/office/drawing/2014/main" id="{6160522C-1075-408A-B49D-1A73BCD15A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3024" y="1743664"/>
              <a:ext cx="502890" cy="502890"/>
            </a:xfrm>
            <a:prstGeom prst="rect">
              <a:avLst/>
            </a:prstGeom>
          </p:spPr>
        </p:pic>
        <p:sp>
          <p:nvSpPr>
            <p:cNvPr id="96" name="Arrow: Right 47">
              <a:extLst>
                <a:ext uri="{FF2B5EF4-FFF2-40B4-BE49-F238E27FC236}">
                  <a16:creationId xmlns:a16="http://schemas.microsoft.com/office/drawing/2014/main" id="{21FD748E-F9FD-4284-90CB-4D9A27BCCB63}"/>
                </a:ext>
              </a:extLst>
            </p:cNvPr>
            <p:cNvSpPr/>
            <p:nvPr/>
          </p:nvSpPr>
          <p:spPr>
            <a:xfrm>
              <a:off x="10091046" y="2572383"/>
              <a:ext cx="968150" cy="332299"/>
            </a:xfrm>
            <a:prstGeom prst="rightArrow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pic>
          <p:nvPicPr>
            <p:cNvPr id="97" name="Picture 50">
              <a:extLst>
                <a:ext uri="{FF2B5EF4-FFF2-40B4-BE49-F238E27FC236}">
                  <a16:creationId xmlns:a16="http://schemas.microsoft.com/office/drawing/2014/main" id="{631B10D5-C625-4B83-BD35-59C59E1A9E1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1063" y="2340174"/>
              <a:ext cx="719981" cy="796717"/>
            </a:xfrm>
            <a:prstGeom prst="rect">
              <a:avLst/>
            </a:prstGeom>
            <a:noFill/>
          </p:spPr>
        </p:pic>
        <p:pic>
          <p:nvPicPr>
            <p:cNvPr id="98" name="Picture 41">
              <a:extLst>
                <a:ext uri="{FF2B5EF4-FFF2-40B4-BE49-F238E27FC236}">
                  <a16:creationId xmlns:a16="http://schemas.microsoft.com/office/drawing/2014/main" id="{035C1323-CBD4-4EC2-8F1E-5406F508F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44586" y="2406304"/>
              <a:ext cx="608131" cy="608131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240724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8504127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Compilers</a:t>
              </a:r>
              <a:r>
                <a:rPr lang="en-US" b="1" dirty="0">
                  <a:cs typeface="Arial" panose="020B0604020202020204" pitchFamily="34" charset="0"/>
                </a:rPr>
                <a:t> </a:t>
              </a:r>
              <a:r>
                <a:rPr lang="en-US" dirty="0">
                  <a:cs typeface="Arial" panose="020B0604020202020204" pitchFamily="34" charset="0"/>
                </a:rPr>
                <a:t>for these DSLs may have bugs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5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What about Bugs in These Compilers?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52" name="Gruppieren 51"/>
          <p:cNvGrpSpPr/>
          <p:nvPr/>
        </p:nvGrpSpPr>
        <p:grpSpPr>
          <a:xfrm>
            <a:off x="1683095" y="2415508"/>
            <a:ext cx="9411959" cy="456385"/>
            <a:chOff x="1748916" y="6542861"/>
            <a:chExt cx="9411959" cy="456385"/>
          </a:xfrm>
        </p:grpSpPr>
        <p:sp>
          <p:nvSpPr>
            <p:cNvPr id="53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4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5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Newer → not as well-tested as general-purpose GCC, LLVM, ICC</a:t>
              </a:r>
              <a:endParaRPr lang="en-US" sz="2000" dirty="0"/>
            </a:p>
          </p:txBody>
        </p:sp>
      </p:grpSp>
      <p:grpSp>
        <p:nvGrpSpPr>
          <p:cNvPr id="56" name="Gruppieren 55"/>
          <p:cNvGrpSpPr/>
          <p:nvPr/>
        </p:nvGrpSpPr>
        <p:grpSpPr>
          <a:xfrm>
            <a:off x="1683095" y="2788619"/>
            <a:ext cx="9411959" cy="456385"/>
            <a:chOff x="1748916" y="6542861"/>
            <a:chExt cx="9411959" cy="456385"/>
          </a:xfrm>
        </p:grpSpPr>
        <p:sp>
          <p:nvSpPr>
            <p:cNvPr id="57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Often compile for mission-critical paths → high impact of faults</a:t>
              </a:r>
            </a:p>
          </p:txBody>
        </p:sp>
      </p:grpSp>
      <p:grpSp>
        <p:nvGrpSpPr>
          <p:cNvPr id="75" name="Gruppieren 74"/>
          <p:cNvGrpSpPr/>
          <p:nvPr/>
        </p:nvGrpSpPr>
        <p:grpSpPr>
          <a:xfrm>
            <a:off x="1683095" y="3193492"/>
            <a:ext cx="9411959" cy="456385"/>
            <a:chOff x="1748916" y="6542861"/>
            <a:chExt cx="9411959" cy="456385"/>
          </a:xfrm>
        </p:grpSpPr>
        <p:sp>
          <p:nvSpPr>
            <p:cNvPr id="7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7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applies domain-specific optimizations</a:t>
              </a:r>
            </a:p>
          </p:txBody>
        </p:sp>
      </p:grpSp>
      <p:grpSp>
        <p:nvGrpSpPr>
          <p:cNvPr id="79" name="Gruppieren 78"/>
          <p:cNvGrpSpPr/>
          <p:nvPr/>
        </p:nvGrpSpPr>
        <p:grpSpPr>
          <a:xfrm>
            <a:off x="908834" y="3719128"/>
            <a:ext cx="9442235" cy="1006561"/>
            <a:chOff x="1300923" y="6319597"/>
            <a:chExt cx="9442235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23061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How do we make sure that these compilers are reliable?</a:t>
              </a:r>
            </a:p>
          </p:txBody>
        </p:sp>
      </p:grpSp>
      <p:grpSp>
        <p:nvGrpSpPr>
          <p:cNvPr id="65" name="Gruppieren 64"/>
          <p:cNvGrpSpPr/>
          <p:nvPr/>
        </p:nvGrpSpPr>
        <p:grpSpPr>
          <a:xfrm>
            <a:off x="3871600" y="4725689"/>
            <a:ext cx="3472927" cy="942048"/>
            <a:chOff x="8904085" y="1746513"/>
            <a:chExt cx="2800235" cy="759577"/>
          </a:xfrm>
        </p:grpSpPr>
        <p:grpSp>
          <p:nvGrpSpPr>
            <p:cNvPr id="66" name="Group 11">
              <a:extLst>
                <a:ext uri="{FF2B5EF4-FFF2-40B4-BE49-F238E27FC236}">
                  <a16:creationId xmlns:a16="http://schemas.microsoft.com/office/drawing/2014/main" id="{C3E1540C-08C9-4E38-9083-2731187710D2}"/>
                </a:ext>
              </a:extLst>
            </p:cNvPr>
            <p:cNvGrpSpPr/>
            <p:nvPr/>
          </p:nvGrpSpPr>
          <p:grpSpPr>
            <a:xfrm>
              <a:off x="8904085" y="1746513"/>
              <a:ext cx="2800235" cy="759577"/>
              <a:chOff x="8904085" y="1746513"/>
              <a:chExt cx="2800235" cy="759577"/>
            </a:xfrm>
          </p:grpSpPr>
          <p:grpSp>
            <p:nvGrpSpPr>
              <p:cNvPr id="68" name="Group 13">
                <a:extLst>
                  <a:ext uri="{FF2B5EF4-FFF2-40B4-BE49-F238E27FC236}">
                    <a16:creationId xmlns:a16="http://schemas.microsoft.com/office/drawing/2014/main" id="{38F65D00-2F9B-4DAB-AE6E-BD1CBAEAFD19}"/>
                  </a:ext>
                </a:extLst>
              </p:cNvPr>
              <p:cNvGrpSpPr/>
              <p:nvPr/>
            </p:nvGrpSpPr>
            <p:grpSpPr>
              <a:xfrm>
                <a:off x="8904085" y="1746513"/>
                <a:ext cx="2800235" cy="759577"/>
                <a:chOff x="8485368" y="2282886"/>
                <a:chExt cx="3214117" cy="854004"/>
              </a:xfrm>
            </p:grpSpPr>
            <p:grpSp>
              <p:nvGrpSpPr>
                <p:cNvPr id="70" name="Group 17">
                  <a:extLst>
                    <a:ext uri="{FF2B5EF4-FFF2-40B4-BE49-F238E27FC236}">
                      <a16:creationId xmlns:a16="http://schemas.microsoft.com/office/drawing/2014/main" id="{F38B2A41-D6FD-4A5D-B7BC-0C57B634D55E}"/>
                    </a:ext>
                  </a:extLst>
                </p:cNvPr>
                <p:cNvGrpSpPr/>
                <p:nvPr/>
              </p:nvGrpSpPr>
              <p:grpSpPr>
                <a:xfrm>
                  <a:off x="11008115" y="2417060"/>
                  <a:ext cx="691370" cy="642943"/>
                  <a:chOff x="5940246" y="2538461"/>
                  <a:chExt cx="934791" cy="882000"/>
                </a:xfrm>
              </p:grpSpPr>
              <p:sp>
                <p:nvSpPr>
                  <p:cNvPr id="106" name="Shape 2226">
                    <a:extLst>
                      <a:ext uri="{FF2B5EF4-FFF2-40B4-BE49-F238E27FC236}">
                        <a16:creationId xmlns:a16="http://schemas.microsoft.com/office/drawing/2014/main" id="{69F35FE9-E9F5-426C-B75C-BA67A1B2E165}"/>
                      </a:ext>
                    </a:extLst>
                  </p:cNvPr>
                  <p:cNvSpPr/>
                  <p:nvPr/>
                </p:nvSpPr>
                <p:spPr>
                  <a:xfrm>
                    <a:off x="5949584" y="2538461"/>
                    <a:ext cx="925452" cy="8820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 cap="flat" cmpd="sng">
                    <a:solidFill>
                      <a:srgbClr val="000000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>
                    <a:outerShdw blurRad="40000" dist="23000" dir="5400000" rotWithShape="0">
                      <a:srgbClr val="000000">
                        <a:alpha val="34117"/>
                      </a:srgbClr>
                    </a:outerShdw>
                  </a:effectLst>
                </p:spPr>
                <p:txBody>
                  <a:bodyPr spcFirstLastPara="1" wrap="square" lIns="91425" tIns="45700" rIns="91425" bIns="45700" anchor="ctr" anchorCtr="0">
                    <a:noAutofit/>
                  </a:bodyPr>
                  <a:lstStyle/>
                  <a:p>
                    <a:pPr algn="ctr">
                      <a:buClr>
                        <a:srgbClr val="000000"/>
                      </a:buClr>
                      <a:buSzPts val="450"/>
                    </a:pPr>
                    <a:endParaRPr>
                      <a:solidFill>
                        <a:srgbClr val="000000"/>
                      </a:solidFill>
                      <a:latin typeface="Arial" panose="020B0604020202020204" pitchFamily="34" charset="0"/>
                      <a:ea typeface="Arial"/>
                      <a:cs typeface="Arial"/>
                      <a:sym typeface="Arial"/>
                    </a:endParaRPr>
                  </a:p>
                </p:txBody>
              </p:sp>
              <p:pic>
                <p:nvPicPr>
                  <p:cNvPr id="107" name="Picture 29" descr="Category:PGA &lt;strong&gt;integrated circuit&lt;/strong&gt; packages - Wikimedia Commons">
                    <a:extLst>
                      <a:ext uri="{FF2B5EF4-FFF2-40B4-BE49-F238E27FC236}">
                        <a16:creationId xmlns:a16="http://schemas.microsoft.com/office/drawing/2014/main" id="{E96E9206-EBA8-41C0-B818-49C54A7D28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>
                  <a:blip r:embed="rId5"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ackgroundRemoval t="8889" b="98889" l="0" r="100000">
                                <a14:backgroundMark x1="45000" y1="80000" x2="45000" y2="80000"/>
                                <a14:backgroundMark x1="22500" y1="68889" x2="22500" y2="68889"/>
                              </a14:backgroundRemoval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40246" y="2632516"/>
                    <a:ext cx="934791" cy="701093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71" name="Arrow: Right 18">
                  <a:extLst>
                    <a:ext uri="{FF2B5EF4-FFF2-40B4-BE49-F238E27FC236}">
                      <a16:creationId xmlns:a16="http://schemas.microsoft.com/office/drawing/2014/main" id="{65A1816D-A7D8-43FC-A224-9BBE4B1F0A2D}"/>
                    </a:ext>
                  </a:extLst>
                </p:cNvPr>
                <p:cNvSpPr/>
                <p:nvPr/>
              </p:nvSpPr>
              <p:spPr>
                <a:xfrm>
                  <a:off x="9041695" y="2572383"/>
                  <a:ext cx="502890" cy="332299"/>
                </a:xfrm>
                <a:prstGeom prst="rightArrow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72" name="Picture 21">
                  <a:extLst>
                    <a:ext uri="{FF2B5EF4-FFF2-40B4-BE49-F238E27FC236}">
                      <a16:creationId xmlns:a16="http://schemas.microsoft.com/office/drawing/2014/main" id="{756C110F-53A1-43CB-AC17-19C79832A21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>
                  <a:off x="8485368" y="2282886"/>
                  <a:ext cx="719981" cy="796717"/>
                </a:xfrm>
                <a:prstGeom prst="rect">
                  <a:avLst/>
                </a:prstGeom>
              </p:spPr>
            </p:pic>
            <p:sp>
              <p:nvSpPr>
                <p:cNvPr id="103" name="Arrow: Right 25">
                  <a:extLst>
                    <a:ext uri="{FF2B5EF4-FFF2-40B4-BE49-F238E27FC236}">
                      <a16:creationId xmlns:a16="http://schemas.microsoft.com/office/drawing/2014/main" id="{9AE3AEB6-7302-4C74-B951-4AFC375B1124}"/>
                    </a:ext>
                  </a:extLst>
                </p:cNvPr>
                <p:cNvSpPr/>
                <p:nvPr/>
              </p:nvSpPr>
              <p:spPr>
                <a:xfrm>
                  <a:off x="10091046" y="2572383"/>
                  <a:ext cx="968150" cy="332299"/>
                </a:xfrm>
                <a:prstGeom prst="rightArrow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DE">
                    <a:latin typeface="Arial" panose="020B0604020202020204" pitchFamily="34" charset="0"/>
                  </a:endParaRPr>
                </a:p>
              </p:txBody>
            </p:sp>
            <p:pic>
              <p:nvPicPr>
                <p:cNvPr id="104" name="Picture 26">
                  <a:extLst>
                    <a:ext uri="{FF2B5EF4-FFF2-40B4-BE49-F238E27FC236}">
                      <a16:creationId xmlns:a16="http://schemas.microsoft.com/office/drawing/2014/main" id="{11482B3D-93E9-4119-83A3-0D0E1BA8F24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/>
              </p:blipFill>
              <p:spPr>
                <a:xfrm rot="10800000">
                  <a:off x="10181063" y="2340173"/>
                  <a:ext cx="719981" cy="796717"/>
                </a:xfrm>
                <a:prstGeom prst="rect">
                  <a:avLst/>
                </a:prstGeom>
              </p:spPr>
            </p:pic>
            <p:pic>
              <p:nvPicPr>
                <p:cNvPr id="105" name="Picture 27">
                  <a:extLst>
                    <a:ext uri="{FF2B5EF4-FFF2-40B4-BE49-F238E27FC236}">
                      <a16:creationId xmlns:a16="http://schemas.microsoft.com/office/drawing/2014/main" id="{E33245B4-78B4-4F16-B0C5-17251A2B857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 cstate="hq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9544586" y="2406304"/>
                  <a:ext cx="608131" cy="608131"/>
                </a:xfrm>
                <a:prstGeom prst="rect">
                  <a:avLst/>
                </a:prstGeom>
              </p:spPr>
            </p:pic>
          </p:grpSp>
          <p:pic>
            <p:nvPicPr>
              <p:cNvPr id="69" name="Picture 6">
                <a:extLst>
                  <a:ext uri="{FF2B5EF4-FFF2-40B4-BE49-F238E27FC236}">
                    <a16:creationId xmlns:a16="http://schemas.microsoft.com/office/drawing/2014/main" id="{31FC087D-A277-49C4-8BA6-48161650B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936242" y="1895324"/>
                <a:ext cx="466724" cy="443266"/>
              </a:xfrm>
              <a:prstGeom prst="rect">
                <a:avLst/>
              </a:prstGeom>
            </p:spPr>
          </p:pic>
        </p:grpSp>
        <p:pic>
          <p:nvPicPr>
            <p:cNvPr id="67" name="Picture 34">
              <a:extLst>
                <a:ext uri="{FF2B5EF4-FFF2-40B4-BE49-F238E27FC236}">
                  <a16:creationId xmlns:a16="http://schemas.microsoft.com/office/drawing/2014/main" id="{9767F914-1374-4D22-BF03-F95B42864B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18409" y="2000245"/>
              <a:ext cx="346817" cy="2993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5663896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6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Exploit Constrained DSLs!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79" name="Gruppieren 78"/>
          <p:cNvGrpSpPr/>
          <p:nvPr/>
        </p:nvGrpSpPr>
        <p:grpSpPr>
          <a:xfrm>
            <a:off x="906133" y="2899690"/>
            <a:ext cx="8504127" cy="1006561"/>
            <a:chOff x="1300923" y="6319597"/>
            <a:chExt cx="8504127" cy="1006561"/>
          </a:xfrm>
        </p:grpSpPr>
        <p:sp>
          <p:nvSpPr>
            <p:cNvPr id="80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81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>
                  <a:cs typeface="Arial" panose="020B0604020202020204" pitchFamily="34" charset="0"/>
                </a:rPr>
                <a:t>If we constrain our DSL just right we can…</a:t>
              </a:r>
            </a:p>
          </p:txBody>
        </p:sp>
      </p:grpSp>
      <p:grpSp>
        <p:nvGrpSpPr>
          <p:cNvPr id="39" name="Gruppieren 38"/>
          <p:cNvGrpSpPr/>
          <p:nvPr/>
        </p:nvGrpSpPr>
        <p:grpSpPr>
          <a:xfrm>
            <a:off x="1596190" y="3453438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…efficiently apply formal methods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96190" y="3826549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>
                  <a:cs typeface="Arial" panose="020B0604020202020204" pitchFamily="34" charset="0"/>
                </a:rPr>
                <a:t>…revive old techniques from compiler and testing literature</a:t>
              </a:r>
              <a:endParaRPr lang="en-CA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48" name="Group 5">
            <a:extLst>
              <a:ext uri="{FF2B5EF4-FFF2-40B4-BE49-F238E27FC236}">
                <a16:creationId xmlns:a16="http://schemas.microsoft.com/office/drawing/2014/main" id="{0E54D9DF-F996-419C-A7D6-03326E5A3AC5}"/>
              </a:ext>
            </a:extLst>
          </p:cNvPr>
          <p:cNvGrpSpPr/>
          <p:nvPr/>
        </p:nvGrpSpPr>
        <p:grpSpPr>
          <a:xfrm>
            <a:off x="4450055" y="4173952"/>
            <a:ext cx="3621816" cy="1706280"/>
            <a:chOff x="8929723" y="1216841"/>
            <a:chExt cx="2800235" cy="1319223"/>
          </a:xfrm>
        </p:grpSpPr>
        <p:pic>
          <p:nvPicPr>
            <p:cNvPr id="49" name="Picture 18">
              <a:extLst>
                <a:ext uri="{FF2B5EF4-FFF2-40B4-BE49-F238E27FC236}">
                  <a16:creationId xmlns:a16="http://schemas.microsoft.com/office/drawing/2014/main" id="{D12EB636-B0E4-4576-9798-A1FA94A8034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367514">
              <a:off x="10065242" y="1216841"/>
              <a:ext cx="877421" cy="877421"/>
            </a:xfrm>
            <a:prstGeom prst="rect">
              <a:avLst/>
            </a:prstGeom>
          </p:spPr>
        </p:pic>
        <p:pic>
          <p:nvPicPr>
            <p:cNvPr id="50" name="Picture 24">
              <a:extLst>
                <a:ext uri="{FF2B5EF4-FFF2-40B4-BE49-F238E27FC236}">
                  <a16:creationId xmlns:a16="http://schemas.microsoft.com/office/drawing/2014/main" id="{6FA58873-AE4D-4016-8FC2-ABB2FDCDDB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7241" y="1772866"/>
              <a:ext cx="346817" cy="2993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>
              <a:softEdge rad="63500"/>
            </a:effectLst>
          </p:spPr>
        </p:pic>
        <p:grpSp>
          <p:nvGrpSpPr>
            <p:cNvPr id="51" name="Group 17">
              <a:extLst>
                <a:ext uri="{FF2B5EF4-FFF2-40B4-BE49-F238E27FC236}">
                  <a16:creationId xmlns:a16="http://schemas.microsoft.com/office/drawing/2014/main" id="{FE5B7944-EA8C-4EFD-8510-D2AEBEED0BF5}"/>
                </a:ext>
              </a:extLst>
            </p:cNvPr>
            <p:cNvGrpSpPr/>
            <p:nvPr/>
          </p:nvGrpSpPr>
          <p:grpSpPr>
            <a:xfrm>
              <a:off x="8929723" y="1776486"/>
              <a:ext cx="2800235" cy="759578"/>
              <a:chOff x="8485368" y="2282886"/>
              <a:chExt cx="3214117" cy="854005"/>
            </a:xfrm>
          </p:grpSpPr>
          <p:grpSp>
            <p:nvGrpSpPr>
              <p:cNvPr id="59" name="Group 23">
                <a:extLst>
                  <a:ext uri="{FF2B5EF4-FFF2-40B4-BE49-F238E27FC236}">
                    <a16:creationId xmlns:a16="http://schemas.microsoft.com/office/drawing/2014/main" id="{73247182-FD05-4845-A1CF-8FAF84DD374D}"/>
                  </a:ext>
                </a:extLst>
              </p:cNvPr>
              <p:cNvGrpSpPr/>
              <p:nvPr/>
            </p:nvGrpSpPr>
            <p:grpSpPr>
              <a:xfrm>
                <a:off x="11008115" y="2417060"/>
                <a:ext cx="691370" cy="642943"/>
                <a:chOff x="5940246" y="2538461"/>
                <a:chExt cx="934791" cy="882000"/>
              </a:xfrm>
            </p:grpSpPr>
            <p:sp>
              <p:nvSpPr>
                <p:cNvPr id="82" name="Shape 2226">
                  <a:extLst>
                    <a:ext uri="{FF2B5EF4-FFF2-40B4-BE49-F238E27FC236}">
                      <a16:creationId xmlns:a16="http://schemas.microsoft.com/office/drawing/2014/main" id="{051B24ED-A32C-4D6C-9025-0B37208A8860}"/>
                    </a:ext>
                  </a:extLst>
                </p:cNvPr>
                <p:cNvSpPr/>
                <p:nvPr/>
              </p:nvSpPr>
              <p:spPr>
                <a:xfrm>
                  <a:off x="5949584" y="2538461"/>
                  <a:ext cx="925452" cy="882000"/>
                </a:xfrm>
                <a:prstGeom prst="rect">
                  <a:avLst/>
                </a:prstGeom>
                <a:solidFill>
                  <a:schemeClr val="bg1"/>
                </a:solidFill>
                <a:ln w="19050" cap="flat" cmpd="sng">
                  <a:solidFill>
                    <a:srgbClr val="00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outerShdw blurRad="40000" dist="23000" dir="5400000" rotWithShape="0">
                    <a:srgbClr val="000000">
                      <a:alpha val="34117"/>
                    </a:srgbClr>
                  </a:outerShdw>
                </a:effectLst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450"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endParaRPr>
                </a:p>
              </p:txBody>
            </p:sp>
            <p:pic>
              <p:nvPicPr>
                <p:cNvPr id="83" name="Picture 31" descr="Category:PGA &lt;strong&gt;integrated circuit&lt;/strong&gt; packages - Wikimedia Commons">
                  <a:extLst>
                    <a:ext uri="{FF2B5EF4-FFF2-40B4-BE49-F238E27FC236}">
                      <a16:creationId xmlns:a16="http://schemas.microsoft.com/office/drawing/2014/main" id="{FCBD6F2C-B173-4E33-9479-6E6784F3CEC3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7"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ackgroundRemoval t="8889" b="98889" l="0" r="100000">
                              <a14:backgroundMark x1="45000" y1="80000" x2="45000" y2="80000"/>
                              <a14:backgroundMark x1="22500" y1="68889" x2="22500" y2="68889"/>
                            </a14:backgroundRemoval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940246" y="2632516"/>
                  <a:ext cx="934791" cy="701093"/>
                </a:xfrm>
                <a:prstGeom prst="rect">
                  <a:avLst/>
                </a:prstGeom>
              </p:spPr>
            </p:pic>
          </p:grpSp>
          <p:sp>
            <p:nvSpPr>
              <p:cNvPr id="60" name="Arrow: Right 25">
                <a:extLst>
                  <a:ext uri="{FF2B5EF4-FFF2-40B4-BE49-F238E27FC236}">
                    <a16:creationId xmlns:a16="http://schemas.microsoft.com/office/drawing/2014/main" id="{0B0D98CD-211C-4349-B5CE-604189DBC957}"/>
                  </a:ext>
                </a:extLst>
              </p:cNvPr>
              <p:cNvSpPr/>
              <p:nvPr/>
            </p:nvSpPr>
            <p:spPr>
              <a:xfrm>
                <a:off x="9041695" y="2572383"/>
                <a:ext cx="502890" cy="33229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1" name="Picture 26">
                <a:extLst>
                  <a:ext uri="{FF2B5EF4-FFF2-40B4-BE49-F238E27FC236}">
                    <a16:creationId xmlns:a16="http://schemas.microsoft.com/office/drawing/2014/main" id="{55AEDA97-0A27-405C-A285-420E1BBC19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485368" y="2282886"/>
                <a:ext cx="719981" cy="796717"/>
              </a:xfrm>
              <a:prstGeom prst="rect">
                <a:avLst/>
              </a:prstGeom>
            </p:spPr>
          </p:pic>
          <p:sp>
            <p:nvSpPr>
              <p:cNvPr id="62" name="Arrow: Right 27">
                <a:extLst>
                  <a:ext uri="{FF2B5EF4-FFF2-40B4-BE49-F238E27FC236}">
                    <a16:creationId xmlns:a16="http://schemas.microsoft.com/office/drawing/2014/main" id="{EF742C9A-773B-4741-A2DD-5BC32B10BFD8}"/>
                  </a:ext>
                </a:extLst>
              </p:cNvPr>
              <p:cNvSpPr/>
              <p:nvPr/>
            </p:nvSpPr>
            <p:spPr>
              <a:xfrm>
                <a:off x="10091046" y="2572383"/>
                <a:ext cx="968150" cy="332299"/>
              </a:xfrm>
              <a:prstGeom prst="rightArrow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DE">
                  <a:latin typeface="Arial" panose="020B0604020202020204" pitchFamily="34" charset="0"/>
                </a:endParaRPr>
              </a:p>
            </p:txBody>
          </p:sp>
          <p:pic>
            <p:nvPicPr>
              <p:cNvPr id="63" name="Picture 28">
                <a:extLst>
                  <a:ext uri="{FF2B5EF4-FFF2-40B4-BE49-F238E27FC236}">
                    <a16:creationId xmlns:a16="http://schemas.microsoft.com/office/drawing/2014/main" id="{D3E2F4AE-F78C-45F9-ABFE-9CDBD7DCD27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181063" y="2340174"/>
                <a:ext cx="719981" cy="796717"/>
              </a:xfrm>
              <a:prstGeom prst="rect">
                <a:avLst/>
              </a:prstGeom>
            </p:spPr>
          </p:pic>
          <p:pic>
            <p:nvPicPr>
              <p:cNvPr id="64" name="Picture 29">
                <a:extLst>
                  <a:ext uri="{FF2B5EF4-FFF2-40B4-BE49-F238E27FC236}">
                    <a16:creationId xmlns:a16="http://schemas.microsoft.com/office/drawing/2014/main" id="{31EE87A3-ACF5-4691-B465-53C3747778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44585" y="2406305"/>
                <a:ext cx="608131" cy="608131"/>
              </a:xfrm>
              <a:prstGeom prst="rect">
                <a:avLst/>
              </a:prstGeom>
              <a:effectLst/>
            </p:spPr>
          </p:pic>
        </p:grpSp>
        <p:pic>
          <p:nvPicPr>
            <p:cNvPr id="58" name="Picture 20">
              <a:extLst>
                <a:ext uri="{FF2B5EF4-FFF2-40B4-BE49-F238E27FC236}">
                  <a16:creationId xmlns:a16="http://schemas.microsoft.com/office/drawing/2014/main" id="{B07AF8CC-E375-4E45-8481-D04C2921B8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22702" y="1850130"/>
              <a:ext cx="485401" cy="467234"/>
            </a:xfrm>
            <a:prstGeom prst="rect">
              <a:avLst/>
            </a:prstGeom>
          </p:spPr>
        </p:pic>
      </p:grpSp>
      <p:grpSp>
        <p:nvGrpSpPr>
          <p:cNvPr id="33" name="Gruppieren 78">
            <a:extLst>
              <a:ext uri="{FF2B5EF4-FFF2-40B4-BE49-F238E27FC236}">
                <a16:creationId xmlns:a16="http://schemas.microsoft.com/office/drawing/2014/main" id="{4E251A5B-3D9C-422E-87C9-199144353A52}"/>
              </a:ext>
            </a:extLst>
          </p:cNvPr>
          <p:cNvGrpSpPr/>
          <p:nvPr/>
        </p:nvGrpSpPr>
        <p:grpSpPr>
          <a:xfrm>
            <a:off x="906133" y="2014675"/>
            <a:ext cx="10529963" cy="1006561"/>
            <a:chOff x="1300923" y="6319597"/>
            <a:chExt cx="10529963" cy="1006561"/>
          </a:xfrm>
        </p:grpSpPr>
        <p:sp>
          <p:nvSpPr>
            <p:cNvPr id="34" name="Freeform 5">
              <a:extLst>
                <a:ext uri="{FF2B5EF4-FFF2-40B4-BE49-F238E27FC236}">
                  <a16:creationId xmlns:a16="http://schemas.microsoft.com/office/drawing/2014/main" id="{0FA0A24B-9897-45E3-8881-C62C7E6DF99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 dirty="0"/>
            </a:p>
          </p:txBody>
        </p:sp>
        <p:sp>
          <p:nvSpPr>
            <p:cNvPr id="35" name="Content Placeholder 2">
              <a:extLst>
                <a:ext uri="{FF2B5EF4-FFF2-40B4-BE49-F238E27FC236}">
                  <a16:creationId xmlns:a16="http://schemas.microsoft.com/office/drawing/2014/main" id="{189F910B-7410-4E0F-8189-D40420213227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10318344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b="1" dirty="0">
                  <a:cs typeface="Arial" panose="020B0604020202020204" pitchFamily="34" charset="0"/>
                </a:rPr>
                <a:t>Observation</a:t>
              </a:r>
              <a:r>
                <a:rPr lang="en-US" dirty="0">
                  <a:cs typeface="Arial" panose="020B0604020202020204" pitchFamily="34" charset="0"/>
                </a:rPr>
                <a:t>: DSLs only need to express restricted functionality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57431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9239391" cy="1006561"/>
            <a:chOff x="1300923" y="6319597"/>
            <a:chExt cx="8504127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8292508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dirty="0"/>
                <a:t>We describe 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7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  <a:cs typeface="Arial" panose="020B0604020202020204" pitchFamily="34" charset="0"/>
              </a:rPr>
              <a:t>Our Work: Bug-finding Techniques for </a:t>
            </a:r>
            <a:r>
              <a:rPr lang="en-US" sz="3600" dirty="0">
                <a:solidFill>
                  <a:schemeClr val="bg1"/>
                </a:solidFill>
              </a:rPr>
              <a:t>P4</a:t>
            </a:r>
            <a:r>
              <a:rPr lang="en-US" sz="3600" baseline="-25000" dirty="0">
                <a:solidFill>
                  <a:schemeClr val="bg1"/>
                </a:solidFill>
              </a:rPr>
              <a:t>16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CA" sz="2000" dirty="0"/>
                <a:t>How to find bugs in compilers for the </a:t>
              </a:r>
              <a:r>
                <a:rPr lang="en-US" sz="2000" dirty="0"/>
                <a:t>P4</a:t>
              </a:r>
              <a:r>
                <a:rPr lang="en-US" sz="2000" baseline="-25000" dirty="0"/>
                <a:t>16</a:t>
              </a:r>
              <a:r>
                <a:rPr lang="en-CA" sz="2000" dirty="0"/>
                <a:t> DSL</a:t>
              </a:r>
              <a:endParaRPr lang="en-US" sz="2000" dirty="0"/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How we revive old compiler techniques to find bugs</a:t>
              </a:r>
              <a:endParaRPr lang="en-CA" sz="2000" dirty="0">
                <a:cs typeface="Arial" panose="020B0604020202020204" pitchFamily="34" charset="0"/>
              </a:endParaRPr>
            </a:p>
          </p:txBody>
        </p:sp>
      </p:grpSp>
      <p:grpSp>
        <p:nvGrpSpPr>
          <p:cNvPr id="35" name="Gruppieren 34"/>
          <p:cNvGrpSpPr/>
          <p:nvPr/>
        </p:nvGrpSpPr>
        <p:grpSpPr>
          <a:xfrm>
            <a:off x="1553427" y="3305314"/>
            <a:ext cx="9411959" cy="456385"/>
            <a:chOff x="1748916" y="6542861"/>
            <a:chExt cx="9411959" cy="456385"/>
          </a:xfrm>
        </p:grpSpPr>
        <p:sp>
          <p:nvSpPr>
            <p:cNvPr id="36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7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8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b="1" dirty="0"/>
                <a:t>Gauntlet</a:t>
              </a:r>
              <a:r>
                <a:rPr lang="en-US" sz="2000" dirty="0"/>
                <a:t>, our tool suite that finds bugs in P4</a:t>
              </a:r>
              <a:r>
                <a:rPr lang="en-US" sz="2000" baseline="-25000" dirty="0"/>
                <a:t>16</a:t>
              </a:r>
              <a:r>
                <a:rPr lang="en-US" sz="2000" dirty="0"/>
                <a:t> compilers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47156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dirty="0"/>
                <a:t>Designing a DSL well can </a:t>
              </a:r>
              <a:r>
                <a:rPr lang="en-US" dirty="0"/>
                <a:t>lead</a:t>
              </a:r>
              <a:r>
                <a:rPr lang="de-DE" dirty="0"/>
                <a:t> to effective analysis tools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8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Broader Takeaways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Limiting undefined behavior eases code generation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de-DE" sz="2000" dirty="0"/>
                <a:t>Restrictions make </a:t>
              </a:r>
              <a:r>
                <a:rPr lang="en-US" sz="2000" dirty="0"/>
                <a:t>expressive</a:t>
              </a:r>
              <a:r>
                <a:rPr lang="de-DE" sz="2000" dirty="0"/>
                <a:t> semantics possible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413695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P4</a:t>
              </a:r>
              <a:r>
                <a:rPr lang="en-US" baseline="-25000" dirty="0"/>
                <a:t>16</a:t>
              </a:r>
              <a:r>
                <a:rPr lang="de-DE" dirty="0"/>
                <a:t> is such a </a:t>
              </a:r>
              <a:r>
                <a:rPr lang="en-US" dirty="0"/>
                <a:t>semantics-friendly</a:t>
              </a:r>
              <a:r>
                <a:rPr lang="de-DE" dirty="0"/>
                <a:t> DSL. This </a:t>
              </a:r>
              <a:r>
                <a:rPr lang="en-US" dirty="0"/>
                <a:t>helped</a:t>
              </a:r>
              <a:r>
                <a:rPr lang="de-DE" dirty="0"/>
                <a:t> us...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1553427" y="4026080"/>
            <a:ext cx="9411959" cy="456385"/>
            <a:chOff x="1748916" y="6542861"/>
            <a:chExt cx="9411959" cy="456385"/>
          </a:xfrm>
        </p:grpSpPr>
        <p:sp>
          <p:nvSpPr>
            <p:cNvPr id="2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2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…identify </a:t>
              </a:r>
              <a:r>
                <a:rPr lang="en-US" sz="2000" b="1" dirty="0"/>
                <a:t>more than 90 </a:t>
              </a:r>
              <a:r>
                <a:rPr lang="en-US" sz="2000" dirty="0"/>
                <a:t>bugs within eight months of testing</a:t>
              </a:r>
            </a:p>
          </p:txBody>
        </p:sp>
      </p:grpSp>
      <p:grpSp>
        <p:nvGrpSpPr>
          <p:cNvPr id="31" name="Gruppieren 30"/>
          <p:cNvGrpSpPr/>
          <p:nvPr/>
        </p:nvGrpSpPr>
        <p:grpSpPr>
          <a:xfrm>
            <a:off x="1553427" y="4414707"/>
            <a:ext cx="9411959" cy="456385"/>
            <a:chOff x="1748916" y="6542861"/>
            <a:chExt cx="9411959" cy="456385"/>
          </a:xfrm>
        </p:grpSpPr>
        <p:sp>
          <p:nvSpPr>
            <p:cNvPr id="32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3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34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…apply translation validation at scale without false positives</a:t>
              </a:r>
            </a:p>
          </p:txBody>
        </p:sp>
      </p:grpSp>
      <p:grpSp>
        <p:nvGrpSpPr>
          <p:cNvPr id="47" name="Gruppieren 46"/>
          <p:cNvGrpSpPr/>
          <p:nvPr/>
        </p:nvGrpSpPr>
        <p:grpSpPr>
          <a:xfrm>
            <a:off x="1553427" y="4798548"/>
            <a:ext cx="9411959" cy="456385"/>
            <a:chOff x="1748916" y="6542861"/>
            <a:chExt cx="9411959" cy="456385"/>
          </a:xfrm>
        </p:grpSpPr>
        <p:sp>
          <p:nvSpPr>
            <p:cNvPr id="48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9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50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…integrate translation validation into the CI pipeline of P4C</a:t>
              </a:r>
            </a:p>
            <a:p>
              <a:pPr marL="0" indent="0">
                <a:buNone/>
              </a:pPr>
              <a:endParaRPr lang="en-US" sz="2000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5375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5">
            <a:extLst>
              <a:ext uri="{FF2B5EF4-FFF2-40B4-BE49-F238E27FC236}">
                <a16:creationId xmlns:a16="http://schemas.microsoft.com/office/drawing/2014/main" id="{054DA6FF-CD9C-4E13-AA72-7481C76389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609" y="6366226"/>
            <a:ext cx="2061374" cy="355249"/>
          </a:xfrm>
          <a:prstGeom prst="rect">
            <a:avLst/>
          </a:prstGeom>
        </p:spPr>
      </p:pic>
      <p:grpSp>
        <p:nvGrpSpPr>
          <p:cNvPr id="6" name="Gruppieren 5"/>
          <p:cNvGrpSpPr/>
          <p:nvPr/>
        </p:nvGrpSpPr>
        <p:grpSpPr>
          <a:xfrm>
            <a:off x="908834" y="1915675"/>
            <a:ext cx="10736628" cy="1006561"/>
            <a:chOff x="1300923" y="6319597"/>
            <a:chExt cx="9882215" cy="1006561"/>
          </a:xfrm>
        </p:grpSpPr>
        <p:sp>
          <p:nvSpPr>
            <p:cNvPr id="21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DSL for network data planes </a:t>
              </a:r>
            </a:p>
          </p:txBody>
        </p:sp>
      </p:grp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5EAB25-242B-49BC-93A4-B3408083CDDA}" type="slidenum">
              <a:rPr lang="en-DE" b="1" smtClean="0"/>
              <a:t>9</a:t>
            </a:fld>
            <a:endParaRPr lang="en-DE" b="1" dirty="0"/>
          </a:p>
        </p:txBody>
      </p:sp>
      <p:sp>
        <p:nvSpPr>
          <p:cNvPr id="12" name="Parallelogramm 11"/>
          <p:cNvSpPr/>
          <p:nvPr/>
        </p:nvSpPr>
        <p:spPr>
          <a:xfrm flipH="1">
            <a:off x="-347412" y="590112"/>
            <a:ext cx="11213275" cy="755503"/>
          </a:xfrm>
          <a:prstGeom prst="parallelogram">
            <a:avLst>
              <a:gd name="adj" fmla="val 32136"/>
            </a:avLst>
          </a:prstGeom>
          <a:solidFill>
            <a:srgbClr val="5A069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4F152D-C314-46CC-BA82-9EA07EBA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64" y="322411"/>
            <a:ext cx="105156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solidFill>
                  <a:schemeClr val="bg1"/>
                </a:solidFill>
              </a:rPr>
              <a:t>What is P4?</a:t>
            </a:r>
            <a:endParaRPr lang="en-CA" sz="36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grpSp>
        <p:nvGrpSpPr>
          <p:cNvPr id="39" name="Gruppieren 38"/>
          <p:cNvGrpSpPr/>
          <p:nvPr/>
        </p:nvGrpSpPr>
        <p:grpSpPr>
          <a:xfrm>
            <a:off x="1553427" y="2528060"/>
            <a:ext cx="9411959" cy="456385"/>
            <a:chOff x="1748916" y="6542861"/>
            <a:chExt cx="9411959" cy="456385"/>
          </a:xfrm>
        </p:grpSpPr>
        <p:sp>
          <p:nvSpPr>
            <p:cNvPr id="40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1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2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Specifies how an incoming packet header is parsed</a:t>
              </a:r>
            </a:p>
          </p:txBody>
        </p:sp>
      </p:grpSp>
      <p:grpSp>
        <p:nvGrpSpPr>
          <p:cNvPr id="43" name="Gruppieren 42"/>
          <p:cNvGrpSpPr/>
          <p:nvPr/>
        </p:nvGrpSpPr>
        <p:grpSpPr>
          <a:xfrm>
            <a:off x="1553427" y="2916687"/>
            <a:ext cx="9411959" cy="456385"/>
            <a:chOff x="1748916" y="6542861"/>
            <a:chExt cx="9411959" cy="456385"/>
          </a:xfrm>
        </p:grpSpPr>
        <p:sp>
          <p:nvSpPr>
            <p:cNvPr id="44" name="Freeform 41"/>
            <p:cNvSpPr>
              <a:spLocks noChangeArrowheads="1"/>
            </p:cNvSpPr>
            <p:nvPr/>
          </p:nvSpPr>
          <p:spPr bwMode="auto">
            <a:xfrm>
              <a:off x="1748916" y="6610313"/>
              <a:ext cx="116459" cy="210272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5" name="Freeform 41"/>
            <p:cNvSpPr>
              <a:spLocks noChangeArrowheads="1"/>
            </p:cNvSpPr>
            <p:nvPr/>
          </p:nvSpPr>
          <p:spPr bwMode="auto">
            <a:xfrm>
              <a:off x="1843721" y="6640793"/>
              <a:ext cx="86537" cy="156247"/>
            </a:xfrm>
            <a:custGeom>
              <a:avLst/>
              <a:gdLst>
                <a:gd name="T0" fmla="*/ 8 w 133"/>
                <a:gd name="T1" fmla="*/ 204 h 232"/>
                <a:gd name="T2" fmla="*/ 8 w 133"/>
                <a:gd name="T3" fmla="*/ 204 h 232"/>
                <a:gd name="T4" fmla="*/ 8 w 133"/>
                <a:gd name="T5" fmla="*/ 231 h 232"/>
                <a:gd name="T6" fmla="*/ 35 w 133"/>
                <a:gd name="T7" fmla="*/ 231 h 232"/>
                <a:gd name="T8" fmla="*/ 132 w 133"/>
                <a:gd name="T9" fmla="*/ 133 h 232"/>
                <a:gd name="T10" fmla="*/ 132 w 133"/>
                <a:gd name="T11" fmla="*/ 107 h 232"/>
                <a:gd name="T12" fmla="*/ 35 w 133"/>
                <a:gd name="T13" fmla="*/ 10 h 232"/>
                <a:gd name="T14" fmla="*/ 8 w 133"/>
                <a:gd name="T15" fmla="*/ 10 h 232"/>
                <a:gd name="T16" fmla="*/ 8 w 133"/>
                <a:gd name="T17" fmla="*/ 36 h 232"/>
                <a:gd name="T18" fmla="*/ 88 w 133"/>
                <a:gd name="T19" fmla="*/ 116 h 232"/>
                <a:gd name="T20" fmla="*/ 8 w 133"/>
                <a:gd name="T21" fmla="*/ 204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3" h="232">
                  <a:moveTo>
                    <a:pt x="8" y="204"/>
                  </a:moveTo>
                  <a:lnTo>
                    <a:pt x="8" y="204"/>
                  </a:lnTo>
                  <a:cubicBezTo>
                    <a:pt x="0" y="213"/>
                    <a:pt x="0" y="222"/>
                    <a:pt x="8" y="231"/>
                  </a:cubicBezTo>
                  <a:cubicBezTo>
                    <a:pt x="17" y="231"/>
                    <a:pt x="26" y="231"/>
                    <a:pt x="35" y="231"/>
                  </a:cubicBezTo>
                  <a:cubicBezTo>
                    <a:pt x="132" y="133"/>
                    <a:pt x="132" y="133"/>
                    <a:pt x="132" y="133"/>
                  </a:cubicBezTo>
                  <a:cubicBezTo>
                    <a:pt x="132" y="125"/>
                    <a:pt x="132" y="116"/>
                    <a:pt x="132" y="107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26" y="0"/>
                    <a:pt x="17" y="0"/>
                    <a:pt x="8" y="10"/>
                  </a:cubicBezTo>
                  <a:cubicBezTo>
                    <a:pt x="0" y="18"/>
                    <a:pt x="0" y="27"/>
                    <a:pt x="8" y="36"/>
                  </a:cubicBezTo>
                  <a:cubicBezTo>
                    <a:pt x="88" y="116"/>
                    <a:pt x="88" y="116"/>
                    <a:pt x="88" y="116"/>
                  </a:cubicBezTo>
                  <a:lnTo>
                    <a:pt x="8" y="204"/>
                  </a:lnTo>
                </a:path>
              </a:pathLst>
            </a:custGeom>
            <a:solidFill>
              <a:srgbClr val="C1A3D5"/>
            </a:solidFill>
            <a:ln>
              <a:noFill/>
            </a:ln>
            <a:effectLst/>
            <a:extLst>
              <a:ext uri="{91240B29-F687-4f45-9708-019B960494DF}"/>
              <a:ext uri="{AF507438-7753-43e0-B8FC-AC1667EBCBE1}"/>
            </a:extLst>
          </p:spPr>
          <p:txBody>
            <a:bodyPr wrap="none" lIns="34290" tIns="17145" rIns="34290" bIns="17145" anchor="ctr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  <a:ea typeface="+mn-ea"/>
              </a:endParaRPr>
            </a:p>
          </p:txBody>
        </p:sp>
        <p:sp>
          <p:nvSpPr>
            <p:cNvPr id="4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930258" y="6542861"/>
              <a:ext cx="9230617" cy="456385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2000" dirty="0"/>
                <a:t>Allows the implementation of custom network protocols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908834" y="3413695"/>
            <a:ext cx="10736628" cy="1006561"/>
            <a:chOff x="1300923" y="6319597"/>
            <a:chExt cx="9882215" cy="1006561"/>
          </a:xfrm>
        </p:grpSpPr>
        <p:sp>
          <p:nvSpPr>
            <p:cNvPr id="25" name="Freeform 5"/>
            <p:cNvSpPr>
              <a:spLocks noChangeArrowheads="1"/>
            </p:cNvSpPr>
            <p:nvPr/>
          </p:nvSpPr>
          <p:spPr bwMode="auto">
            <a:xfrm>
              <a:off x="1300923" y="6334458"/>
              <a:ext cx="188518" cy="326281"/>
            </a:xfrm>
            <a:custGeom>
              <a:avLst/>
              <a:gdLst>
                <a:gd name="T0" fmla="*/ 2147483646 w 228"/>
                <a:gd name="T1" fmla="*/ 2147483646 h 396"/>
                <a:gd name="T2" fmla="*/ 2147483646 w 228"/>
                <a:gd name="T3" fmla="*/ 2147483646 h 396"/>
                <a:gd name="T4" fmla="*/ 2147483646 w 228"/>
                <a:gd name="T5" fmla="*/ 2147483646 h 396"/>
                <a:gd name="T6" fmla="*/ 2147483646 w 228"/>
                <a:gd name="T7" fmla="*/ 2147483646 h 396"/>
                <a:gd name="T8" fmla="*/ 2147483646 w 228"/>
                <a:gd name="T9" fmla="*/ 2147483646 h 396"/>
                <a:gd name="T10" fmla="*/ 0 w 228"/>
                <a:gd name="T11" fmla="*/ 2147483646 h 396"/>
                <a:gd name="T12" fmla="*/ 2147483646 w 228"/>
                <a:gd name="T13" fmla="*/ 2147483646 h 396"/>
                <a:gd name="T14" fmla="*/ 2147483646 w 228"/>
                <a:gd name="T15" fmla="*/ 2147483646 h 396"/>
                <a:gd name="T16" fmla="*/ 2147483646 w 228"/>
                <a:gd name="T17" fmla="*/ 2147483646 h 396"/>
                <a:gd name="T18" fmla="*/ 2147483646 w 228"/>
                <a:gd name="T19" fmla="*/ 2147483646 h 396"/>
                <a:gd name="T20" fmla="*/ 2147483646 w 228"/>
                <a:gd name="T21" fmla="*/ 2147483646 h 396"/>
                <a:gd name="T22" fmla="*/ 2147483646 w 228"/>
                <a:gd name="T23" fmla="*/ 2147483646 h 396"/>
                <a:gd name="T24" fmla="*/ 2147483646 w 228"/>
                <a:gd name="T25" fmla="*/ 2147483646 h 396"/>
                <a:gd name="T26" fmla="*/ 2147483646 w 228"/>
                <a:gd name="T27" fmla="*/ 2147483646 h 396"/>
                <a:gd name="T28" fmla="*/ 2147483646 w 228"/>
                <a:gd name="T29" fmla="*/ 2147483646 h 396"/>
                <a:gd name="T30" fmla="*/ 2147483646 w 228"/>
                <a:gd name="T31" fmla="*/ 2147483646 h 396"/>
                <a:gd name="T32" fmla="*/ 2147483646 w 228"/>
                <a:gd name="T33" fmla="*/ 2147483646 h 396"/>
                <a:gd name="T34" fmla="*/ 2147483646 w 228"/>
                <a:gd name="T35" fmla="*/ 2147483646 h 396"/>
                <a:gd name="T36" fmla="*/ 2147483646 w 228"/>
                <a:gd name="T37" fmla="*/ 0 h 396"/>
                <a:gd name="T38" fmla="*/ 0 w 228"/>
                <a:gd name="T39" fmla="*/ 2147483646 h 396"/>
                <a:gd name="T40" fmla="*/ 2147483646 w 228"/>
                <a:gd name="T41" fmla="*/ 2147483646 h 39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228" h="396">
                  <a:moveTo>
                    <a:pt x="7" y="49"/>
                  </a:moveTo>
                  <a:lnTo>
                    <a:pt x="7" y="49"/>
                  </a:lnTo>
                  <a:cubicBezTo>
                    <a:pt x="156" y="197"/>
                    <a:pt x="156" y="197"/>
                    <a:pt x="156" y="197"/>
                  </a:cubicBezTo>
                  <a:cubicBezTo>
                    <a:pt x="7" y="353"/>
                    <a:pt x="7" y="353"/>
                    <a:pt x="7" y="353"/>
                  </a:cubicBezTo>
                  <a:cubicBezTo>
                    <a:pt x="0" y="353"/>
                    <a:pt x="0" y="360"/>
                    <a:pt x="0" y="367"/>
                  </a:cubicBezTo>
                  <a:cubicBezTo>
                    <a:pt x="0" y="388"/>
                    <a:pt x="15" y="395"/>
                    <a:pt x="29" y="395"/>
                  </a:cubicBezTo>
                  <a:cubicBezTo>
                    <a:pt x="36" y="395"/>
                    <a:pt x="43" y="395"/>
                    <a:pt x="50" y="388"/>
                  </a:cubicBezTo>
                  <a:cubicBezTo>
                    <a:pt x="220" y="219"/>
                    <a:pt x="220" y="219"/>
                    <a:pt x="220" y="219"/>
                  </a:cubicBezTo>
                  <a:cubicBezTo>
                    <a:pt x="227" y="212"/>
                    <a:pt x="227" y="205"/>
                    <a:pt x="227" y="197"/>
                  </a:cubicBezTo>
                  <a:cubicBezTo>
                    <a:pt x="227" y="190"/>
                    <a:pt x="227" y="183"/>
                    <a:pt x="220" y="176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3" y="7"/>
                    <a:pt x="36" y="0"/>
                    <a:pt x="29" y="0"/>
                  </a:cubicBezTo>
                  <a:cubicBezTo>
                    <a:pt x="15" y="0"/>
                    <a:pt x="0" y="14"/>
                    <a:pt x="0" y="28"/>
                  </a:cubicBezTo>
                  <a:cubicBezTo>
                    <a:pt x="0" y="42"/>
                    <a:pt x="7" y="49"/>
                    <a:pt x="7" y="49"/>
                  </a:cubicBezTo>
                </a:path>
              </a:pathLst>
            </a:custGeom>
            <a:solidFill>
              <a:srgbClr val="611593"/>
            </a:solidFill>
            <a:ln>
              <a:noFill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6" name="Content Placeholder 2">
              <a:extLst>
                <a:ext uri="{FF2B5EF4-FFF2-40B4-BE49-F238E27FC236}">
                  <a16:creationId xmlns:a16="http://schemas.microsoft.com/office/drawing/2014/main" id="{6D486727-9D36-408A-BE6E-853732289BC9}"/>
                </a:ext>
              </a:extLst>
            </p:cNvPr>
            <p:cNvSpPr txBox="1">
              <a:spLocks/>
            </p:cNvSpPr>
            <p:nvPr/>
          </p:nvSpPr>
          <p:spPr>
            <a:xfrm>
              <a:off x="1512542" y="6319597"/>
              <a:ext cx="9670596" cy="1006561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dirty="0"/>
                <a:t>Open and </a:t>
              </a:r>
              <a:r>
                <a:rPr lang="en-US" b="1" dirty="0"/>
                <a:t>standardized</a:t>
              </a:r>
            </a:p>
          </p:txBody>
        </p:sp>
      </p:grpSp>
      <p:grpSp>
        <p:nvGrpSpPr>
          <p:cNvPr id="36" name="Group 75">
            <a:extLst>
              <a:ext uri="{FF2B5EF4-FFF2-40B4-BE49-F238E27FC236}">
                <a16:creationId xmlns:a16="http://schemas.microsoft.com/office/drawing/2014/main" id="{48644E80-B2D9-488F-B5FD-363F236FADA2}"/>
              </a:ext>
            </a:extLst>
          </p:cNvPr>
          <p:cNvGrpSpPr/>
          <p:nvPr/>
        </p:nvGrpSpPr>
        <p:grpSpPr>
          <a:xfrm>
            <a:off x="1223296" y="4063623"/>
            <a:ext cx="7612093" cy="2106425"/>
            <a:chOff x="1858881" y="4386449"/>
            <a:chExt cx="7612093" cy="2106425"/>
          </a:xfrm>
        </p:grpSpPr>
        <p:sp>
          <p:nvSpPr>
            <p:cNvPr id="37" name="Arrow: Right 53">
              <a:extLst>
                <a:ext uri="{FF2B5EF4-FFF2-40B4-BE49-F238E27FC236}">
                  <a16:creationId xmlns:a16="http://schemas.microsoft.com/office/drawing/2014/main" id="{9B74F9E2-EEC9-45A7-B116-8BDCB47DFAFC}"/>
                </a:ext>
              </a:extLst>
            </p:cNvPr>
            <p:cNvSpPr/>
            <p:nvPr/>
          </p:nvSpPr>
          <p:spPr>
            <a:xfrm>
              <a:off x="4622160" y="5299525"/>
              <a:ext cx="960779" cy="325136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38" name="Shape 2229">
              <a:extLst>
                <a:ext uri="{FF2B5EF4-FFF2-40B4-BE49-F238E27FC236}">
                  <a16:creationId xmlns:a16="http://schemas.microsoft.com/office/drawing/2014/main" id="{DE2E4A5E-2888-47C7-AF87-1244E7EE8C00}"/>
                </a:ext>
              </a:extLst>
            </p:cNvPr>
            <p:cNvSpPr/>
            <p:nvPr/>
          </p:nvSpPr>
          <p:spPr>
            <a:xfrm>
              <a:off x="6718775" y="4820808"/>
              <a:ext cx="2743200" cy="1309255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r">
                <a:buClr>
                  <a:srgbClr val="000000"/>
                </a:buClr>
                <a:buSzPts val="450"/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1" name="Group 56">
              <a:extLst>
                <a:ext uri="{FF2B5EF4-FFF2-40B4-BE49-F238E27FC236}">
                  <a16:creationId xmlns:a16="http://schemas.microsoft.com/office/drawing/2014/main" id="{735F1C89-2C62-4768-88FE-C32DB26D1B16}"/>
                </a:ext>
              </a:extLst>
            </p:cNvPr>
            <p:cNvGrpSpPr/>
            <p:nvPr/>
          </p:nvGrpSpPr>
          <p:grpSpPr>
            <a:xfrm>
              <a:off x="3688151" y="5034436"/>
              <a:ext cx="1585843" cy="882000"/>
              <a:chOff x="4409051" y="5075999"/>
              <a:chExt cx="1585843" cy="882000"/>
            </a:xfrm>
          </p:grpSpPr>
          <p:sp>
            <p:nvSpPr>
              <p:cNvPr id="63" name="Shape 2223">
                <a:extLst>
                  <a:ext uri="{FF2B5EF4-FFF2-40B4-BE49-F238E27FC236}">
                    <a16:creationId xmlns:a16="http://schemas.microsoft.com/office/drawing/2014/main" id="{D39E2241-8735-411C-9F88-BF9B97E01E11}"/>
                  </a:ext>
                </a:extLst>
              </p:cNvPr>
              <p:cNvSpPr/>
              <p:nvPr/>
            </p:nvSpPr>
            <p:spPr>
              <a:xfrm>
                <a:off x="4409051" y="5075999"/>
                <a:ext cx="1585843" cy="882000"/>
              </a:xfrm>
              <a:prstGeom prst="rect">
                <a:avLst/>
              </a:prstGeom>
              <a:solidFill>
                <a:schemeClr val="bg2">
                  <a:lumMod val="90000"/>
                </a:schemeClr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rPr>
                  <a:t>P4</a:t>
                </a:r>
              </a:p>
              <a:p>
                <a:pPr algn="ctr">
                  <a:buClr>
                    <a:srgbClr val="000000"/>
                  </a:buClr>
                  <a:buSzPts val="450"/>
                </a:pPr>
                <a:r>
                  <a:rPr lang="en-US" dirty="0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rPr>
                  <a:t>Compiler</a:t>
                </a:r>
                <a:endParaRPr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4" name="Picture 44">
                <a:extLst>
                  <a:ext uri="{FF2B5EF4-FFF2-40B4-BE49-F238E27FC236}">
                    <a16:creationId xmlns:a16="http://schemas.microsoft.com/office/drawing/2014/main" id="{4C0BC6C9-B5BF-4A4C-B874-6877C592071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83840" y="5105410"/>
                <a:ext cx="495455" cy="495455"/>
              </a:xfrm>
              <a:prstGeom prst="rect">
                <a:avLst/>
              </a:prstGeom>
            </p:spPr>
          </p:pic>
        </p:grpSp>
        <p:sp>
          <p:nvSpPr>
            <p:cNvPr id="52" name="Arrow: Right 51">
              <a:extLst>
                <a:ext uri="{FF2B5EF4-FFF2-40B4-BE49-F238E27FC236}">
                  <a16:creationId xmlns:a16="http://schemas.microsoft.com/office/drawing/2014/main" id="{22078A65-FDF1-4051-B359-7BC3A6A48219}"/>
                </a:ext>
              </a:extLst>
            </p:cNvPr>
            <p:cNvSpPr/>
            <p:nvPr/>
          </p:nvSpPr>
          <p:spPr>
            <a:xfrm>
              <a:off x="3096044" y="5312868"/>
              <a:ext cx="703253" cy="325136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grpSp>
          <p:nvGrpSpPr>
            <p:cNvPr id="53" name="Group 59">
              <a:extLst>
                <a:ext uri="{FF2B5EF4-FFF2-40B4-BE49-F238E27FC236}">
                  <a16:creationId xmlns:a16="http://schemas.microsoft.com/office/drawing/2014/main" id="{79C5B4C5-9515-465C-8440-8AC296FA9AAB}"/>
                </a:ext>
              </a:extLst>
            </p:cNvPr>
            <p:cNvGrpSpPr/>
            <p:nvPr/>
          </p:nvGrpSpPr>
          <p:grpSpPr>
            <a:xfrm>
              <a:off x="1858881" y="5021093"/>
              <a:ext cx="1596307" cy="882000"/>
              <a:chOff x="1844908" y="5076000"/>
              <a:chExt cx="1596307" cy="882000"/>
            </a:xfrm>
          </p:grpSpPr>
          <p:sp>
            <p:nvSpPr>
              <p:cNvPr id="61" name="Shape 2239">
                <a:extLst>
                  <a:ext uri="{FF2B5EF4-FFF2-40B4-BE49-F238E27FC236}">
                    <a16:creationId xmlns:a16="http://schemas.microsoft.com/office/drawing/2014/main" id="{0D6D7A63-F2D0-42CD-8772-57F785438E41}"/>
                  </a:ext>
                </a:extLst>
              </p:cNvPr>
              <p:cNvSpPr/>
              <p:nvPr/>
            </p:nvSpPr>
            <p:spPr>
              <a:xfrm>
                <a:off x="1844908" y="5076000"/>
                <a:ext cx="1585843" cy="882000"/>
              </a:xfrm>
              <a:prstGeom prst="rect">
                <a:avLst/>
              </a:prstGeom>
              <a:solidFill>
                <a:srgbClr val="CCFFCC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3000" dir="5400000" rotWithShape="0">
                  <a:srgbClr val="000000">
                    <a:alpha val="34117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450"/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ea typeface="Arial"/>
                    <a:cs typeface="Arial"/>
                    <a:sym typeface="Arial"/>
                  </a:rPr>
                  <a:t>P4 Program</a:t>
                </a:r>
                <a:endParaRPr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endParaRPr>
              </a:p>
            </p:txBody>
          </p:sp>
          <p:pic>
            <p:nvPicPr>
              <p:cNvPr id="62" name="Shape 809">
                <a:extLst>
                  <a:ext uri="{FF2B5EF4-FFF2-40B4-BE49-F238E27FC236}">
                    <a16:creationId xmlns:a16="http://schemas.microsoft.com/office/drawing/2014/main" id="{67816674-855A-4E36-A7FE-5AED57C3D729}"/>
                  </a:ext>
                </a:extLst>
              </p:cNvPr>
              <p:cNvPicPr/>
              <p:nvPr/>
            </p:nvPicPr>
            <p:blipFill>
              <a:blip r:embed="rId6"/>
              <a:stretch/>
            </p:blipFill>
            <p:spPr>
              <a:xfrm>
                <a:off x="2851315" y="5082761"/>
                <a:ext cx="589900" cy="299051"/>
              </a:xfrm>
              <a:prstGeom prst="rect">
                <a:avLst/>
              </a:prstGeom>
              <a:ln>
                <a:noFill/>
              </a:ln>
            </p:spPr>
          </p:pic>
        </p:grpSp>
        <p:sp>
          <p:nvSpPr>
            <p:cNvPr id="54" name="Arrow: Bent-Up 68">
              <a:extLst>
                <a:ext uri="{FF2B5EF4-FFF2-40B4-BE49-F238E27FC236}">
                  <a16:creationId xmlns:a16="http://schemas.microsoft.com/office/drawing/2014/main" id="{0EFD1151-52BC-456F-9D24-2833A49FA685}"/>
                </a:ext>
              </a:extLst>
            </p:cNvPr>
            <p:cNvSpPr/>
            <p:nvPr/>
          </p:nvSpPr>
          <p:spPr>
            <a:xfrm rot="10800000">
              <a:off x="7135625" y="4394437"/>
              <a:ext cx="853875" cy="2098437"/>
            </a:xfrm>
            <a:prstGeom prst="bentUpArrow">
              <a:avLst>
                <a:gd name="adj1" fmla="val 16477"/>
                <a:gd name="adj2" fmla="val 25000"/>
                <a:gd name="adj3" fmla="val 25000"/>
              </a:avLst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55" name="TextBox 72">
              <a:extLst>
                <a:ext uri="{FF2B5EF4-FFF2-40B4-BE49-F238E27FC236}">
                  <a16:creationId xmlns:a16="http://schemas.microsoft.com/office/drawing/2014/main" id="{B1152C23-2F9E-43D2-8DF4-9BCB31C713CD}"/>
                </a:ext>
              </a:extLst>
            </p:cNvPr>
            <p:cNvSpPr txBox="1"/>
            <p:nvPr/>
          </p:nvSpPr>
          <p:spPr>
            <a:xfrm>
              <a:off x="6268515" y="4386449"/>
              <a:ext cx="123525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>
                  <a:latin typeface="Arial" panose="020B0604020202020204" pitchFamily="34" charset="0"/>
                </a:rPr>
                <a:t>Packets</a:t>
              </a:r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56" name="Shape 2226">
              <a:extLst>
                <a:ext uri="{FF2B5EF4-FFF2-40B4-BE49-F238E27FC236}">
                  <a16:creationId xmlns:a16="http://schemas.microsoft.com/office/drawing/2014/main" id="{DDFB2B5F-D3B2-4D80-87FC-78DA62CB7C69}"/>
                </a:ext>
              </a:extLst>
            </p:cNvPr>
            <p:cNvSpPr/>
            <p:nvPr/>
          </p:nvSpPr>
          <p:spPr>
            <a:xfrm>
              <a:off x="6847430" y="4989516"/>
              <a:ext cx="925452" cy="882000"/>
            </a:xfrm>
            <a:prstGeom prst="rect">
              <a:avLst/>
            </a:prstGeom>
            <a:solidFill>
              <a:schemeClr val="bg1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endParaRPr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endParaRPr>
            </a:p>
          </p:txBody>
        </p:sp>
        <p:pic>
          <p:nvPicPr>
            <p:cNvPr id="57" name="Picture 42" descr="Category:PGA &lt;strong&gt;integrated circuit&lt;/strong&gt; packages - Wikimedia Commons">
              <a:extLst>
                <a:ext uri="{FF2B5EF4-FFF2-40B4-BE49-F238E27FC236}">
                  <a16:creationId xmlns:a16="http://schemas.microsoft.com/office/drawing/2014/main" id="{7EF82E33-CC2A-4A27-8E7C-D2752EB4C7C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8889" b="98889" l="0" r="100000">
                          <a14:backgroundMark x1="45000" y1="80000" x2="45000" y2="80000"/>
                          <a14:backgroundMark x1="22500" y1="68889" x2="22500" y2="68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2881" y="5111546"/>
              <a:ext cx="934791" cy="701093"/>
            </a:xfrm>
            <a:prstGeom prst="rect">
              <a:avLst/>
            </a:prstGeom>
          </p:spPr>
        </p:pic>
        <p:sp>
          <p:nvSpPr>
            <p:cNvPr id="58" name="Arrow: Right 55">
              <a:extLst>
                <a:ext uri="{FF2B5EF4-FFF2-40B4-BE49-F238E27FC236}">
                  <a16:creationId xmlns:a16="http://schemas.microsoft.com/office/drawing/2014/main" id="{C49D5219-3076-4D47-A2B0-14B1313BDBCF}"/>
                </a:ext>
              </a:extLst>
            </p:cNvPr>
            <p:cNvSpPr/>
            <p:nvPr/>
          </p:nvSpPr>
          <p:spPr>
            <a:xfrm>
              <a:off x="6424501" y="5299525"/>
              <a:ext cx="838744" cy="325136"/>
            </a:xfrm>
            <a:prstGeom prst="rightArrow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DE">
                <a:latin typeface="Arial" panose="020B0604020202020204" pitchFamily="34" charset="0"/>
              </a:endParaRPr>
            </a:p>
          </p:txBody>
        </p:sp>
        <p:sp>
          <p:nvSpPr>
            <p:cNvPr id="59" name="Shape 2226">
              <a:extLst>
                <a:ext uri="{FF2B5EF4-FFF2-40B4-BE49-F238E27FC236}">
                  <a16:creationId xmlns:a16="http://schemas.microsoft.com/office/drawing/2014/main" id="{B3C9376A-612F-4F7B-AC83-6D8EBDCDD8E7}"/>
                </a:ext>
              </a:extLst>
            </p:cNvPr>
            <p:cNvSpPr/>
            <p:nvPr/>
          </p:nvSpPr>
          <p:spPr>
            <a:xfrm>
              <a:off x="5576704" y="5034436"/>
              <a:ext cx="1054107" cy="88200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117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r>
                <a:rPr lang="en-US" dirty="0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rPr>
                <a:t>Target-specific binary</a:t>
              </a:r>
              <a:endParaRPr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TextBox 74">
              <a:extLst>
                <a:ext uri="{FF2B5EF4-FFF2-40B4-BE49-F238E27FC236}">
                  <a16:creationId xmlns:a16="http://schemas.microsoft.com/office/drawing/2014/main" id="{F6E88577-7BC0-4DA1-95D3-4E68998F74DE}"/>
                </a:ext>
              </a:extLst>
            </p:cNvPr>
            <p:cNvSpPr txBox="1"/>
            <p:nvPr/>
          </p:nvSpPr>
          <p:spPr>
            <a:xfrm>
              <a:off x="7659756" y="5120490"/>
              <a:ext cx="1811218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buClr>
                  <a:srgbClr val="000000"/>
                </a:buClr>
                <a:buSzPts val="450"/>
              </a:pPr>
              <a:r>
                <a:rPr lang="de-DE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rPr>
                <a:t>Programmable</a:t>
              </a:r>
            </a:p>
            <a:p>
              <a:pPr algn="ctr">
                <a:buClr>
                  <a:srgbClr val="000000"/>
                </a:buClr>
                <a:buSzPts val="450"/>
              </a:pPr>
              <a:r>
                <a:rPr lang="de-DE">
                  <a:solidFill>
                    <a:srgbClr val="000000"/>
                  </a:solidFill>
                  <a:latin typeface="Arial" panose="020B0604020202020204" pitchFamily="34" charset="0"/>
                  <a:ea typeface="Arial"/>
                  <a:cs typeface="Arial"/>
                  <a:sym typeface="Arial"/>
                </a:rPr>
                <a:t> network device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48659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0.1|0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1494</Words>
  <Application>Microsoft Office PowerPoint</Application>
  <PresentationFormat>Widescreen</PresentationFormat>
  <Paragraphs>341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Iosevka</vt:lpstr>
      <vt:lpstr>Office Theme</vt:lpstr>
      <vt:lpstr>Finding Bugs in Compilers for Programmable Packet Processing </vt:lpstr>
      <vt:lpstr>Computation is Moving to Accelerators</vt:lpstr>
      <vt:lpstr>Accelerators and Domain-Specific Languages</vt:lpstr>
      <vt:lpstr>Compilers and Domain-Specific Languages</vt:lpstr>
      <vt:lpstr>What about Bugs in These Compilers?</vt:lpstr>
      <vt:lpstr>Exploit Constrained DSLs!</vt:lpstr>
      <vt:lpstr>Our Work: Bug-finding Techniques for P416</vt:lpstr>
      <vt:lpstr>Broader Takeaways</vt:lpstr>
      <vt:lpstr>What is P4?</vt:lpstr>
      <vt:lpstr>P4: Current Landscape</vt:lpstr>
      <vt:lpstr>Compiler Context: P4C</vt:lpstr>
      <vt:lpstr>Stages of Testing a Compiler</vt:lpstr>
      <vt:lpstr>Two Types of Bugs</vt:lpstr>
      <vt:lpstr>How to Crash the Compiler?</vt:lpstr>
      <vt:lpstr>Handling Semantic Bugs in the Compiler</vt:lpstr>
      <vt:lpstr>Why does Translation Validation Work for P4?</vt:lpstr>
      <vt:lpstr>Model-Based Testing</vt:lpstr>
      <vt:lpstr>The Gauntlet Framework for P4</vt:lpstr>
      <vt:lpstr>Normalized Z3 Semantics: Example</vt:lpstr>
      <vt:lpstr>Generating a Random Program for P4C</vt:lpstr>
      <vt:lpstr>The Gauntlet Validation Workflow</vt:lpstr>
      <vt:lpstr>Bonus: Model-Based Testing</vt:lpstr>
      <vt:lpstr>Results</vt:lpstr>
      <vt:lpstr>Future Work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2020-11-15T18:58:15Z</dcterms:created>
  <dcterms:modified xsi:type="dcterms:W3CDTF">2020-11-15T18:58:26Z</dcterms:modified>
</cp:coreProperties>
</file>