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419" r:id="rId3"/>
    <p:sldId id="428" r:id="rId4"/>
    <p:sldId id="429" r:id="rId5"/>
    <p:sldId id="430" r:id="rId6"/>
    <p:sldId id="431" r:id="rId7"/>
    <p:sldId id="432" r:id="rId8"/>
    <p:sldId id="433" r:id="rId9"/>
    <p:sldId id="435" r:id="rId10"/>
    <p:sldId id="438" r:id="rId11"/>
    <p:sldId id="439" r:id="rId12"/>
    <p:sldId id="441" r:id="rId13"/>
    <p:sldId id="445" r:id="rId14"/>
    <p:sldId id="447" r:id="rId15"/>
    <p:sldId id="448" r:id="rId16"/>
    <p:sldId id="449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691"/>
    <a:srgbClr val="E8DCEF"/>
    <a:srgbClr val="57068C"/>
    <a:srgbClr val="681F98"/>
    <a:srgbClr val="C1A3D5"/>
    <a:srgbClr val="611593"/>
    <a:srgbClr val="FF8000"/>
    <a:srgbClr val="E6E6E6"/>
    <a:srgbClr val="A88ECE"/>
    <a:srgbClr val="FD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52" autoAdjust="0"/>
  </p:normalViewPr>
  <p:slideViewPr>
    <p:cSldViewPr snapToGrid="0">
      <p:cViewPr varScale="1">
        <p:scale>
          <a:sx n="57" d="100"/>
          <a:sy n="57" d="100"/>
        </p:scale>
        <p:origin x="1594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6CA126-B4BF-4269-B7FE-0984D8B27112}" type="datetimeFigureOut">
              <a:rPr lang="en-DE" smtClean="0"/>
              <a:pPr/>
              <a:t>4 Aug 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0BC6A8-6ED0-4650-ABF9-B54EADB19B2B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616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34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92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845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045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9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693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3812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395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15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5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876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231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064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36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352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62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F33F-A71D-496B-B56E-84951801A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56C52-7360-4FFC-953B-16E5C32E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A778-4AAB-470B-A974-7AE06C6D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F435-EA7F-49F3-8FF0-21DDD2DDA4C8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7391-AEBC-420B-A38E-2D23C9F3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04F4-2796-4B90-B2C6-FD7CC44B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69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AEF4-42CC-4AE1-9CCA-53222E58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2044C-A7FA-4280-A0DF-45D62F26C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213E3-5429-4A66-9DCE-D9204BA9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D88-E673-433E-ACF5-AB9CD62E744A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B6D3-FD6F-4DB4-ABF9-0EA56CE3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A2004-270A-4ECD-90F4-6E073663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99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F5882-F7E0-428C-8E8C-70184743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A88DF-1BDA-4F49-A3CD-F9937484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22B7-523F-476A-B3F0-1C8CAB2F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E7F-578E-4754-BDFC-F062FA620BB2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2235-4923-45C2-A65E-9E12ADB3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E275-5CF2-46AF-8140-080922DF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55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9579-C9FE-4039-B0BC-4A21B8A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5325-D856-40F6-AE17-4B27C403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F681-A6B6-448B-85F3-E62D1A6C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E6B9-C999-4750-97BB-72AFF8861FA3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749C6-3890-4588-9BB6-F246B0D6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BB86-D45B-4D51-8AEB-52E02FD4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05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0242-E30F-462E-8875-EF5C1E7B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7E01-640E-4359-B7B2-5199C007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8C94-D7B8-47E1-B241-61DA8112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BDB8-77B2-4798-A59F-726E2413D48C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72E1-CFDB-4CCD-9D6F-0E3134BB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F7A-DDD2-4104-A285-9A109817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95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FBBB-249B-4F5C-9379-07E6BEFA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9294-EAD4-474A-87A4-5CC23EFD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79778-011F-4352-9B26-B251D303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5AD2E-9FA0-42BA-8F99-EE5680C7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06D-E47C-4606-805E-6740FFE42C06}" type="datetime1">
              <a:rPr lang="LID4096" smtClean="0"/>
              <a:t>08/04/2021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7EDCB-9487-4E1B-B51D-8EB97C36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5675F-4B4D-4D0C-85B2-93C217FD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582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6121-86C2-4CA4-BB38-6332BCC7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1CEA2-63BE-4A34-B781-814F6111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005F0-336A-46DE-B4A6-E25BC212D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98604-DCF6-4E27-9868-4AC289D77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47A47-C5F2-4394-9899-7084E8059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361D5-341F-47C8-AD4F-F7310A7D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7D1-49DF-42DF-B1A1-2C08D6B6EFFD}" type="datetime1">
              <a:rPr lang="LID4096" smtClean="0"/>
              <a:t>08/04/2021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4F6FE-7EEE-409C-8230-C82870D2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C89-2D33-4733-9D63-6EA56857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9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29A0-3CC9-483B-B36E-70C674BC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23A8C-7082-4FA4-BB54-6EADB58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9565-5FCE-4D20-A879-0F2CCE04B567}" type="datetime1">
              <a:rPr lang="LID4096" smtClean="0"/>
              <a:t>08/04/2021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ADA69-C456-4C33-8FFB-FEAA9548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25CC5-E2B5-4104-94B0-3B840E4C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192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B65B0-F5DC-4EBF-9A4B-76F25F00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FDB9-9E48-4443-B6BC-189AB6C5755B}" type="datetime1">
              <a:rPr lang="LID4096" smtClean="0"/>
              <a:t>08/04/2021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724A1-06B3-4C60-97A5-98DCE578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3E47C-4538-4AE1-8F3B-33C5792C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64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D3F3-B0EB-451F-B981-3469B2A8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FAF4-22DF-4771-9016-88311340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C81D4-37F0-48D9-9F8C-F7BA90345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CD8B6-72FC-49C8-989C-06912626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7FD-95E5-4E59-9207-58816E675E42}" type="datetime1">
              <a:rPr lang="LID4096" smtClean="0"/>
              <a:t>08/04/2021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822DC-C360-4CD2-9FB1-D29C7685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5ACD-8249-4884-998E-700F9B0E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59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320D-DC88-40E7-86FD-C361B99E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2B5C7-CB6E-47CA-ADB4-A5CE4B8B9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50F59-ADD4-4003-9D8F-ECD2B93F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64CD-36E1-4688-99F2-E60754E9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1052-5FC7-4F7C-BE7F-D58BAD5880D0}" type="datetime1">
              <a:rPr lang="LID4096" smtClean="0"/>
              <a:t>08/04/2021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C85F4-2387-4AAC-9D32-06916CA7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8FD5-3671-4D6F-B646-0B4C54B4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865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F20B7-42E4-4FD9-845C-06810DD3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1932A-A36C-4E1E-8CEA-0B4008B97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DE3D-787B-41D7-879D-511BACA5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6436E3-7D68-475B-8211-74E630B9BB5E}" type="datetime1">
              <a:rPr lang="LID4096" smtClean="0"/>
              <a:t>08/04/2021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881B-D70E-4A7E-AE7A-0396F48A9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0722-9DB8-4FF1-AE2E-62B0E68CB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40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75EAB25-242B-49BC-93A4-B3408083CDDA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31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4gauntlet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4gauntlet.github.io/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mailto:anirudh@cs.nyu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mailto:tw1921@nyu.edu" TargetMode="External"/><Relationship Id="rId5" Type="http://schemas.openxmlformats.org/officeDocument/2006/relationships/hyperlink" Target="mailto:fruffy@nyu.edu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E6CBBA-B2D7-4FD5-9BF4-CC32F7C86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Fabian </a:t>
            </a:r>
            <a:r>
              <a:rPr lang="en-US" b="1" dirty="0" err="1"/>
              <a:t>Ruffy</a:t>
            </a:r>
            <a:r>
              <a:rPr lang="en-US" dirty="0"/>
              <a:t>, Tao Wang, and </a:t>
            </a:r>
            <a:r>
              <a:rPr lang="en-US" dirty="0" err="1"/>
              <a:t>Anirudh</a:t>
            </a:r>
            <a:r>
              <a:rPr lang="en-US" dirty="0"/>
              <a:t> </a:t>
            </a:r>
            <a:r>
              <a:rPr lang="en-US" dirty="0" err="1"/>
              <a:t>Sivaraman</a:t>
            </a:r>
            <a:endParaRPr lang="en-US" dirty="0"/>
          </a:p>
          <a:p>
            <a:r>
              <a:rPr lang="en-US" dirty="0">
                <a:hlinkClick r:id="rId3"/>
              </a:rPr>
              <a:t>p4gauntlet.github.io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38" y="5075664"/>
            <a:ext cx="5295665" cy="912634"/>
          </a:xfrm>
          <a:prstGeom prst="rect">
            <a:avLst/>
          </a:prstGeom>
        </p:spPr>
      </p:pic>
      <p:sp>
        <p:nvSpPr>
          <p:cNvPr id="8" name="Parallelogramm 7"/>
          <p:cNvSpPr/>
          <p:nvPr/>
        </p:nvSpPr>
        <p:spPr>
          <a:xfrm flipH="1">
            <a:off x="-1076446" y="1296364"/>
            <a:ext cx="13974243" cy="1868608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543E-11E5-4ED4-908A-4E62FF0F4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854199"/>
            <a:ext cx="10129520" cy="101734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Exploiting the P4 DSL to Find Bugs in P4 Compilers</a:t>
            </a:r>
          </a:p>
        </p:txBody>
      </p:sp>
    </p:spTree>
    <p:extLst>
      <p:ext uri="{BB962C8B-B14F-4D97-AF65-F5344CB8AC3E}">
        <p14:creationId xmlns:p14="http://schemas.microsoft.com/office/powerpoint/2010/main" val="171353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FF0000"/>
                  </a:solidFill>
                </a:rPr>
                <a:t>Crash Bug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10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Two Types of Bugs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“Obvious” bug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553427" y="2971476"/>
            <a:ext cx="9411959" cy="456385"/>
            <a:chOff x="1748916" y="6542861"/>
            <a:chExt cx="9411959" cy="456385"/>
          </a:xfrm>
        </p:grpSpPr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 that causes the compiler to exit abnormally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908834" y="3985677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>
                  <a:solidFill>
                    <a:srgbClr val="7030A0"/>
                  </a:solidFill>
                </a:rPr>
                <a:t>Miscompilation</a:t>
              </a:r>
              <a:r>
                <a:rPr lang="en-US" dirty="0">
                  <a:solidFill>
                    <a:srgbClr val="7030A0"/>
                  </a:solidFill>
                </a:rPr>
                <a:t> or “Semantic Bug”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53427" y="4598062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No error raised, </a:t>
              </a:r>
              <a:r>
                <a:rPr lang="en-US" sz="2000" b="1" dirty="0"/>
                <a:t>but</a:t>
              </a:r>
              <a:r>
                <a:rPr lang="en-US" sz="2000" dirty="0"/>
                <a:t> behavior of program is altered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553427" y="5041478"/>
            <a:ext cx="9411959" cy="456385"/>
            <a:chOff x="1748916" y="6542861"/>
            <a:chExt cx="9411959" cy="456385"/>
          </a:xfrm>
        </p:grpSpPr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Typically caused by misbehaving compiler passes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52EF10-BFB3-4002-8D92-410800C16045}"/>
              </a:ext>
            </a:extLst>
          </p:cNvPr>
          <p:cNvGrpSpPr/>
          <p:nvPr/>
        </p:nvGrpSpPr>
        <p:grpSpPr>
          <a:xfrm>
            <a:off x="9724678" y="1613316"/>
            <a:ext cx="841704" cy="1152438"/>
            <a:chOff x="6120825" y="2965839"/>
            <a:chExt cx="1360846" cy="19450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A81E10-7521-4751-B996-DF0AD9059900}"/>
                </a:ext>
              </a:extLst>
            </p:cNvPr>
            <p:cNvSpPr/>
            <p:nvPr/>
          </p:nvSpPr>
          <p:spPr>
            <a:xfrm>
              <a:off x="6120825" y="2965839"/>
              <a:ext cx="1360846" cy="19450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Mid End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751CD6-472A-41CE-8164-BFB23DC2788A}"/>
                </a:ext>
              </a:extLst>
            </p:cNvPr>
            <p:cNvSpPr/>
            <p:nvPr/>
          </p:nvSpPr>
          <p:spPr>
            <a:xfrm>
              <a:off x="6202624" y="3765381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97A3D71-56AD-416B-A0EA-32A786C28278}"/>
                </a:ext>
              </a:extLst>
            </p:cNvPr>
            <p:cNvSpPr/>
            <p:nvPr/>
          </p:nvSpPr>
          <p:spPr>
            <a:xfrm>
              <a:off x="6316924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5041C-6D27-4D57-98F5-5223EAC3EBD3}"/>
                </a:ext>
              </a:extLst>
            </p:cNvPr>
            <p:cNvSpPr/>
            <p:nvPr/>
          </p:nvSpPr>
          <p:spPr>
            <a:xfrm>
              <a:off x="6442166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0EFAB0-2731-4997-8530-7E5389CADDF1}"/>
                </a:ext>
              </a:extLst>
            </p:cNvPr>
            <p:cNvSpPr/>
            <p:nvPr/>
          </p:nvSpPr>
          <p:spPr>
            <a:xfrm>
              <a:off x="6570586" y="3765380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F69688-A621-4686-80AF-1F3779B91CE6}"/>
                </a:ext>
              </a:extLst>
            </p:cNvPr>
            <p:cNvSpPr/>
            <p:nvPr/>
          </p:nvSpPr>
          <p:spPr>
            <a:xfrm>
              <a:off x="6684886" y="3765381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01D0C5-F10C-477C-9E49-BC04FB30BAC5}"/>
                </a:ext>
              </a:extLst>
            </p:cNvPr>
            <p:cNvSpPr/>
            <p:nvPr/>
          </p:nvSpPr>
          <p:spPr>
            <a:xfrm>
              <a:off x="6810128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B0B890A-365E-400E-B427-8C22BEA9DE5A}"/>
                </a:ext>
              </a:extLst>
            </p:cNvPr>
            <p:cNvSpPr/>
            <p:nvPr/>
          </p:nvSpPr>
          <p:spPr>
            <a:xfrm>
              <a:off x="6935371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F56DA3-9C74-429E-8E77-B93002318FBA}"/>
                </a:ext>
              </a:extLst>
            </p:cNvPr>
            <p:cNvSpPr/>
            <p:nvPr/>
          </p:nvSpPr>
          <p:spPr>
            <a:xfrm>
              <a:off x="7049671" y="3765382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F7895A1-32F8-4ED8-9704-E664BA0F55AB}"/>
                </a:ext>
              </a:extLst>
            </p:cNvPr>
            <p:cNvSpPr/>
            <p:nvPr/>
          </p:nvSpPr>
          <p:spPr>
            <a:xfrm>
              <a:off x="7174913" y="3765381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5EB4C838-D360-4E1D-B5A1-85D0E1027CF9}"/>
              </a:ext>
            </a:extLst>
          </p:cNvPr>
          <p:cNvSpPr/>
          <p:nvPr/>
        </p:nvSpPr>
        <p:spPr>
          <a:xfrm>
            <a:off x="7126860" y="1629278"/>
            <a:ext cx="749574" cy="1152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Parser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E90157-0AA0-421D-B096-27E4FFA8CFB4}"/>
              </a:ext>
            </a:extLst>
          </p:cNvPr>
          <p:cNvGrpSpPr/>
          <p:nvPr/>
        </p:nvGrpSpPr>
        <p:grpSpPr>
          <a:xfrm>
            <a:off x="8238377" y="1622411"/>
            <a:ext cx="993332" cy="1152438"/>
            <a:chOff x="3302967" y="2965839"/>
            <a:chExt cx="1538479" cy="194507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9A296D-AF2C-4C77-AF37-1411498EEE3E}"/>
                </a:ext>
              </a:extLst>
            </p:cNvPr>
            <p:cNvSpPr/>
            <p:nvPr/>
          </p:nvSpPr>
          <p:spPr>
            <a:xfrm>
              <a:off x="3302967" y="2965839"/>
              <a:ext cx="1538479" cy="1945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Front end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F631F42-37F8-41D6-B1D9-CD799524ECE7}"/>
                </a:ext>
              </a:extLst>
            </p:cNvPr>
            <p:cNvSpPr/>
            <p:nvPr/>
          </p:nvSpPr>
          <p:spPr>
            <a:xfrm>
              <a:off x="3365863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FC43F6-E548-4797-87E8-7CE74A7C58D9}"/>
                </a:ext>
              </a:extLst>
            </p:cNvPr>
            <p:cNvSpPr/>
            <p:nvPr/>
          </p:nvSpPr>
          <p:spPr>
            <a:xfrm>
              <a:off x="3480163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087D4E3-A7E5-48E8-B544-F05494DE2FDC}"/>
                </a:ext>
              </a:extLst>
            </p:cNvPr>
            <p:cNvSpPr/>
            <p:nvPr/>
          </p:nvSpPr>
          <p:spPr>
            <a:xfrm>
              <a:off x="3605405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197290-DCC7-4D92-83F0-CB8B99B8453F}"/>
                </a:ext>
              </a:extLst>
            </p:cNvPr>
            <p:cNvSpPr/>
            <p:nvPr/>
          </p:nvSpPr>
          <p:spPr>
            <a:xfrm>
              <a:off x="3719705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FB0179B-39A3-4FE7-82B3-6141B8988E9F}"/>
                </a:ext>
              </a:extLst>
            </p:cNvPr>
            <p:cNvSpPr/>
            <p:nvPr/>
          </p:nvSpPr>
          <p:spPr>
            <a:xfrm>
              <a:off x="3844948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AA05350-C040-40E1-9B56-EBDB474003FA}"/>
                </a:ext>
              </a:extLst>
            </p:cNvPr>
            <p:cNvSpPr/>
            <p:nvPr/>
          </p:nvSpPr>
          <p:spPr>
            <a:xfrm>
              <a:off x="3959248" y="3765383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A7C46A9-F42E-4B32-92DD-820C4E4E7608}"/>
                </a:ext>
              </a:extLst>
            </p:cNvPr>
            <p:cNvSpPr/>
            <p:nvPr/>
          </p:nvSpPr>
          <p:spPr>
            <a:xfrm>
              <a:off x="4084490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A4A315-1574-4B11-BD81-155E38A4AFE8}"/>
                </a:ext>
              </a:extLst>
            </p:cNvPr>
            <p:cNvSpPr/>
            <p:nvPr/>
          </p:nvSpPr>
          <p:spPr>
            <a:xfrm>
              <a:off x="4198790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5B71CA-CEEF-4F04-B238-121F2DA2061F}"/>
                </a:ext>
              </a:extLst>
            </p:cNvPr>
            <p:cNvSpPr/>
            <p:nvPr/>
          </p:nvSpPr>
          <p:spPr>
            <a:xfrm>
              <a:off x="4324033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7A0BCF-1CA6-4C54-AB98-6E07F4892813}"/>
                </a:ext>
              </a:extLst>
            </p:cNvPr>
            <p:cNvSpPr/>
            <p:nvPr/>
          </p:nvSpPr>
          <p:spPr>
            <a:xfrm>
              <a:off x="4438333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E45B8CF-637A-4925-A687-957F64BCDCB5}"/>
                </a:ext>
              </a:extLst>
            </p:cNvPr>
            <p:cNvSpPr/>
            <p:nvPr/>
          </p:nvSpPr>
          <p:spPr>
            <a:xfrm>
              <a:off x="4563575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1E4514-97ED-43DD-9403-BD54AFE322D0}"/>
              </a:ext>
            </a:extLst>
          </p:cNvPr>
          <p:cNvGrpSpPr/>
          <p:nvPr/>
        </p:nvGrpSpPr>
        <p:grpSpPr>
          <a:xfrm>
            <a:off x="10962202" y="1613316"/>
            <a:ext cx="944683" cy="1152438"/>
            <a:chOff x="8513117" y="2965839"/>
            <a:chExt cx="1481153" cy="194507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11BECD0-E6CB-4E07-91E7-A83EF81A65F5}"/>
                </a:ext>
              </a:extLst>
            </p:cNvPr>
            <p:cNvSpPr/>
            <p:nvPr/>
          </p:nvSpPr>
          <p:spPr>
            <a:xfrm>
              <a:off x="8513117" y="2965839"/>
              <a:ext cx="1481153" cy="19450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Back end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61D2A9B-118D-44A0-B56A-C230745D0573}"/>
                </a:ext>
              </a:extLst>
            </p:cNvPr>
            <p:cNvSpPr/>
            <p:nvPr/>
          </p:nvSpPr>
          <p:spPr>
            <a:xfrm>
              <a:off x="8682047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1977001-E727-4B38-9BEA-D215A5C9C8D4}"/>
                </a:ext>
              </a:extLst>
            </p:cNvPr>
            <p:cNvSpPr/>
            <p:nvPr/>
          </p:nvSpPr>
          <p:spPr>
            <a:xfrm>
              <a:off x="8807290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0B4BC50-9A9F-47BA-A1BB-F18CB009F54E}"/>
                </a:ext>
              </a:extLst>
            </p:cNvPr>
            <p:cNvSpPr/>
            <p:nvPr/>
          </p:nvSpPr>
          <p:spPr>
            <a:xfrm>
              <a:off x="8921590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709FDB-8CF8-4387-8D63-C4EC4611E6F9}"/>
                </a:ext>
              </a:extLst>
            </p:cNvPr>
            <p:cNvSpPr/>
            <p:nvPr/>
          </p:nvSpPr>
          <p:spPr>
            <a:xfrm>
              <a:off x="9046832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9218758-EFCB-487B-8545-FCF2AFC8D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31" y="1870749"/>
            <a:ext cx="352300" cy="31878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9" name="Right Arrow 14">
            <a:extLst>
              <a:ext uri="{FF2B5EF4-FFF2-40B4-BE49-F238E27FC236}">
                <a16:creationId xmlns:a16="http://schemas.microsoft.com/office/drawing/2014/main" id="{8D7DE545-E1C6-4F78-8FAA-7F42781BD23F}"/>
              </a:ext>
            </a:extLst>
          </p:cNvPr>
          <p:cNvSpPr/>
          <p:nvPr/>
        </p:nvSpPr>
        <p:spPr>
          <a:xfrm>
            <a:off x="10596566" y="1931248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1E1DB6F-165A-4D49-B102-60DCCE096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78" y="2198630"/>
            <a:ext cx="345374" cy="31251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E3D2FB7-9E11-45CB-92B8-F2DE9717D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97" y="1910281"/>
            <a:ext cx="326252" cy="29521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82" name="Right Arrow 14">
            <a:extLst>
              <a:ext uri="{FF2B5EF4-FFF2-40B4-BE49-F238E27FC236}">
                <a16:creationId xmlns:a16="http://schemas.microsoft.com/office/drawing/2014/main" id="{AA00A21A-C5BF-4ECF-8557-187811AE32A4}"/>
              </a:ext>
            </a:extLst>
          </p:cNvPr>
          <p:cNvSpPr/>
          <p:nvPr/>
        </p:nvSpPr>
        <p:spPr>
          <a:xfrm>
            <a:off x="9292272" y="1974158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83" name="Right Arrow 14">
            <a:extLst>
              <a:ext uri="{FF2B5EF4-FFF2-40B4-BE49-F238E27FC236}">
                <a16:creationId xmlns:a16="http://schemas.microsoft.com/office/drawing/2014/main" id="{531CA1AD-D600-48DA-A8AA-C9466C5D0EB4}"/>
              </a:ext>
            </a:extLst>
          </p:cNvPr>
          <p:cNvSpPr/>
          <p:nvPr/>
        </p:nvSpPr>
        <p:spPr>
          <a:xfrm>
            <a:off x="7897464" y="1950333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936332AC-12AD-4C25-9735-73DE40FD9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10" y="2250365"/>
            <a:ext cx="352300" cy="31878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2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Random</a:t>
              </a:r>
              <a:r>
                <a:rPr lang="en-US" dirty="0"/>
                <a:t> programs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11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to Crash the Compiler?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895105" y="2586889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/>
                <a:t>Generate random programs that are valid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895105" y="3623490"/>
            <a:ext cx="8739992" cy="1006561"/>
            <a:chOff x="1300923" y="6319597"/>
            <a:chExt cx="8044470" cy="1006561"/>
          </a:xfrm>
        </p:grpSpPr>
        <p:sp>
          <p:nvSpPr>
            <p:cNvPr id="5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7832851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Identify programs that cause a non-zero exit code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1539698" y="4146162"/>
            <a:ext cx="9411959" cy="456385"/>
            <a:chOff x="1748916" y="6542861"/>
            <a:chExt cx="9411959" cy="456385"/>
          </a:xfrm>
        </p:grpSpPr>
        <p:sp>
          <p:nvSpPr>
            <p:cNvPr id="6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Could also be a program that is incorrectly rejected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4" name="Gruppieren 48">
            <a:extLst>
              <a:ext uri="{FF2B5EF4-FFF2-40B4-BE49-F238E27FC236}">
                <a16:creationId xmlns:a16="http://schemas.microsoft.com/office/drawing/2014/main" id="{1B5BC875-54E5-48D6-A4EE-1CF2CC0D4767}"/>
              </a:ext>
            </a:extLst>
          </p:cNvPr>
          <p:cNvGrpSpPr/>
          <p:nvPr/>
        </p:nvGrpSpPr>
        <p:grpSpPr>
          <a:xfrm>
            <a:off x="895105" y="4699552"/>
            <a:ext cx="10487076" cy="1006561"/>
            <a:chOff x="1300923" y="6319597"/>
            <a:chExt cx="9652522" cy="100656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1B0AE6F-ED74-42FF-98A1-B627BCD52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A878E08B-AF59-4725-AB09-C62747CE2403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440903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Bonus</a:t>
              </a:r>
              <a:r>
                <a:rPr lang="en-US" dirty="0"/>
                <a:t>: Use the generated programs to find semantic bugs</a:t>
              </a:r>
            </a:p>
          </p:txBody>
        </p:sp>
      </p:grpSp>
      <p:grpSp>
        <p:nvGrpSpPr>
          <p:cNvPr id="24" name="Gruppieren 65">
            <a:extLst>
              <a:ext uri="{FF2B5EF4-FFF2-40B4-BE49-F238E27FC236}">
                <a16:creationId xmlns:a16="http://schemas.microsoft.com/office/drawing/2014/main" id="{D6AB975A-B16B-47EB-BDBA-D7F2B7A08DC6}"/>
              </a:ext>
            </a:extLst>
          </p:cNvPr>
          <p:cNvGrpSpPr/>
          <p:nvPr/>
        </p:nvGrpSpPr>
        <p:grpSpPr>
          <a:xfrm>
            <a:off x="1539698" y="3169604"/>
            <a:ext cx="9411959" cy="456385"/>
            <a:chOff x="1748916" y="6542861"/>
            <a:chExt cx="9411959" cy="456385"/>
          </a:xfrm>
        </p:grpSpPr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B2913A56-8E15-4BD3-801E-B0771AF0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A4CB9968-48E7-4364-B10A-7A0EA06F3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5D442548-D3E8-47DE-A2C3-7C0490A59B34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Easier as undefined behavior is well-restricted in P4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92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50423" y="2374187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Historically limited because of undecidability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12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to Find Semantic Bugs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950423" y="3040474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But</a:t>
              </a:r>
              <a:r>
                <a:rPr lang="en-US" dirty="0"/>
                <a:t>, P4’s properties are a great fit for formal methods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95016" y="3652859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Language core not Turing-complete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595016" y="4047035"/>
            <a:ext cx="9411959" cy="456385"/>
            <a:chOff x="1748916" y="6542861"/>
            <a:chExt cx="9411959" cy="456385"/>
          </a:xfrm>
        </p:grpSpPr>
        <p:sp>
          <p:nvSpPr>
            <p:cNvPr id="3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Program-structure provides well-defined state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072641" y="4483552"/>
            <a:ext cx="9411959" cy="456385"/>
            <a:chOff x="1748916" y="6542861"/>
            <a:chExt cx="9411959" cy="456385"/>
          </a:xfrm>
        </p:grpSpPr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Input/output and state known at program start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sp>
        <p:nvSpPr>
          <p:cNvPr id="48" name="Pfeil nach rechts 47"/>
          <p:cNvSpPr/>
          <p:nvPr/>
        </p:nvSpPr>
        <p:spPr>
          <a:xfrm>
            <a:off x="-1418866" y="5144378"/>
            <a:ext cx="3517411" cy="659100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35617F60-C0F0-4E63-86D3-4B254C98C8EA}"/>
              </a:ext>
            </a:extLst>
          </p:cNvPr>
          <p:cNvSpPr txBox="1"/>
          <p:nvPr/>
        </p:nvSpPr>
        <p:spPr>
          <a:xfrm>
            <a:off x="2253982" y="5180220"/>
            <a:ext cx="831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We can semantically compare entire programs! </a:t>
            </a:r>
          </a:p>
        </p:txBody>
      </p:sp>
      <p:grpSp>
        <p:nvGrpSpPr>
          <p:cNvPr id="57" name="Group 6">
            <a:extLst>
              <a:ext uri="{FF2B5EF4-FFF2-40B4-BE49-F238E27FC236}">
                <a16:creationId xmlns:a16="http://schemas.microsoft.com/office/drawing/2014/main" id="{30A45BDF-F6C8-4937-8D33-76CEDD90B296}"/>
              </a:ext>
            </a:extLst>
          </p:cNvPr>
          <p:cNvGrpSpPr/>
          <p:nvPr/>
        </p:nvGrpSpPr>
        <p:grpSpPr>
          <a:xfrm>
            <a:off x="8421198" y="3829239"/>
            <a:ext cx="3360658" cy="784674"/>
            <a:chOff x="7954305" y="645771"/>
            <a:chExt cx="4122419" cy="962536"/>
          </a:xfrm>
        </p:grpSpPr>
        <p:pic>
          <p:nvPicPr>
            <p:cNvPr id="58" name="Graphic 7">
              <a:extLst>
                <a:ext uri="{FF2B5EF4-FFF2-40B4-BE49-F238E27FC236}">
                  <a16:creationId xmlns:a16="http://schemas.microsoft.com/office/drawing/2014/main" id="{708A1821-0EBC-4ADA-8968-A2A6BB9B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4305" y="727861"/>
              <a:ext cx="873072" cy="873072"/>
            </a:xfrm>
            <a:prstGeom prst="rect">
              <a:avLst/>
            </a:prstGeom>
          </p:spPr>
        </p:pic>
        <p:pic>
          <p:nvPicPr>
            <p:cNvPr id="59" name="Picture 8">
              <a:extLst>
                <a:ext uri="{FF2B5EF4-FFF2-40B4-BE49-F238E27FC236}">
                  <a16:creationId xmlns:a16="http://schemas.microsoft.com/office/drawing/2014/main" id="{344BBFFD-A1E1-40DF-9A7E-7E9990F97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465" y="659987"/>
              <a:ext cx="352751" cy="352751"/>
            </a:xfrm>
            <a:prstGeom prst="rect">
              <a:avLst/>
            </a:prstGeom>
          </p:spPr>
        </p:pic>
        <p:pic>
          <p:nvPicPr>
            <p:cNvPr id="60" name="Picture 9">
              <a:extLst>
                <a:ext uri="{FF2B5EF4-FFF2-40B4-BE49-F238E27FC236}">
                  <a16:creationId xmlns:a16="http://schemas.microsoft.com/office/drawing/2014/main" id="{F02F98F9-6D26-4807-85F8-BF0CC67B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21" y="722871"/>
              <a:ext cx="336834" cy="332343"/>
            </a:xfrm>
            <a:prstGeom prst="rect">
              <a:avLst/>
            </a:prstGeom>
          </p:spPr>
        </p:pic>
        <p:sp>
          <p:nvSpPr>
            <p:cNvPr id="61" name="Arrow: Left-Right 10">
              <a:extLst>
                <a:ext uri="{FF2B5EF4-FFF2-40B4-BE49-F238E27FC236}">
                  <a16:creationId xmlns:a16="http://schemas.microsoft.com/office/drawing/2014/main" id="{80B5BEED-D77E-4AD8-80A2-7B523284BE37}"/>
                </a:ext>
              </a:extLst>
            </p:cNvPr>
            <p:cNvSpPr/>
            <p:nvPr/>
          </p:nvSpPr>
          <p:spPr>
            <a:xfrm>
              <a:off x="8716410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62" name="Graphic 11">
              <a:extLst>
                <a:ext uri="{FF2B5EF4-FFF2-40B4-BE49-F238E27FC236}">
                  <a16:creationId xmlns:a16="http://schemas.microsoft.com/office/drawing/2014/main" id="{A6B45900-4593-4C8E-B990-3D45AA3A6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21724" y="735235"/>
              <a:ext cx="873072" cy="873072"/>
            </a:xfrm>
            <a:prstGeom prst="rect">
              <a:avLst/>
            </a:prstGeom>
          </p:spPr>
        </p:pic>
        <p:sp>
          <p:nvSpPr>
            <p:cNvPr id="70" name="Arrow: Left-Right 12">
              <a:extLst>
                <a:ext uri="{FF2B5EF4-FFF2-40B4-BE49-F238E27FC236}">
                  <a16:creationId xmlns:a16="http://schemas.microsoft.com/office/drawing/2014/main" id="{D1DDB1F1-4A58-4B87-BB52-72656B2AC1D1}"/>
                </a:ext>
              </a:extLst>
            </p:cNvPr>
            <p:cNvSpPr/>
            <p:nvPr/>
          </p:nvSpPr>
          <p:spPr>
            <a:xfrm>
              <a:off x="9783829" y="1064990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71" name="Graphic 13">
              <a:extLst>
                <a:ext uri="{FF2B5EF4-FFF2-40B4-BE49-F238E27FC236}">
                  <a16:creationId xmlns:a16="http://schemas.microsoft.com/office/drawing/2014/main" id="{FBF16BC3-5DA6-4755-AEBF-E6D6A830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17232" y="727860"/>
              <a:ext cx="873072" cy="873072"/>
            </a:xfrm>
            <a:prstGeom prst="rect">
              <a:avLst/>
            </a:prstGeom>
          </p:spPr>
        </p:pic>
        <p:sp>
          <p:nvSpPr>
            <p:cNvPr id="72" name="Arrow: Left-Right 14">
              <a:extLst>
                <a:ext uri="{FF2B5EF4-FFF2-40B4-BE49-F238E27FC236}">
                  <a16:creationId xmlns:a16="http://schemas.microsoft.com/office/drawing/2014/main" id="{36A53914-214D-4BB4-A35B-88916A7F0991}"/>
                </a:ext>
              </a:extLst>
            </p:cNvPr>
            <p:cNvSpPr/>
            <p:nvPr/>
          </p:nvSpPr>
          <p:spPr>
            <a:xfrm>
              <a:off x="10871984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83" name="Graphic 15">
              <a:extLst>
                <a:ext uri="{FF2B5EF4-FFF2-40B4-BE49-F238E27FC236}">
                  <a16:creationId xmlns:a16="http://schemas.microsoft.com/office/drawing/2014/main" id="{F47B62E0-B2D3-4FD8-97B3-F0E3483E9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03652" y="727860"/>
              <a:ext cx="873072" cy="873072"/>
            </a:xfrm>
            <a:prstGeom prst="rect">
              <a:avLst/>
            </a:prstGeom>
          </p:spPr>
        </p:pic>
        <p:pic>
          <p:nvPicPr>
            <p:cNvPr id="84" name="Picture 16">
              <a:extLst>
                <a:ext uri="{FF2B5EF4-FFF2-40B4-BE49-F238E27FC236}">
                  <a16:creationId xmlns:a16="http://schemas.microsoft.com/office/drawing/2014/main" id="{831F44AC-7EDC-4934-A541-024178B3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110" y="645771"/>
              <a:ext cx="352751" cy="352751"/>
            </a:xfrm>
            <a:prstGeom prst="rect">
              <a:avLst/>
            </a:prstGeom>
          </p:spPr>
        </p:pic>
      </p:grpSp>
      <p:grpSp>
        <p:nvGrpSpPr>
          <p:cNvPr id="49" name="Gruppieren 5">
            <a:extLst>
              <a:ext uri="{FF2B5EF4-FFF2-40B4-BE49-F238E27FC236}">
                <a16:creationId xmlns:a16="http://schemas.microsoft.com/office/drawing/2014/main" id="{53A14C68-9842-4761-8E84-4A1E42CC016D}"/>
              </a:ext>
            </a:extLst>
          </p:cNvPr>
          <p:cNvGrpSpPr/>
          <p:nvPr/>
        </p:nvGrpSpPr>
        <p:grpSpPr>
          <a:xfrm>
            <a:off x="950423" y="1746251"/>
            <a:ext cx="10736628" cy="1006561"/>
            <a:chOff x="1300923" y="6319597"/>
            <a:chExt cx="9882215" cy="1006561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E455EA4-13AE-4F04-8C8F-0CEC3C4FF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2CBC7A28-2E3C-4819-BCE4-B98FD3E0AAC0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We use translation validation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4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13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Gauntlet Validation Workflow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1" name="Picture 156">
            <a:extLst>
              <a:ext uri="{FF2B5EF4-FFF2-40B4-BE49-F238E27FC236}">
                <a16:creationId xmlns:a16="http://schemas.microsoft.com/office/drawing/2014/main" id="{2DAF47DA-6F50-411D-8CF2-EDBE4DF87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59" y="3496700"/>
            <a:ext cx="747356" cy="747356"/>
          </a:xfrm>
          <a:prstGeom prst="rect">
            <a:avLst/>
          </a:prstGeom>
        </p:spPr>
      </p:pic>
      <p:grpSp>
        <p:nvGrpSpPr>
          <p:cNvPr id="32" name="Group 146">
            <a:extLst>
              <a:ext uri="{FF2B5EF4-FFF2-40B4-BE49-F238E27FC236}">
                <a16:creationId xmlns:a16="http://schemas.microsoft.com/office/drawing/2014/main" id="{58281467-C9EC-4590-9FAA-506A19BDE359}"/>
              </a:ext>
            </a:extLst>
          </p:cNvPr>
          <p:cNvGrpSpPr/>
          <p:nvPr/>
        </p:nvGrpSpPr>
        <p:grpSpPr>
          <a:xfrm>
            <a:off x="4740819" y="3449843"/>
            <a:ext cx="1318651" cy="1094702"/>
            <a:chOff x="4870358" y="3584242"/>
            <a:chExt cx="1318651" cy="1094702"/>
          </a:xfrm>
        </p:grpSpPr>
        <p:grpSp>
          <p:nvGrpSpPr>
            <p:cNvPr id="33" name="Group 147">
              <a:extLst>
                <a:ext uri="{FF2B5EF4-FFF2-40B4-BE49-F238E27FC236}">
                  <a16:creationId xmlns:a16="http://schemas.microsoft.com/office/drawing/2014/main" id="{6A91004A-04D9-4076-879F-EE6EA935E9D3}"/>
                </a:ext>
              </a:extLst>
            </p:cNvPr>
            <p:cNvGrpSpPr/>
            <p:nvPr/>
          </p:nvGrpSpPr>
          <p:grpSpPr>
            <a:xfrm>
              <a:off x="4870358" y="3584242"/>
              <a:ext cx="1318651" cy="1094702"/>
              <a:chOff x="7243081" y="1683960"/>
              <a:chExt cx="1318651" cy="1094702"/>
            </a:xfrm>
          </p:grpSpPr>
          <p:sp>
            <p:nvSpPr>
              <p:cNvPr id="37" name="Rectangle 150">
                <a:extLst>
                  <a:ext uri="{FF2B5EF4-FFF2-40B4-BE49-F238E27FC236}">
                    <a16:creationId xmlns:a16="http://schemas.microsoft.com/office/drawing/2014/main" id="{A2EE3C8D-A75C-4F9B-A2CA-105BD788E48C}"/>
                  </a:ext>
                </a:extLst>
              </p:cNvPr>
              <p:cNvSpPr/>
              <p:nvPr/>
            </p:nvSpPr>
            <p:spPr>
              <a:xfrm>
                <a:off x="7243081" y="1970942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</a:rPr>
                  <a:t>Pass_1.p4</a:t>
                </a:r>
                <a:endParaRPr lang="en-DE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52">
                <a:extLst>
                  <a:ext uri="{FF2B5EF4-FFF2-40B4-BE49-F238E27FC236}">
                    <a16:creationId xmlns:a16="http://schemas.microsoft.com/office/drawing/2014/main" id="{065FAFA5-B4AD-4BF0-B7F5-D37734816201}"/>
                  </a:ext>
                </a:extLst>
              </p:cNvPr>
              <p:cNvSpPr/>
              <p:nvPr/>
            </p:nvSpPr>
            <p:spPr>
              <a:xfrm>
                <a:off x="7340424" y="1889666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</a:rPr>
                  <a:t>Pass_1.p4</a:t>
                </a:r>
                <a:endParaRPr lang="en-DE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53">
                <a:extLst>
                  <a:ext uri="{FF2B5EF4-FFF2-40B4-BE49-F238E27FC236}">
                    <a16:creationId xmlns:a16="http://schemas.microsoft.com/office/drawing/2014/main" id="{79C73D0C-B93D-4135-A42B-AD85A0AAE8A4}"/>
                  </a:ext>
                </a:extLst>
              </p:cNvPr>
              <p:cNvSpPr/>
              <p:nvPr/>
            </p:nvSpPr>
            <p:spPr>
              <a:xfrm>
                <a:off x="7440538" y="1786813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</a:rPr>
                  <a:t>Pass_1.p4</a:t>
                </a:r>
                <a:endParaRPr lang="en-DE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154">
                <a:extLst>
                  <a:ext uri="{FF2B5EF4-FFF2-40B4-BE49-F238E27FC236}">
                    <a16:creationId xmlns:a16="http://schemas.microsoft.com/office/drawing/2014/main" id="{CFDFE802-5865-4CEA-BEC8-4D10237A073D}"/>
                  </a:ext>
                </a:extLst>
              </p:cNvPr>
              <p:cNvSpPr/>
              <p:nvPr/>
            </p:nvSpPr>
            <p:spPr>
              <a:xfrm>
                <a:off x="7540652" y="1683960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Arial" panose="020B0604020202020204" pitchFamily="34" charset="0"/>
                  </a:rPr>
                  <a:t>pass1.p4</a:t>
                </a:r>
                <a:endParaRPr lang="en-DE" sz="16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4" name="Picture 149">
              <a:extLst>
                <a:ext uri="{FF2B5EF4-FFF2-40B4-BE49-F238E27FC236}">
                  <a16:creationId xmlns:a16="http://schemas.microsoft.com/office/drawing/2014/main" id="{B8BDCFD7-6F0C-4E5D-93FB-BD3767D3B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438" y="3609615"/>
              <a:ext cx="266390" cy="231619"/>
            </a:xfrm>
            <a:prstGeom prst="rect">
              <a:avLst/>
            </a:prstGeom>
          </p:spPr>
        </p:pic>
      </p:grpSp>
      <p:pic>
        <p:nvPicPr>
          <p:cNvPr id="50" name="Picture 166">
            <a:extLst>
              <a:ext uri="{FF2B5EF4-FFF2-40B4-BE49-F238E27FC236}">
                <a16:creationId xmlns:a16="http://schemas.microsoft.com/office/drawing/2014/main" id="{2751C2AB-DDB5-4539-9B81-78A704D2F4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29" y="2379684"/>
            <a:ext cx="696437" cy="696437"/>
          </a:xfrm>
          <a:prstGeom prst="rect">
            <a:avLst/>
          </a:prstGeom>
        </p:spPr>
      </p:pic>
      <p:sp>
        <p:nvSpPr>
          <p:cNvPr id="55" name="TextBox 168">
            <a:extLst>
              <a:ext uri="{FF2B5EF4-FFF2-40B4-BE49-F238E27FC236}">
                <a16:creationId xmlns:a16="http://schemas.microsoft.com/office/drawing/2014/main" id="{6FE9615C-5065-48A7-86EA-96ACB784D08B}"/>
              </a:ext>
            </a:extLst>
          </p:cNvPr>
          <p:cNvSpPr txBox="1"/>
          <p:nvPr/>
        </p:nvSpPr>
        <p:spPr>
          <a:xfrm>
            <a:off x="9196056" y="2527847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</a:p>
        </p:txBody>
      </p:sp>
      <p:pic>
        <p:nvPicPr>
          <p:cNvPr id="59" name="Picture 169">
            <a:extLst>
              <a:ext uri="{FF2B5EF4-FFF2-40B4-BE49-F238E27FC236}">
                <a16:creationId xmlns:a16="http://schemas.microsoft.com/office/drawing/2014/main" id="{361ED2F0-AB88-4BBA-A33B-FBC263A027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27" y="4751104"/>
            <a:ext cx="669638" cy="660710"/>
          </a:xfrm>
          <a:prstGeom prst="rect">
            <a:avLst/>
          </a:prstGeom>
        </p:spPr>
      </p:pic>
      <p:sp>
        <p:nvSpPr>
          <p:cNvPr id="60" name="TextBox 170">
            <a:extLst>
              <a:ext uri="{FF2B5EF4-FFF2-40B4-BE49-F238E27FC236}">
                <a16:creationId xmlns:a16="http://schemas.microsoft.com/office/drawing/2014/main" id="{B4454C13-C3CA-4977-BD03-E07DC52E7C0A}"/>
              </a:ext>
            </a:extLst>
          </p:cNvPr>
          <p:cNvSpPr txBox="1"/>
          <p:nvPr/>
        </p:nvSpPr>
        <p:spPr>
          <a:xfrm>
            <a:off x="8235373" y="3676018"/>
            <a:ext cx="106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Equal?</a:t>
            </a:r>
            <a:endParaRPr lang="en-DE" sz="1600" dirty="0">
              <a:latin typeface="Arial" panose="020B0604020202020204" pitchFamily="34" charset="0"/>
            </a:endParaRPr>
          </a:p>
        </p:txBody>
      </p:sp>
      <p:pic>
        <p:nvPicPr>
          <p:cNvPr id="61" name="Picture 192">
            <a:extLst>
              <a:ext uri="{FF2B5EF4-FFF2-40B4-BE49-F238E27FC236}">
                <a16:creationId xmlns:a16="http://schemas.microsoft.com/office/drawing/2014/main" id="{70CBBEDD-7313-48D1-8A1F-28EE041E69E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82" y="3496149"/>
            <a:ext cx="838352" cy="728925"/>
          </a:xfrm>
          <a:prstGeom prst="rect">
            <a:avLst/>
          </a:prstGeom>
        </p:spPr>
      </p:pic>
      <p:sp>
        <p:nvSpPr>
          <p:cNvPr id="62" name="TextBox 218">
            <a:extLst>
              <a:ext uri="{FF2B5EF4-FFF2-40B4-BE49-F238E27FC236}">
                <a16:creationId xmlns:a16="http://schemas.microsoft.com/office/drawing/2014/main" id="{37161580-3B02-4BEE-B992-E9AB3C5FA2DE}"/>
              </a:ext>
            </a:extLst>
          </p:cNvPr>
          <p:cNvSpPr txBox="1"/>
          <p:nvPr/>
        </p:nvSpPr>
        <p:spPr>
          <a:xfrm>
            <a:off x="6671948" y="1656000"/>
            <a:ext cx="1257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</a:rPr>
              <a:t>Check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</a:rPr>
              <a:t>Z3 equality</a:t>
            </a:r>
          </a:p>
        </p:txBody>
      </p:sp>
      <p:sp>
        <p:nvSpPr>
          <p:cNvPr id="63" name="TextBox 260">
            <a:extLst>
              <a:ext uri="{FF2B5EF4-FFF2-40B4-BE49-F238E27FC236}">
                <a16:creationId xmlns:a16="http://schemas.microsoft.com/office/drawing/2014/main" id="{26392830-A793-4DC7-8CD9-CC44DB364228}"/>
              </a:ext>
            </a:extLst>
          </p:cNvPr>
          <p:cNvSpPr txBox="1"/>
          <p:nvPr/>
        </p:nvSpPr>
        <p:spPr>
          <a:xfrm>
            <a:off x="4802703" y="1656000"/>
            <a:ext cx="1266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</a:rPr>
              <a:t>Convert P4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</a:rPr>
              <a:t>to Z3</a:t>
            </a:r>
          </a:p>
        </p:txBody>
      </p:sp>
      <p:sp>
        <p:nvSpPr>
          <p:cNvPr id="64" name="TextBox 261">
            <a:extLst>
              <a:ext uri="{FF2B5EF4-FFF2-40B4-BE49-F238E27FC236}">
                <a16:creationId xmlns:a16="http://schemas.microsoft.com/office/drawing/2014/main" id="{D53DAA53-B9E6-4A39-89D0-03FCBC8608C6}"/>
              </a:ext>
            </a:extLst>
          </p:cNvPr>
          <p:cNvSpPr txBox="1"/>
          <p:nvPr/>
        </p:nvSpPr>
        <p:spPr>
          <a:xfrm>
            <a:off x="2715577" y="1656000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</a:rPr>
              <a:t>Emit P4 code</a:t>
            </a:r>
          </a:p>
          <a:p>
            <a:pPr algn="ctr"/>
            <a:r>
              <a:rPr lang="en-US" sz="1600" b="1">
                <a:latin typeface="Arial" panose="020B0604020202020204" pitchFamily="34" charset="0"/>
              </a:rPr>
              <a:t> after each pass</a:t>
            </a:r>
          </a:p>
        </p:txBody>
      </p:sp>
      <p:sp>
        <p:nvSpPr>
          <p:cNvPr id="65" name="TextBox 265">
            <a:extLst>
              <a:ext uri="{FF2B5EF4-FFF2-40B4-BE49-F238E27FC236}">
                <a16:creationId xmlns:a16="http://schemas.microsoft.com/office/drawing/2014/main" id="{55130B03-F77F-4A1D-9DC9-6B2FBF369F21}"/>
              </a:ext>
            </a:extLst>
          </p:cNvPr>
          <p:cNvSpPr txBox="1"/>
          <p:nvPr/>
        </p:nvSpPr>
        <p:spPr>
          <a:xfrm>
            <a:off x="720000" y="1656000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</a:rPr>
              <a:t>Produce random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</a:rPr>
              <a:t> P4 program</a:t>
            </a:r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17238758-42D2-4D11-B77D-27967ABABD4B}"/>
              </a:ext>
            </a:extLst>
          </p:cNvPr>
          <p:cNvGrpSpPr/>
          <p:nvPr/>
        </p:nvGrpSpPr>
        <p:grpSpPr>
          <a:xfrm>
            <a:off x="7014747" y="2957110"/>
            <a:ext cx="585650" cy="2293175"/>
            <a:chOff x="8148573" y="2941815"/>
            <a:chExt cx="585650" cy="2293175"/>
          </a:xfrm>
        </p:grpSpPr>
        <p:pic>
          <p:nvPicPr>
            <p:cNvPr id="67" name="Picture 77">
              <a:extLst>
                <a:ext uri="{FF2B5EF4-FFF2-40B4-BE49-F238E27FC236}">
                  <a16:creationId xmlns:a16="http://schemas.microsoft.com/office/drawing/2014/main" id="{A795223A-0680-40C9-B788-8BD5D6264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573" y="2941815"/>
              <a:ext cx="585650" cy="345442"/>
            </a:xfrm>
            <a:prstGeom prst="rect">
              <a:avLst/>
            </a:prstGeom>
          </p:spPr>
        </p:pic>
        <p:sp>
          <p:nvSpPr>
            <p:cNvPr id="68" name="Arrow: Left-Right 87">
              <a:extLst>
                <a:ext uri="{FF2B5EF4-FFF2-40B4-BE49-F238E27FC236}">
                  <a16:creationId xmlns:a16="http://schemas.microsoft.com/office/drawing/2014/main" id="{B52F3D02-6FBF-4456-8113-C82E8B9D8DE7}"/>
                </a:ext>
              </a:extLst>
            </p:cNvPr>
            <p:cNvSpPr/>
            <p:nvPr/>
          </p:nvSpPr>
          <p:spPr>
            <a:xfrm rot="5400000">
              <a:off x="8215479" y="3496143"/>
              <a:ext cx="451838" cy="24010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69" name="Picture 18">
              <a:extLst>
                <a:ext uri="{FF2B5EF4-FFF2-40B4-BE49-F238E27FC236}">
                  <a16:creationId xmlns:a16="http://schemas.microsoft.com/office/drawing/2014/main" id="{5BB571D0-8A60-4F96-858C-5DEFBC85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573" y="3945135"/>
              <a:ext cx="585650" cy="345442"/>
            </a:xfrm>
            <a:prstGeom prst="rect">
              <a:avLst/>
            </a:prstGeom>
          </p:spPr>
        </p:pic>
        <p:pic>
          <p:nvPicPr>
            <p:cNvPr id="70" name="Picture 20">
              <a:extLst>
                <a:ext uri="{FF2B5EF4-FFF2-40B4-BE49-F238E27FC236}">
                  <a16:creationId xmlns:a16="http://schemas.microsoft.com/office/drawing/2014/main" id="{3BFA7677-F515-4331-AF10-8F29650D4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573" y="4889548"/>
              <a:ext cx="585650" cy="345442"/>
            </a:xfrm>
            <a:prstGeom prst="rect">
              <a:avLst/>
            </a:prstGeom>
          </p:spPr>
        </p:pic>
        <p:sp>
          <p:nvSpPr>
            <p:cNvPr id="71" name="Arrow: Left-Right 21">
              <a:extLst>
                <a:ext uri="{FF2B5EF4-FFF2-40B4-BE49-F238E27FC236}">
                  <a16:creationId xmlns:a16="http://schemas.microsoft.com/office/drawing/2014/main" id="{2099AF60-6B99-4FB4-B25C-772C174957C8}"/>
                </a:ext>
              </a:extLst>
            </p:cNvPr>
            <p:cNvSpPr/>
            <p:nvPr/>
          </p:nvSpPr>
          <p:spPr>
            <a:xfrm rot="5400000">
              <a:off x="8221158" y="4442021"/>
              <a:ext cx="451838" cy="240106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</p:grpSp>
      <p:sp>
        <p:nvSpPr>
          <p:cNvPr id="72" name="Callout: Right Arrow 285">
            <a:extLst>
              <a:ext uri="{FF2B5EF4-FFF2-40B4-BE49-F238E27FC236}">
                <a16:creationId xmlns:a16="http://schemas.microsoft.com/office/drawing/2014/main" id="{F50165B2-4FC5-4DAB-8E55-AFC51E7F8258}"/>
              </a:ext>
            </a:extLst>
          </p:cNvPr>
          <p:cNvSpPr/>
          <p:nvPr/>
        </p:nvSpPr>
        <p:spPr>
          <a:xfrm>
            <a:off x="963464" y="2327303"/>
            <a:ext cx="1752113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85633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73" name="TextBox 287">
            <a:extLst>
              <a:ext uri="{FF2B5EF4-FFF2-40B4-BE49-F238E27FC236}">
                <a16:creationId xmlns:a16="http://schemas.microsoft.com/office/drawing/2014/main" id="{A4E37676-9EBD-4E9F-9205-D3B2C7424676}"/>
              </a:ext>
            </a:extLst>
          </p:cNvPr>
          <p:cNvSpPr txBox="1"/>
          <p:nvPr/>
        </p:nvSpPr>
        <p:spPr>
          <a:xfrm>
            <a:off x="1142749" y="24353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Generator</a:t>
            </a:r>
          </a:p>
        </p:txBody>
      </p:sp>
      <p:sp>
        <p:nvSpPr>
          <p:cNvPr id="74" name="TextBox 288">
            <a:extLst>
              <a:ext uri="{FF2B5EF4-FFF2-40B4-BE49-F238E27FC236}">
                <a16:creationId xmlns:a16="http://schemas.microsoft.com/office/drawing/2014/main" id="{6ED4A71C-A26D-4FBD-9B62-68230A6995EA}"/>
              </a:ext>
            </a:extLst>
          </p:cNvPr>
          <p:cNvSpPr txBox="1"/>
          <p:nvPr/>
        </p:nvSpPr>
        <p:spPr>
          <a:xfrm>
            <a:off x="3245479" y="24353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P4C</a:t>
            </a:r>
          </a:p>
        </p:txBody>
      </p:sp>
      <p:sp>
        <p:nvSpPr>
          <p:cNvPr id="75" name="TextBox 289">
            <a:extLst>
              <a:ext uri="{FF2B5EF4-FFF2-40B4-BE49-F238E27FC236}">
                <a16:creationId xmlns:a16="http://schemas.microsoft.com/office/drawing/2014/main" id="{AB20AF53-0768-4A2F-9E02-99BCCC9CB205}"/>
              </a:ext>
            </a:extLst>
          </p:cNvPr>
          <p:cNvSpPr txBox="1"/>
          <p:nvPr/>
        </p:nvSpPr>
        <p:spPr>
          <a:xfrm>
            <a:off x="4882875" y="243706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Gauntlet</a:t>
            </a:r>
          </a:p>
        </p:txBody>
      </p:sp>
      <p:sp>
        <p:nvSpPr>
          <p:cNvPr id="76" name="TextBox 290">
            <a:extLst>
              <a:ext uri="{FF2B5EF4-FFF2-40B4-BE49-F238E27FC236}">
                <a16:creationId xmlns:a16="http://schemas.microsoft.com/office/drawing/2014/main" id="{EFA6F0E9-857F-438E-924F-7B105A99A9FC}"/>
              </a:ext>
            </a:extLst>
          </p:cNvPr>
          <p:cNvSpPr txBox="1"/>
          <p:nvPr/>
        </p:nvSpPr>
        <p:spPr>
          <a:xfrm>
            <a:off x="6789893" y="243530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Gauntlet</a:t>
            </a:r>
          </a:p>
        </p:txBody>
      </p:sp>
      <p:sp>
        <p:nvSpPr>
          <p:cNvPr id="77" name="Callout: Right Arrow 72">
            <a:extLst>
              <a:ext uri="{FF2B5EF4-FFF2-40B4-BE49-F238E27FC236}">
                <a16:creationId xmlns:a16="http://schemas.microsoft.com/office/drawing/2014/main" id="{7F1622C0-D786-459A-A649-959F6E550788}"/>
              </a:ext>
            </a:extLst>
          </p:cNvPr>
          <p:cNvSpPr/>
          <p:nvPr/>
        </p:nvSpPr>
        <p:spPr>
          <a:xfrm>
            <a:off x="2810804" y="2327303"/>
            <a:ext cx="1752113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85633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78" name="Callout: Right Arrow 76">
            <a:extLst>
              <a:ext uri="{FF2B5EF4-FFF2-40B4-BE49-F238E27FC236}">
                <a16:creationId xmlns:a16="http://schemas.microsoft.com/office/drawing/2014/main" id="{5EE2B647-80C8-45A0-A8A0-48DF4A135FD6}"/>
              </a:ext>
            </a:extLst>
          </p:cNvPr>
          <p:cNvSpPr/>
          <p:nvPr/>
        </p:nvSpPr>
        <p:spPr>
          <a:xfrm>
            <a:off x="4653233" y="2327303"/>
            <a:ext cx="1752113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85633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30B2BB00-D3E7-43D8-8B82-828CB3B16C1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05" y="5612625"/>
            <a:ext cx="669638" cy="660710"/>
          </a:xfrm>
          <a:prstGeom prst="rect">
            <a:avLst/>
          </a:prstGeom>
        </p:spPr>
      </p:pic>
      <p:sp>
        <p:nvSpPr>
          <p:cNvPr id="80" name="Callout: Right Arrow 3">
            <a:extLst>
              <a:ext uri="{FF2B5EF4-FFF2-40B4-BE49-F238E27FC236}">
                <a16:creationId xmlns:a16="http://schemas.microsoft.com/office/drawing/2014/main" id="{EC3E7F8A-B749-420B-BEBB-DC6E65EB1044}"/>
              </a:ext>
            </a:extLst>
          </p:cNvPr>
          <p:cNvSpPr/>
          <p:nvPr/>
        </p:nvSpPr>
        <p:spPr>
          <a:xfrm rot="5400000">
            <a:off x="3481268" y="5016483"/>
            <a:ext cx="161925" cy="952587"/>
          </a:xfrm>
          <a:prstGeom prst="rightArrowCallout">
            <a:avLst>
              <a:gd name="adj1" fmla="val 240987"/>
              <a:gd name="adj2" fmla="val 213796"/>
              <a:gd name="adj3" fmla="val 66426"/>
              <a:gd name="adj4" fmla="val 0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81" name="TextBox 4">
            <a:extLst>
              <a:ext uri="{FF2B5EF4-FFF2-40B4-BE49-F238E27FC236}">
                <a16:creationId xmlns:a16="http://schemas.microsoft.com/office/drawing/2014/main" id="{4606C1DB-1CD1-4CD0-ADA6-40B76A569DFB}"/>
              </a:ext>
            </a:extLst>
          </p:cNvPr>
          <p:cNvSpPr txBox="1"/>
          <p:nvPr/>
        </p:nvSpPr>
        <p:spPr>
          <a:xfrm>
            <a:off x="3516921" y="5565449"/>
            <a:ext cx="95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Crash Bug</a:t>
            </a:r>
            <a:endParaRPr lang="en-DE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" name="Callout: Right Arrow 5">
            <a:extLst>
              <a:ext uri="{FF2B5EF4-FFF2-40B4-BE49-F238E27FC236}">
                <a16:creationId xmlns:a16="http://schemas.microsoft.com/office/drawing/2014/main" id="{F34EFD20-E391-457E-865E-52BC5838D25C}"/>
              </a:ext>
            </a:extLst>
          </p:cNvPr>
          <p:cNvSpPr/>
          <p:nvPr/>
        </p:nvSpPr>
        <p:spPr>
          <a:xfrm>
            <a:off x="6504173" y="2340332"/>
            <a:ext cx="1752113" cy="3085865"/>
          </a:xfrm>
          <a:prstGeom prst="rightArrowCallout">
            <a:avLst>
              <a:gd name="adj1" fmla="val 58088"/>
              <a:gd name="adj2" fmla="val 43676"/>
              <a:gd name="adj3" fmla="val 10488"/>
              <a:gd name="adj4" fmla="val 85633"/>
            </a:avLst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83" name="TextBox 6">
            <a:extLst>
              <a:ext uri="{FF2B5EF4-FFF2-40B4-BE49-F238E27FC236}">
                <a16:creationId xmlns:a16="http://schemas.microsoft.com/office/drawing/2014/main" id="{DC92637D-BD07-465F-83D8-694885B085E5}"/>
              </a:ext>
            </a:extLst>
          </p:cNvPr>
          <p:cNvSpPr txBox="1"/>
          <p:nvPr/>
        </p:nvSpPr>
        <p:spPr>
          <a:xfrm>
            <a:off x="8971037" y="4703928"/>
            <a:ext cx="124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  <a:latin typeface="Arial" panose="020B0604020202020204" pitchFamily="34" charset="0"/>
              </a:rPr>
              <a:t>Semantic Bug</a:t>
            </a:r>
            <a:endParaRPr lang="en-DE" sz="16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84" name="Arrow: Up 7">
            <a:extLst>
              <a:ext uri="{FF2B5EF4-FFF2-40B4-BE49-F238E27FC236}">
                <a16:creationId xmlns:a16="http://schemas.microsoft.com/office/drawing/2014/main" id="{AB2AF24D-9498-4D12-B0D9-A14DAC59B5B9}"/>
              </a:ext>
            </a:extLst>
          </p:cNvPr>
          <p:cNvSpPr/>
          <p:nvPr/>
        </p:nvSpPr>
        <p:spPr>
          <a:xfrm>
            <a:off x="8525117" y="3212572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85" name="Arrow: Up 8">
            <a:extLst>
              <a:ext uri="{FF2B5EF4-FFF2-40B4-BE49-F238E27FC236}">
                <a16:creationId xmlns:a16="http://schemas.microsoft.com/office/drawing/2014/main" id="{0E804AE8-4D04-456E-9CFC-34F01B7F3F5C}"/>
              </a:ext>
            </a:extLst>
          </p:cNvPr>
          <p:cNvSpPr/>
          <p:nvPr/>
        </p:nvSpPr>
        <p:spPr>
          <a:xfrm rot="10800000">
            <a:off x="8525117" y="4225074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86" name="TextBox 9">
            <a:extLst>
              <a:ext uri="{FF2B5EF4-FFF2-40B4-BE49-F238E27FC236}">
                <a16:creationId xmlns:a16="http://schemas.microsoft.com/office/drawing/2014/main" id="{55AEDC08-5728-48C6-A368-6AC46591F44A}"/>
              </a:ext>
            </a:extLst>
          </p:cNvPr>
          <p:cNvSpPr txBox="1"/>
          <p:nvPr/>
        </p:nvSpPr>
        <p:spPr>
          <a:xfrm>
            <a:off x="2911884" y="4652178"/>
            <a:ext cx="130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Non-zero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exit code</a:t>
            </a:r>
            <a:endParaRPr lang="en-DE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62" grpId="0"/>
      <p:bldP spid="63" grpId="0"/>
      <p:bldP spid="64" grpId="0"/>
      <p:bldP spid="74" grpId="0"/>
      <p:bldP spid="75" grpId="0"/>
      <p:bldP spid="76" grpId="0"/>
      <p:bldP spid="77" grpId="0" animBg="1"/>
      <p:bldP spid="78" grpId="0" animBg="1"/>
      <p:bldP spid="80" grpId="0" animBg="1"/>
      <p:bldP spid="81" grpId="0"/>
      <p:bldP spid="82" grpId="0" animBg="1"/>
      <p:bldP spid="83" grpId="0"/>
      <p:bldP spid="84" grpId="0" animBg="1"/>
      <p:bldP spid="85" grpId="0" animBg="1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87537" y="2731811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Found </a:t>
              </a:r>
              <a:r>
                <a:rPr lang="de-DE" b="1" dirty="0"/>
                <a:t>102</a:t>
              </a:r>
              <a:r>
                <a:rPr lang="de-DE" dirty="0"/>
                <a:t> </a:t>
              </a:r>
              <a:r>
                <a:rPr lang="en-US" dirty="0"/>
                <a:t>compiler bugs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14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Results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542919" y="3281987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64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compiler crashes </a:t>
              </a:r>
              <a:r>
                <a:rPr lang="en-US" sz="2000" dirty="0"/>
                <a:t>(25/64 in the compiler for the Tofino network chip)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542919" y="3720212"/>
            <a:ext cx="9411959" cy="456385"/>
            <a:chOff x="1748916" y="6542861"/>
            <a:chExt cx="9411959" cy="456385"/>
          </a:xfrm>
        </p:grpSpPr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38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7030A0"/>
                  </a:solidFill>
                </a:rPr>
                <a:t>semantic bugs </a:t>
              </a:r>
              <a:r>
                <a:rPr lang="en-US" sz="2000" dirty="0"/>
                <a:t>(7/38 in the compiler for the Tofino network chip)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60" name="Gruppieren 5">
            <a:extLst>
              <a:ext uri="{FF2B5EF4-FFF2-40B4-BE49-F238E27FC236}">
                <a16:creationId xmlns:a16="http://schemas.microsoft.com/office/drawing/2014/main" id="{3A039234-3E5F-4227-9ECB-87B4DD1F2490}"/>
              </a:ext>
            </a:extLst>
          </p:cNvPr>
          <p:cNvGrpSpPr/>
          <p:nvPr/>
        </p:nvGrpSpPr>
        <p:grpSpPr>
          <a:xfrm>
            <a:off x="987537" y="4816101"/>
            <a:ext cx="10736628" cy="1006561"/>
            <a:chOff x="1300923" y="6319597"/>
            <a:chExt cx="9882215" cy="1006561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BD4BCA34-FAA3-4007-B9C5-9E7972BB9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9BED4930-E531-4310-A972-A321DE9AEF76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Triggered 6 P4 specification changes</a:t>
              </a:r>
              <a:endParaRPr lang="en-US" dirty="0"/>
            </a:p>
          </p:txBody>
        </p:sp>
      </p:grpSp>
      <p:grpSp>
        <p:nvGrpSpPr>
          <p:cNvPr id="72" name="Gruppieren 31">
            <a:extLst>
              <a:ext uri="{FF2B5EF4-FFF2-40B4-BE49-F238E27FC236}">
                <a16:creationId xmlns:a16="http://schemas.microsoft.com/office/drawing/2014/main" id="{E13665B1-24FA-4945-92E1-22A1CCE8071D}"/>
              </a:ext>
            </a:extLst>
          </p:cNvPr>
          <p:cNvGrpSpPr/>
          <p:nvPr/>
        </p:nvGrpSpPr>
        <p:grpSpPr>
          <a:xfrm>
            <a:off x="1532607" y="4155559"/>
            <a:ext cx="9411959" cy="456385"/>
            <a:chOff x="1748916" y="6542861"/>
            <a:chExt cx="9411959" cy="456385"/>
          </a:xfrm>
        </p:grpSpPr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4589858D-B72D-45FE-813C-780B1733D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B415885C-2619-4BAC-8C56-A961CCB7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3EB3DF9-9F02-4366-ADFB-33124701E19A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/>
                <a:t>Bonus: Used </a:t>
              </a:r>
              <a:r>
                <a:rPr lang="en-US" sz="2000" b="1" dirty="0"/>
                <a:t>model-based testing</a:t>
              </a:r>
              <a:r>
                <a:rPr lang="en-US" sz="2000" dirty="0"/>
                <a:t> to find bugs in the closed-source Tofino compiler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B83C37-E149-443E-B5C8-9A728F64E1C1}"/>
              </a:ext>
            </a:extLst>
          </p:cNvPr>
          <p:cNvGrpSpPr/>
          <p:nvPr/>
        </p:nvGrpSpPr>
        <p:grpSpPr>
          <a:xfrm>
            <a:off x="7390100" y="1549772"/>
            <a:ext cx="4334065" cy="1059141"/>
            <a:chOff x="7000121" y="1531839"/>
            <a:chExt cx="4563229" cy="110786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796ED7-5FCF-4D25-9C67-C75C9B0C9C3A}"/>
                </a:ext>
              </a:extLst>
            </p:cNvPr>
            <p:cNvGrpSpPr/>
            <p:nvPr/>
          </p:nvGrpSpPr>
          <p:grpSpPr>
            <a:xfrm>
              <a:off x="7000121" y="1531839"/>
              <a:ext cx="4563229" cy="1107863"/>
              <a:chOff x="2189996" y="3016462"/>
              <a:chExt cx="8343525" cy="197201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9DFBE60-CE93-4419-862F-09A4A5119979}"/>
                  </a:ext>
                </a:extLst>
              </p:cNvPr>
              <p:cNvGrpSpPr/>
              <p:nvPr/>
            </p:nvGrpSpPr>
            <p:grpSpPr>
              <a:xfrm>
                <a:off x="6787140" y="3016462"/>
                <a:ext cx="1386775" cy="1945076"/>
                <a:chOff x="6120825" y="2965839"/>
                <a:chExt cx="1266999" cy="1945076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E9668B3-1AEA-4B9B-B447-4A51D5CF5C5A}"/>
                    </a:ext>
                  </a:extLst>
                </p:cNvPr>
                <p:cNvSpPr/>
                <p:nvPr/>
              </p:nvSpPr>
              <p:spPr>
                <a:xfrm>
                  <a:off x="6120825" y="2965839"/>
                  <a:ext cx="1266999" cy="194507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85179C9-417B-4D0D-B53E-CFE77CCC7631}"/>
                    </a:ext>
                  </a:extLst>
                </p:cNvPr>
                <p:cNvSpPr/>
                <p:nvPr/>
              </p:nvSpPr>
              <p:spPr>
                <a:xfrm>
                  <a:off x="6202624" y="3765381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CD6A7E16-8DA8-4D4A-A6E2-3E7E41125D25}"/>
                    </a:ext>
                  </a:extLst>
                </p:cNvPr>
                <p:cNvSpPr/>
                <p:nvPr/>
              </p:nvSpPr>
              <p:spPr>
                <a:xfrm>
                  <a:off x="6316924" y="3765382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C73A086-F900-4A77-AE52-76495150C49F}"/>
                    </a:ext>
                  </a:extLst>
                </p:cNvPr>
                <p:cNvSpPr/>
                <p:nvPr/>
              </p:nvSpPr>
              <p:spPr>
                <a:xfrm>
                  <a:off x="6442166" y="3765381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6D5690D-3D20-415F-B0D5-182BDDDBED4E}"/>
                    </a:ext>
                  </a:extLst>
                </p:cNvPr>
                <p:cNvSpPr/>
                <p:nvPr/>
              </p:nvSpPr>
              <p:spPr>
                <a:xfrm>
                  <a:off x="6570586" y="3765380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667ABA9-1533-4ED9-AC74-3503E4599493}"/>
                    </a:ext>
                  </a:extLst>
                </p:cNvPr>
                <p:cNvSpPr/>
                <p:nvPr/>
              </p:nvSpPr>
              <p:spPr>
                <a:xfrm>
                  <a:off x="6684886" y="3765381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9F5E5CA3-B5E6-4B96-A735-851FA675062B}"/>
                    </a:ext>
                  </a:extLst>
                </p:cNvPr>
                <p:cNvSpPr/>
                <p:nvPr/>
              </p:nvSpPr>
              <p:spPr>
                <a:xfrm>
                  <a:off x="6810128" y="3765382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95EEB53-75E5-4394-AED7-B0AD04C05FB0}"/>
                    </a:ext>
                  </a:extLst>
                </p:cNvPr>
                <p:cNvSpPr/>
                <p:nvPr/>
              </p:nvSpPr>
              <p:spPr>
                <a:xfrm>
                  <a:off x="6935371" y="3765381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7E41503-133E-40C4-9C32-0299840596F8}"/>
                    </a:ext>
                  </a:extLst>
                </p:cNvPr>
                <p:cNvSpPr/>
                <p:nvPr/>
              </p:nvSpPr>
              <p:spPr>
                <a:xfrm>
                  <a:off x="7049671" y="3765382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B6E5AA0-5958-49AA-B753-F74AAB7BBFAE}"/>
                    </a:ext>
                  </a:extLst>
                </p:cNvPr>
                <p:cNvSpPr/>
                <p:nvPr/>
              </p:nvSpPr>
              <p:spPr>
                <a:xfrm>
                  <a:off x="7174913" y="3765381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34D0077-3503-4361-834E-A1161C2B2981}"/>
                  </a:ext>
                </a:extLst>
              </p:cNvPr>
              <p:cNvSpPr/>
              <p:nvPr/>
            </p:nvSpPr>
            <p:spPr>
              <a:xfrm>
                <a:off x="2189996" y="3043403"/>
                <a:ext cx="1108440" cy="19450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A045543-CF13-4320-B3F9-C8D59D8448CD}"/>
                  </a:ext>
                </a:extLst>
              </p:cNvPr>
              <p:cNvGrpSpPr/>
              <p:nvPr/>
            </p:nvGrpSpPr>
            <p:grpSpPr>
              <a:xfrm>
                <a:off x="4156957" y="3031813"/>
                <a:ext cx="1636594" cy="1945076"/>
                <a:chOff x="3302967" y="2965839"/>
                <a:chExt cx="1432381" cy="194507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AB9F5BE-6815-4619-996D-6B73005A30BB}"/>
                    </a:ext>
                  </a:extLst>
                </p:cNvPr>
                <p:cNvSpPr/>
                <p:nvPr/>
              </p:nvSpPr>
              <p:spPr>
                <a:xfrm>
                  <a:off x="3302967" y="2965839"/>
                  <a:ext cx="1432381" cy="19450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C163BD9-A275-4440-80C9-79292279B0BB}"/>
                    </a:ext>
                  </a:extLst>
                </p:cNvPr>
                <p:cNvSpPr/>
                <p:nvPr/>
              </p:nvSpPr>
              <p:spPr>
                <a:xfrm>
                  <a:off x="3365863" y="3765382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0FF9117-AFDF-4F2F-AB82-6D18857461F7}"/>
                    </a:ext>
                  </a:extLst>
                </p:cNvPr>
                <p:cNvSpPr/>
                <p:nvPr/>
              </p:nvSpPr>
              <p:spPr>
                <a:xfrm>
                  <a:off x="3480163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05243782-7DF5-474B-9BCF-8F047AE96703}"/>
                    </a:ext>
                  </a:extLst>
                </p:cNvPr>
                <p:cNvSpPr/>
                <p:nvPr/>
              </p:nvSpPr>
              <p:spPr>
                <a:xfrm>
                  <a:off x="3605405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51FBABA-D929-4308-9329-875C567401F0}"/>
                    </a:ext>
                  </a:extLst>
                </p:cNvPr>
                <p:cNvSpPr/>
                <p:nvPr/>
              </p:nvSpPr>
              <p:spPr>
                <a:xfrm>
                  <a:off x="3719705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EBEB1AF-1C51-48CB-A06F-3FDDADA8633B}"/>
                    </a:ext>
                  </a:extLst>
                </p:cNvPr>
                <p:cNvSpPr/>
                <p:nvPr/>
              </p:nvSpPr>
              <p:spPr>
                <a:xfrm>
                  <a:off x="3844948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5CECA2A-2E9B-4F9F-ABED-C7DDA20A1685}"/>
                    </a:ext>
                  </a:extLst>
                </p:cNvPr>
                <p:cNvSpPr/>
                <p:nvPr/>
              </p:nvSpPr>
              <p:spPr>
                <a:xfrm>
                  <a:off x="3959248" y="3765383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B2CFB9A-F194-455A-BFBD-486AF4B1807B}"/>
                    </a:ext>
                  </a:extLst>
                </p:cNvPr>
                <p:cNvSpPr/>
                <p:nvPr/>
              </p:nvSpPr>
              <p:spPr>
                <a:xfrm>
                  <a:off x="4084490" y="3765382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27816AF-C893-4B33-B292-4C24010CFD5C}"/>
                    </a:ext>
                  </a:extLst>
                </p:cNvPr>
                <p:cNvSpPr/>
                <p:nvPr/>
              </p:nvSpPr>
              <p:spPr>
                <a:xfrm>
                  <a:off x="4198790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BC0BAF51-9B96-4F31-A8D4-0519EB093EE1}"/>
                    </a:ext>
                  </a:extLst>
                </p:cNvPr>
                <p:cNvSpPr/>
                <p:nvPr/>
              </p:nvSpPr>
              <p:spPr>
                <a:xfrm>
                  <a:off x="4324033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26E0810-B166-4F6D-9F44-B114DBBEEC09}"/>
                    </a:ext>
                  </a:extLst>
                </p:cNvPr>
                <p:cNvSpPr/>
                <p:nvPr/>
              </p:nvSpPr>
              <p:spPr>
                <a:xfrm>
                  <a:off x="4438333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12D9178-54D3-4A4A-9261-2F8E676CC37E}"/>
                    </a:ext>
                  </a:extLst>
                </p:cNvPr>
                <p:cNvSpPr/>
                <p:nvPr/>
              </p:nvSpPr>
              <p:spPr>
                <a:xfrm>
                  <a:off x="4563575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0C51756-75D5-4B4E-BEA9-2CEF0ED76DF0}"/>
                  </a:ext>
                </a:extLst>
              </p:cNvPr>
              <p:cNvGrpSpPr/>
              <p:nvPr/>
            </p:nvGrpSpPr>
            <p:grpSpPr>
              <a:xfrm>
                <a:off x="8977082" y="3016462"/>
                <a:ext cx="1556439" cy="1945076"/>
                <a:chOff x="8513117" y="2965839"/>
                <a:chExt cx="1379008" cy="1945076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5939A3A-D794-4C8D-8615-36D6E1C00213}"/>
                    </a:ext>
                  </a:extLst>
                </p:cNvPr>
                <p:cNvSpPr/>
                <p:nvPr/>
              </p:nvSpPr>
              <p:spPr>
                <a:xfrm>
                  <a:off x="8513117" y="2965839"/>
                  <a:ext cx="1379008" cy="19450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0EF5DD-1381-443E-9D03-DB0118BF5455}"/>
                    </a:ext>
                  </a:extLst>
                </p:cNvPr>
                <p:cNvSpPr/>
                <p:nvPr/>
              </p:nvSpPr>
              <p:spPr>
                <a:xfrm>
                  <a:off x="8682047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D1C2597-C485-45E2-9CD6-555ABB95FF48}"/>
                    </a:ext>
                  </a:extLst>
                </p:cNvPr>
                <p:cNvSpPr/>
                <p:nvPr/>
              </p:nvSpPr>
              <p:spPr>
                <a:xfrm>
                  <a:off x="8807290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9064210-8766-47A6-A34A-CE907B05EB9D}"/>
                    </a:ext>
                  </a:extLst>
                </p:cNvPr>
                <p:cNvSpPr/>
                <p:nvPr/>
              </p:nvSpPr>
              <p:spPr>
                <a:xfrm>
                  <a:off x="8921590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BBA05151-10FB-4091-AF73-16AD51645446}"/>
                    </a:ext>
                  </a:extLst>
                </p:cNvPr>
                <p:cNvSpPr/>
                <p:nvPr/>
              </p:nvSpPr>
              <p:spPr>
                <a:xfrm>
                  <a:off x="9046832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9C1D942-CC1E-42CE-B3D2-A2EC47350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9" y="3450955"/>
                <a:ext cx="623437" cy="53804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39" name="Right Arrow 14">
                <a:extLst>
                  <a:ext uri="{FF2B5EF4-FFF2-40B4-BE49-F238E27FC236}">
                    <a16:creationId xmlns:a16="http://schemas.microsoft.com/office/drawing/2014/main" id="{2BCE3E97-8B63-47F1-B0AA-EF61521B1ECC}"/>
                  </a:ext>
                </a:extLst>
              </p:cNvPr>
              <p:cNvSpPr/>
              <p:nvPr/>
            </p:nvSpPr>
            <p:spPr>
              <a:xfrm>
                <a:off x="8330049" y="3553066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ACC5A8F-8826-49B8-A9F6-EB2B36BAD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9037" y="4004351"/>
                <a:ext cx="611180" cy="527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40F73B1-B557-4566-8B51-9EE06B4DE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6536" y="3517677"/>
                <a:ext cx="577342" cy="4982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42" name="Right Arrow 14">
                <a:extLst>
                  <a:ext uri="{FF2B5EF4-FFF2-40B4-BE49-F238E27FC236}">
                    <a16:creationId xmlns:a16="http://schemas.microsoft.com/office/drawing/2014/main" id="{68D4FD48-03E1-4510-9B2C-DD85CD300405}"/>
                  </a:ext>
                </a:extLst>
              </p:cNvPr>
              <p:cNvSpPr/>
              <p:nvPr/>
            </p:nvSpPr>
            <p:spPr>
              <a:xfrm>
                <a:off x="6023957" y="3610138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ight Arrow 14">
                <a:extLst>
                  <a:ext uri="{FF2B5EF4-FFF2-40B4-BE49-F238E27FC236}">
                    <a16:creationId xmlns:a16="http://schemas.microsoft.com/office/drawing/2014/main" id="{945AD87B-1C27-4EB1-90E4-56A6D3DA88BC}"/>
                  </a:ext>
                </a:extLst>
              </p:cNvPr>
              <p:cNvSpPr/>
              <p:nvPr/>
            </p:nvSpPr>
            <p:spPr>
              <a:xfrm>
                <a:off x="3452067" y="3622432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7BC11-9B03-43E1-BFB7-4ACA415B1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1633" y="2135881"/>
              <a:ext cx="340969" cy="3022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138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Develop semantics for instruction set architectures (ISAs)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15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Future Work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464216" y="2297691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Extend translation validation to back ends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464216" y="2735916"/>
            <a:ext cx="9411959" cy="456385"/>
            <a:chOff x="1748916" y="6542861"/>
            <a:chExt cx="9411959" cy="456385"/>
          </a:xfrm>
        </p:grpSpPr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Ensure correctness during the entire compilation process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08834" y="3377113"/>
            <a:ext cx="10736628" cy="1006561"/>
            <a:chOff x="1300923" y="6319597"/>
            <a:chExt cx="9882215" cy="1006561"/>
          </a:xfrm>
        </p:grpSpPr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Detect other classes of compiler bugs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464216" y="3927289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Identify when an optimization should have been applied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464216" y="4365514"/>
            <a:ext cx="9411959" cy="456385"/>
            <a:chOff x="1748916" y="6542861"/>
            <a:chExt cx="9411959" cy="456385"/>
          </a:xfrm>
        </p:grpSpPr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Identify compiler passes that negatively affect performance or resource usage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464216" y="4804172"/>
            <a:ext cx="9411959" cy="456385"/>
            <a:chOff x="1748916" y="6542861"/>
            <a:chExt cx="9411959" cy="456385"/>
          </a:xfrm>
        </p:grpSpPr>
        <p:sp>
          <p:nvSpPr>
            <p:cNvPr id="4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Once again, repurpose techniques from compiler testing literature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580A38-B0D5-4BB4-804B-C41EBC673DA1}"/>
              </a:ext>
            </a:extLst>
          </p:cNvPr>
          <p:cNvGrpSpPr/>
          <p:nvPr/>
        </p:nvGrpSpPr>
        <p:grpSpPr>
          <a:xfrm>
            <a:off x="8546856" y="2427088"/>
            <a:ext cx="3098606" cy="747486"/>
            <a:chOff x="7000121" y="1531839"/>
            <a:chExt cx="4563229" cy="110786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DCED70-5E16-458B-A121-91E014F9A281}"/>
                </a:ext>
              </a:extLst>
            </p:cNvPr>
            <p:cNvGrpSpPr/>
            <p:nvPr/>
          </p:nvGrpSpPr>
          <p:grpSpPr>
            <a:xfrm>
              <a:off x="7000121" y="1531839"/>
              <a:ext cx="4563229" cy="1107863"/>
              <a:chOff x="2189996" y="3016462"/>
              <a:chExt cx="8343525" cy="197201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09CE0E4-D0E5-4430-99D0-1A93D7940CE0}"/>
                  </a:ext>
                </a:extLst>
              </p:cNvPr>
              <p:cNvGrpSpPr/>
              <p:nvPr/>
            </p:nvGrpSpPr>
            <p:grpSpPr>
              <a:xfrm>
                <a:off x="6787140" y="3016462"/>
                <a:ext cx="1386775" cy="1945076"/>
                <a:chOff x="6120825" y="2965839"/>
                <a:chExt cx="1266999" cy="1945076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653DE74-F544-4E16-8B0D-C2FC66DB860C}"/>
                    </a:ext>
                  </a:extLst>
                </p:cNvPr>
                <p:cNvSpPr/>
                <p:nvPr/>
              </p:nvSpPr>
              <p:spPr>
                <a:xfrm>
                  <a:off x="6120825" y="2965839"/>
                  <a:ext cx="1266999" cy="194507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7F93306-959E-4782-B1B1-F3025501B27A}"/>
                    </a:ext>
                  </a:extLst>
                </p:cNvPr>
                <p:cNvSpPr/>
                <p:nvPr/>
              </p:nvSpPr>
              <p:spPr>
                <a:xfrm>
                  <a:off x="6202624" y="3765381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659E362-89B6-48EE-A89D-ABDA8D621CBF}"/>
                    </a:ext>
                  </a:extLst>
                </p:cNvPr>
                <p:cNvSpPr/>
                <p:nvPr/>
              </p:nvSpPr>
              <p:spPr>
                <a:xfrm>
                  <a:off x="6316924" y="3765382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36AD3C82-5BFE-4D25-9C83-34A942C9DDFA}"/>
                    </a:ext>
                  </a:extLst>
                </p:cNvPr>
                <p:cNvSpPr/>
                <p:nvPr/>
              </p:nvSpPr>
              <p:spPr>
                <a:xfrm>
                  <a:off x="6442166" y="3765381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939A772-6A06-4C9E-A287-C334F92F18C3}"/>
                    </a:ext>
                  </a:extLst>
                </p:cNvPr>
                <p:cNvSpPr/>
                <p:nvPr/>
              </p:nvSpPr>
              <p:spPr>
                <a:xfrm>
                  <a:off x="6570586" y="3765380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0C86FF3C-C301-4FA4-84E1-41F77A8EFDD0}"/>
                    </a:ext>
                  </a:extLst>
                </p:cNvPr>
                <p:cNvSpPr/>
                <p:nvPr/>
              </p:nvSpPr>
              <p:spPr>
                <a:xfrm>
                  <a:off x="6684886" y="3765381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136ADE5-65D0-4A79-9566-E08BF227F79B}"/>
                    </a:ext>
                  </a:extLst>
                </p:cNvPr>
                <p:cNvSpPr/>
                <p:nvPr/>
              </p:nvSpPr>
              <p:spPr>
                <a:xfrm>
                  <a:off x="6810128" y="3765382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97384A-0D82-4861-8E82-28E106182B4D}"/>
                    </a:ext>
                  </a:extLst>
                </p:cNvPr>
                <p:cNvSpPr/>
                <p:nvPr/>
              </p:nvSpPr>
              <p:spPr>
                <a:xfrm>
                  <a:off x="6935371" y="3765381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106B71D-4D72-4E57-B0A2-1E525D381937}"/>
                    </a:ext>
                  </a:extLst>
                </p:cNvPr>
                <p:cNvSpPr/>
                <p:nvPr/>
              </p:nvSpPr>
              <p:spPr>
                <a:xfrm>
                  <a:off x="7049671" y="3765382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2529E94-B32C-4021-A05F-9466876C090D}"/>
                    </a:ext>
                  </a:extLst>
                </p:cNvPr>
                <p:cNvSpPr/>
                <p:nvPr/>
              </p:nvSpPr>
              <p:spPr>
                <a:xfrm>
                  <a:off x="7174913" y="3765381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E19FDC1-4072-40A9-86CB-41BEFC97ACA2}"/>
                  </a:ext>
                </a:extLst>
              </p:cNvPr>
              <p:cNvSpPr/>
              <p:nvPr/>
            </p:nvSpPr>
            <p:spPr>
              <a:xfrm>
                <a:off x="2189996" y="3043403"/>
                <a:ext cx="1108440" cy="19450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sz="24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853D36D-EA06-4700-B071-4338ED82CAF9}"/>
                  </a:ext>
                </a:extLst>
              </p:cNvPr>
              <p:cNvGrpSpPr/>
              <p:nvPr/>
            </p:nvGrpSpPr>
            <p:grpSpPr>
              <a:xfrm>
                <a:off x="4156957" y="3031813"/>
                <a:ext cx="1636594" cy="1945076"/>
                <a:chOff x="3302967" y="2965839"/>
                <a:chExt cx="1432381" cy="194507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EC92854-315F-4D87-B93B-B55A2C41F981}"/>
                    </a:ext>
                  </a:extLst>
                </p:cNvPr>
                <p:cNvSpPr/>
                <p:nvPr/>
              </p:nvSpPr>
              <p:spPr>
                <a:xfrm>
                  <a:off x="3302967" y="2965839"/>
                  <a:ext cx="1432381" cy="19450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CE901EB-FC04-4807-B9F0-39FE40317836}"/>
                    </a:ext>
                  </a:extLst>
                </p:cNvPr>
                <p:cNvSpPr/>
                <p:nvPr/>
              </p:nvSpPr>
              <p:spPr>
                <a:xfrm>
                  <a:off x="3365863" y="3765382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8DB6828-7C2B-4E78-8C8A-1452E0E1F2B4}"/>
                    </a:ext>
                  </a:extLst>
                </p:cNvPr>
                <p:cNvSpPr/>
                <p:nvPr/>
              </p:nvSpPr>
              <p:spPr>
                <a:xfrm>
                  <a:off x="3480163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E0BE923-789B-4F52-8934-D9E031D6B2B2}"/>
                    </a:ext>
                  </a:extLst>
                </p:cNvPr>
                <p:cNvSpPr/>
                <p:nvPr/>
              </p:nvSpPr>
              <p:spPr>
                <a:xfrm>
                  <a:off x="3605405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09FC1A3-C5D6-4264-80D4-7768AEAD3E7E}"/>
                    </a:ext>
                  </a:extLst>
                </p:cNvPr>
                <p:cNvSpPr/>
                <p:nvPr/>
              </p:nvSpPr>
              <p:spPr>
                <a:xfrm>
                  <a:off x="3719705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9571ECF-9F97-480A-825A-7854B37ED0A5}"/>
                    </a:ext>
                  </a:extLst>
                </p:cNvPr>
                <p:cNvSpPr/>
                <p:nvPr/>
              </p:nvSpPr>
              <p:spPr>
                <a:xfrm>
                  <a:off x="3844948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B4D32C2-99B7-4687-B9C4-86949E270387}"/>
                    </a:ext>
                  </a:extLst>
                </p:cNvPr>
                <p:cNvSpPr/>
                <p:nvPr/>
              </p:nvSpPr>
              <p:spPr>
                <a:xfrm>
                  <a:off x="3959248" y="3765383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95F4F41-DFA8-4221-839D-DE3D69A80796}"/>
                    </a:ext>
                  </a:extLst>
                </p:cNvPr>
                <p:cNvSpPr/>
                <p:nvPr/>
              </p:nvSpPr>
              <p:spPr>
                <a:xfrm>
                  <a:off x="4084490" y="3765382"/>
                  <a:ext cx="95314" cy="48188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0AE811-4C39-4363-884C-DDD2DA275BDB}"/>
                    </a:ext>
                  </a:extLst>
                </p:cNvPr>
                <p:cNvSpPr/>
                <p:nvPr/>
              </p:nvSpPr>
              <p:spPr>
                <a:xfrm>
                  <a:off x="4198790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9E9BB42-D399-4958-9F36-006864AB7ED8}"/>
                    </a:ext>
                  </a:extLst>
                </p:cNvPr>
                <p:cNvSpPr/>
                <p:nvPr/>
              </p:nvSpPr>
              <p:spPr>
                <a:xfrm>
                  <a:off x="4324033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A20E0C9-6186-49B5-99C8-9B6AE1E46B22}"/>
                    </a:ext>
                  </a:extLst>
                </p:cNvPr>
                <p:cNvSpPr/>
                <p:nvPr/>
              </p:nvSpPr>
              <p:spPr>
                <a:xfrm>
                  <a:off x="4438333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0174D5B-89F0-4386-B129-4C1722FF5A36}"/>
                    </a:ext>
                  </a:extLst>
                </p:cNvPr>
                <p:cNvSpPr/>
                <p:nvPr/>
              </p:nvSpPr>
              <p:spPr>
                <a:xfrm>
                  <a:off x="4563575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257C0A0-F5DF-45DA-BC8A-BCA0F68A7639}"/>
                  </a:ext>
                </a:extLst>
              </p:cNvPr>
              <p:cNvGrpSpPr/>
              <p:nvPr/>
            </p:nvGrpSpPr>
            <p:grpSpPr>
              <a:xfrm>
                <a:off x="8977082" y="3016462"/>
                <a:ext cx="1556439" cy="1945076"/>
                <a:chOff x="8513117" y="2965839"/>
                <a:chExt cx="1379008" cy="194507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161410A-C66F-4FE6-A1B4-9851CDBFED89}"/>
                    </a:ext>
                  </a:extLst>
                </p:cNvPr>
                <p:cNvSpPr/>
                <p:nvPr/>
              </p:nvSpPr>
              <p:spPr>
                <a:xfrm>
                  <a:off x="8513117" y="2965839"/>
                  <a:ext cx="1379008" cy="194507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238DB88-AF94-4700-A9BA-41451A3113A2}"/>
                    </a:ext>
                  </a:extLst>
                </p:cNvPr>
                <p:cNvSpPr/>
                <p:nvPr/>
              </p:nvSpPr>
              <p:spPr>
                <a:xfrm>
                  <a:off x="8682047" y="3765383"/>
                  <a:ext cx="95314" cy="481889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EE02558-AF31-4CF5-8E91-9634B4E7CDFF}"/>
                    </a:ext>
                  </a:extLst>
                </p:cNvPr>
                <p:cNvSpPr/>
                <p:nvPr/>
              </p:nvSpPr>
              <p:spPr>
                <a:xfrm>
                  <a:off x="8807290" y="3765382"/>
                  <a:ext cx="95314" cy="481889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52A9E846-0734-4A07-8E31-093C57AEF076}"/>
                    </a:ext>
                  </a:extLst>
                </p:cNvPr>
                <p:cNvSpPr/>
                <p:nvPr/>
              </p:nvSpPr>
              <p:spPr>
                <a:xfrm>
                  <a:off x="8921590" y="3765383"/>
                  <a:ext cx="95314" cy="481889"/>
                </a:xfrm>
                <a:prstGeom prst="rect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2276E8C5-E12F-427E-9B49-947BB88E977F}"/>
                    </a:ext>
                  </a:extLst>
                </p:cNvPr>
                <p:cNvSpPr/>
                <p:nvPr/>
              </p:nvSpPr>
              <p:spPr>
                <a:xfrm>
                  <a:off x="9046832" y="3765382"/>
                  <a:ext cx="95314" cy="48188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3ED16351-5B6A-4CFB-AC9C-A0BBD9CE7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9" y="3450955"/>
                <a:ext cx="623437" cy="53804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56" name="Right Arrow 14">
                <a:extLst>
                  <a:ext uri="{FF2B5EF4-FFF2-40B4-BE49-F238E27FC236}">
                    <a16:creationId xmlns:a16="http://schemas.microsoft.com/office/drawing/2014/main" id="{EF01650C-FD52-4EFB-AEDF-AEF37F16CB72}"/>
                  </a:ext>
                </a:extLst>
              </p:cNvPr>
              <p:cNvSpPr/>
              <p:nvPr/>
            </p:nvSpPr>
            <p:spPr>
              <a:xfrm>
                <a:off x="8330049" y="3553066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5E60BC8-669A-49A2-BE71-ECEB5986B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9037" y="4004351"/>
                <a:ext cx="611180" cy="527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036D509-4DB6-4771-8956-AD868100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6536" y="3517677"/>
                <a:ext cx="577342" cy="4982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sp>
            <p:nvSpPr>
              <p:cNvPr id="59" name="Right Arrow 14">
                <a:extLst>
                  <a:ext uri="{FF2B5EF4-FFF2-40B4-BE49-F238E27FC236}">
                    <a16:creationId xmlns:a16="http://schemas.microsoft.com/office/drawing/2014/main" id="{01FB9216-957B-4B4A-BF19-2A18B07ED79C}"/>
                  </a:ext>
                </a:extLst>
              </p:cNvPr>
              <p:cNvSpPr/>
              <p:nvPr/>
            </p:nvSpPr>
            <p:spPr>
              <a:xfrm>
                <a:off x="6023957" y="3610138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ight Arrow 14">
                <a:extLst>
                  <a:ext uri="{FF2B5EF4-FFF2-40B4-BE49-F238E27FC236}">
                    <a16:creationId xmlns:a16="http://schemas.microsoft.com/office/drawing/2014/main" id="{42ACF333-6FFC-4AD0-BF9A-1DB8954568D9}"/>
                  </a:ext>
                </a:extLst>
              </p:cNvPr>
              <p:cNvSpPr/>
              <p:nvPr/>
            </p:nvSpPr>
            <p:spPr>
              <a:xfrm>
                <a:off x="3452067" y="3622432"/>
                <a:ext cx="538772" cy="757724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359644-1BDE-4402-AB5A-DC4C0D64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1633" y="2135881"/>
              <a:ext cx="340969" cy="3022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590D53-E233-4924-AA07-D7CE0798FB9A}"/>
              </a:ext>
            </a:extLst>
          </p:cNvPr>
          <p:cNvSpPr/>
          <p:nvPr/>
        </p:nvSpPr>
        <p:spPr>
          <a:xfrm>
            <a:off x="10927184" y="2250796"/>
            <a:ext cx="939845" cy="1126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68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76270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A well-designed device DSL can lead to effective analysis tools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16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Summary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876270" y="2905931"/>
            <a:ext cx="10736628" cy="1006561"/>
            <a:chOff x="1300923" y="6319597"/>
            <a:chExt cx="9882215" cy="1006561"/>
          </a:xfrm>
        </p:grpSpPr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With </a:t>
              </a:r>
              <a:r>
                <a:rPr lang="de-DE" b="1" dirty="0"/>
                <a:t>Gauntlet</a:t>
              </a:r>
              <a:r>
                <a:rPr lang="de-DE" dirty="0"/>
                <a:t> we were </a:t>
              </a:r>
              <a:r>
                <a:rPr lang="en-US" dirty="0"/>
                <a:t>able</a:t>
              </a:r>
              <a:r>
                <a:rPr lang="de-DE" dirty="0"/>
                <a:t> to...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447934" y="3456107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…apply translation validation at scale without false positives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447934" y="3894332"/>
            <a:ext cx="9411959" cy="456385"/>
            <a:chOff x="1748916" y="6542861"/>
            <a:chExt cx="9411959" cy="456385"/>
          </a:xfrm>
        </p:grpSpPr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…identify </a:t>
              </a:r>
              <a:r>
                <a:rPr lang="en-US" sz="2000" b="1" dirty="0"/>
                <a:t>more than 90 </a:t>
              </a:r>
              <a:r>
                <a:rPr lang="en-US" sz="2000" dirty="0"/>
                <a:t>bugs within eight months of testing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447934" y="4332990"/>
            <a:ext cx="9411959" cy="456385"/>
            <a:chOff x="1748916" y="6542861"/>
            <a:chExt cx="9411959" cy="456385"/>
          </a:xfrm>
        </p:grpSpPr>
        <p:sp>
          <p:nvSpPr>
            <p:cNvPr id="4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…integrate translation validation into the CI pipeline of P4C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76270" y="2378435"/>
            <a:ext cx="10736628" cy="1006561"/>
            <a:chOff x="1300923" y="6319597"/>
            <a:chExt cx="9882215" cy="1006561"/>
          </a:xfrm>
        </p:grpSpPr>
        <p:sp>
          <p:nvSpPr>
            <p:cNvPr id="38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 is a semantics-friendly DSL, which helped us build </a:t>
              </a:r>
              <a:r>
                <a:rPr lang="en-US" b="1" dirty="0"/>
                <a:t>Gauntlet</a:t>
              </a:r>
            </a:p>
          </p:txBody>
        </p:sp>
      </p:grpSp>
      <p:sp>
        <p:nvSpPr>
          <p:cNvPr id="41" name="Parallelogramm 40"/>
          <p:cNvSpPr/>
          <p:nvPr/>
        </p:nvSpPr>
        <p:spPr>
          <a:xfrm>
            <a:off x="-1224915" y="4887918"/>
            <a:ext cx="9533173" cy="1382496"/>
          </a:xfrm>
          <a:prstGeom prst="parallelogram">
            <a:avLst>
              <a:gd name="adj" fmla="val 32136"/>
            </a:avLst>
          </a:prstGeom>
          <a:solidFill>
            <a:srgbClr val="5A0691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-236250" y="5190277"/>
            <a:ext cx="222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Thank you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for listening!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2048995" y="5545862"/>
            <a:ext cx="47042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Fabian Ruffy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fruffy@nyu.edu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b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Tao Wang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tw1921@nyu.edu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Anirudh Sivaraman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anirudh@cs.nyu.edu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5608064" y="5566059"/>
            <a:ext cx="1844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p4gauntlet.github.io</a:t>
            </a:r>
            <a:endParaRPr lang="en-D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048996" y="5056842"/>
            <a:ext cx="2354730" cy="584775"/>
            <a:chOff x="7236311" y="5148871"/>
            <a:chExt cx="2354730" cy="584775"/>
          </a:xfrm>
        </p:grpSpPr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42B3DC7-FFAB-4D81-9FA2-A99433225774}"/>
                </a:ext>
              </a:extLst>
            </p:cNvPr>
            <p:cNvSpPr txBox="1"/>
            <p:nvPr/>
          </p:nvSpPr>
          <p:spPr>
            <a:xfrm>
              <a:off x="7236311" y="5148871"/>
              <a:ext cx="23547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Contact</a:t>
              </a:r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b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endParaRPr lang="de-DE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" name="Gerader Verbinder 4"/>
            <p:cNvCxnSpPr/>
            <p:nvPr/>
          </p:nvCxnSpPr>
          <p:spPr>
            <a:xfrm>
              <a:off x="7294880" y="5528558"/>
              <a:ext cx="1127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5575860" y="5025841"/>
            <a:ext cx="2354730" cy="584775"/>
            <a:chOff x="9416857" y="5095527"/>
            <a:chExt cx="2354730" cy="584775"/>
          </a:xfrm>
        </p:grpSpPr>
        <p:sp>
          <p:nvSpPr>
            <p:cNvPr id="57" name="TextBox 5">
              <a:extLst>
                <a:ext uri="{FF2B5EF4-FFF2-40B4-BE49-F238E27FC236}">
                  <a16:creationId xmlns:a16="http://schemas.microsoft.com/office/drawing/2014/main" id="{742B3DC7-FFAB-4D81-9FA2-A99433225774}"/>
                </a:ext>
              </a:extLst>
            </p:cNvPr>
            <p:cNvSpPr txBox="1"/>
            <p:nvPr/>
          </p:nvSpPr>
          <p:spPr>
            <a:xfrm>
              <a:off x="9416857" y="5095527"/>
              <a:ext cx="23547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Project Repository</a:t>
              </a:r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b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endParaRPr lang="de-DE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8" name="Gerader Verbinder 57"/>
            <p:cNvCxnSpPr/>
            <p:nvPr/>
          </p:nvCxnSpPr>
          <p:spPr>
            <a:xfrm>
              <a:off x="9521701" y="5551532"/>
              <a:ext cx="1127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200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29C989-2B0F-41BE-B355-279815C6C3B4}"/>
              </a:ext>
            </a:extLst>
          </p:cNvPr>
          <p:cNvGrpSpPr/>
          <p:nvPr/>
        </p:nvGrpSpPr>
        <p:grpSpPr>
          <a:xfrm>
            <a:off x="7130316" y="1486586"/>
            <a:ext cx="3972762" cy="3988681"/>
            <a:chOff x="6657138" y="1752696"/>
            <a:chExt cx="4895768" cy="4806970"/>
          </a:xfrm>
        </p:grpSpPr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0D9F85B1-1624-4873-A268-8949B846EA06}"/>
                </a:ext>
              </a:extLst>
            </p:cNvPr>
            <p:cNvGrpSpPr/>
            <p:nvPr/>
          </p:nvGrpSpPr>
          <p:grpSpPr>
            <a:xfrm>
              <a:off x="7004535" y="3513278"/>
              <a:ext cx="2920198" cy="952000"/>
              <a:chOff x="8784122" y="2745005"/>
              <a:chExt cx="2920198" cy="952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DE52F43-1005-477B-8E98-1D143F8D1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0320" y="2745005"/>
                <a:ext cx="1904000" cy="952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61A216-576C-40D5-AAF7-C82AB3FCF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4122" y="2903286"/>
                <a:ext cx="959732" cy="70855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766561B-3B4E-41BB-B186-DA4781DC7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1861" y="4779264"/>
              <a:ext cx="2309240" cy="44380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4945366-69DE-4A64-9AD1-910199878374}"/>
                </a:ext>
              </a:extLst>
            </p:cNvPr>
            <p:cNvGrpSpPr/>
            <p:nvPr/>
          </p:nvGrpSpPr>
          <p:grpSpPr>
            <a:xfrm>
              <a:off x="8193638" y="1752696"/>
              <a:ext cx="2416938" cy="1102909"/>
              <a:chOff x="8842763" y="1382169"/>
              <a:chExt cx="2416938" cy="110290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42C9DBF1-216D-43E0-9AF3-55690715B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2763" y="1566768"/>
                <a:ext cx="695431" cy="708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196575B-87FD-4D9A-81BC-1ED4F43FF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454" y="1382169"/>
                <a:ext cx="1546247" cy="1102909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1FA83F-FFBC-475B-A74B-67C77DC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822" y="3167754"/>
              <a:ext cx="1374084" cy="769487"/>
            </a:xfrm>
            <a:prstGeom prst="rect">
              <a:avLst/>
            </a:prstGeom>
          </p:spPr>
        </p:pic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CFD9BE5C-CCCC-4226-8F93-6ABDC361BD86}"/>
                </a:ext>
              </a:extLst>
            </p:cNvPr>
            <p:cNvGrpSpPr/>
            <p:nvPr/>
          </p:nvGrpSpPr>
          <p:grpSpPr>
            <a:xfrm>
              <a:off x="6657138" y="5155619"/>
              <a:ext cx="2520785" cy="1404047"/>
              <a:chOff x="7838224" y="4491884"/>
              <a:chExt cx="2520785" cy="140404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id="{7D6DBEB6-508A-41F3-ACE7-E5D43F46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5009" y="4535931"/>
                <a:ext cx="1904000" cy="1360000"/>
              </a:xfrm>
              <a:prstGeom prst="rect">
                <a:avLst/>
              </a:prstGeom>
            </p:spPr>
          </p:pic>
          <p:pic>
            <p:nvPicPr>
              <p:cNvPr id="1029" name="Picture 1028">
                <a:extLst>
                  <a:ext uri="{FF2B5EF4-FFF2-40B4-BE49-F238E27FC236}">
                    <a16:creationId xmlns:a16="http://schemas.microsoft.com/office/drawing/2014/main" id="{7F1869BC-C3AF-4E37-AD56-8896753C9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8224" y="4491884"/>
                <a:ext cx="1486144" cy="305092"/>
              </a:xfrm>
              <a:prstGeom prst="rect">
                <a:avLst/>
              </a:prstGeom>
            </p:spPr>
          </p:pic>
        </p:grp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77303" y="1866659"/>
            <a:ext cx="9442236" cy="436767"/>
            <a:chOff x="1300923" y="6319597"/>
            <a:chExt cx="9442236" cy="436767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Accelerators</a:t>
              </a:r>
              <a:r>
                <a:rPr lang="en-US" dirty="0"/>
                <a:t> for machine learning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651564" y="2370323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Google TPU, Intel VPU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77303" y="2887878"/>
            <a:ext cx="9442236" cy="436767"/>
            <a:chOff x="1300923" y="6319597"/>
            <a:chExt cx="9442236" cy="436767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Cloud FPGAs </a:t>
              </a:r>
              <a:r>
                <a:rPr lang="en-US" dirty="0"/>
                <a:t>for specialized tasks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651564" y="3391542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Microsoft Catapult, Amazon F1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651564" y="3764653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DPUs (Fungible, Intel IPU, NVIDIA Bluefield)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77303" y="4278844"/>
            <a:ext cx="9442236" cy="436767"/>
            <a:chOff x="1300923" y="6319597"/>
            <a:chExt cx="9442236" cy="436767"/>
          </a:xfrm>
        </p:grpSpPr>
        <p:sp>
          <p:nvSpPr>
            <p:cNvPr id="48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Programmable Networks</a:t>
              </a:r>
            </a:p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651564" y="4782508"/>
            <a:ext cx="9411959" cy="456385"/>
            <a:chOff x="1748916" y="6542861"/>
            <a:chExt cx="9411959" cy="456385"/>
          </a:xfrm>
        </p:grpSpPr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err="1"/>
                <a:t>SmartNICs</a:t>
              </a:r>
              <a:r>
                <a:rPr lang="en-US" sz="2000" dirty="0"/>
                <a:t> (Xilinx, </a:t>
              </a:r>
              <a:r>
                <a:rPr lang="en-US" sz="2000" dirty="0" err="1"/>
                <a:t>Pensando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651564" y="5155619"/>
            <a:ext cx="9411959" cy="840997"/>
            <a:chOff x="1748916" y="6542861"/>
            <a:chExt cx="9411959" cy="840997"/>
          </a:xfrm>
        </p:grpSpPr>
        <p:sp>
          <p:nvSpPr>
            <p:cNvPr id="55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8409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Programmable switch chips</a:t>
              </a:r>
              <a:br>
                <a:rPr lang="en-US" sz="2000" dirty="0"/>
              </a:br>
              <a:r>
                <a:rPr lang="en-US" sz="2000" dirty="0"/>
                <a:t>(Barefoot, Cisco, Broadcom)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/>
                <a:cs typeface="Arial"/>
              </a:rPr>
              <a:t>Computation is Moving to Accelerators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5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5" y="1915675"/>
            <a:ext cx="8087588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Force the developer to </a:t>
              </a:r>
              <a:r>
                <a:rPr lang="en-US" b="1" dirty="0"/>
                <a:t>“think” in accelerator-specific abstractions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908834" y="3073584"/>
            <a:ext cx="9442236" cy="436767"/>
            <a:chOff x="1300923" y="6319597"/>
            <a:chExt cx="9442236" cy="436767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Examples</a:t>
              </a:r>
              <a:endParaRPr lang="en-US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683095" y="3440558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TensorFlow HLO for deep learning models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683095" y="3813669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P4/NPL for packet processing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3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Accelerators and </a:t>
            </a:r>
            <a:r>
              <a:rPr lang="de-DE" sz="3600" dirty="0">
                <a:solidFill>
                  <a:schemeClr val="bg1"/>
                </a:solidFill>
              </a:rPr>
              <a:t>Domain-Specific Languages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8" name="Group 33">
            <a:extLst>
              <a:ext uri="{FF2B5EF4-FFF2-40B4-BE49-F238E27FC236}">
                <a16:creationId xmlns:a16="http://schemas.microsoft.com/office/drawing/2014/main" id="{C02F4FC0-8EDC-4892-B175-F05D8974BFD6}"/>
              </a:ext>
            </a:extLst>
          </p:cNvPr>
          <p:cNvGrpSpPr/>
          <p:nvPr/>
        </p:nvGrpSpPr>
        <p:grpSpPr>
          <a:xfrm>
            <a:off x="8477524" y="2795087"/>
            <a:ext cx="2617529" cy="1799299"/>
            <a:chOff x="3428353" y="1440289"/>
            <a:chExt cx="4979376" cy="3443887"/>
          </a:xfrm>
        </p:grpSpPr>
        <p:grpSp>
          <p:nvGrpSpPr>
            <p:cNvPr id="59" name="Group 34">
              <a:extLst>
                <a:ext uri="{FF2B5EF4-FFF2-40B4-BE49-F238E27FC236}">
                  <a16:creationId xmlns:a16="http://schemas.microsoft.com/office/drawing/2014/main" id="{186D607F-221A-424C-87B8-A25FE217F675}"/>
                </a:ext>
              </a:extLst>
            </p:cNvPr>
            <p:cNvGrpSpPr/>
            <p:nvPr/>
          </p:nvGrpSpPr>
          <p:grpSpPr>
            <a:xfrm>
              <a:off x="3525851" y="1440289"/>
              <a:ext cx="4881878" cy="3409467"/>
              <a:chOff x="3520764" y="1440289"/>
              <a:chExt cx="4697456" cy="3335890"/>
            </a:xfrm>
          </p:grpSpPr>
          <p:pic>
            <p:nvPicPr>
              <p:cNvPr id="61" name="Picture 36">
                <a:extLst>
                  <a:ext uri="{FF2B5EF4-FFF2-40B4-BE49-F238E27FC236}">
                    <a16:creationId xmlns:a16="http://schemas.microsoft.com/office/drawing/2014/main" id="{4EC86222-CC8A-4EC3-A424-2C0DD1BCB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7418" y="3552990"/>
                <a:ext cx="1050802" cy="959495"/>
              </a:xfrm>
              <a:prstGeom prst="rect">
                <a:avLst/>
              </a:prstGeom>
            </p:spPr>
          </p:pic>
          <p:pic>
            <p:nvPicPr>
              <p:cNvPr id="62" name="Picture 37">
                <a:extLst>
                  <a:ext uri="{FF2B5EF4-FFF2-40B4-BE49-F238E27FC236}">
                    <a16:creationId xmlns:a16="http://schemas.microsoft.com/office/drawing/2014/main" id="{B991D4A5-6265-4151-8469-D62F873EC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851" y="1794871"/>
                <a:ext cx="1010369" cy="910274"/>
              </a:xfrm>
              <a:prstGeom prst="rect">
                <a:avLst/>
              </a:prstGeom>
            </p:spPr>
          </p:pic>
          <p:grpSp>
            <p:nvGrpSpPr>
              <p:cNvPr id="63" name="Group 38">
                <a:extLst>
                  <a:ext uri="{FF2B5EF4-FFF2-40B4-BE49-F238E27FC236}">
                    <a16:creationId xmlns:a16="http://schemas.microsoft.com/office/drawing/2014/main" id="{D99B09E7-9148-4950-85E2-9031FAFB82BF}"/>
                  </a:ext>
                </a:extLst>
              </p:cNvPr>
              <p:cNvGrpSpPr/>
              <p:nvPr/>
            </p:nvGrpSpPr>
            <p:grpSpPr>
              <a:xfrm>
                <a:off x="5620521" y="1690688"/>
                <a:ext cx="1389600" cy="1291865"/>
                <a:chOff x="5940245" y="2538461"/>
                <a:chExt cx="934791" cy="882000"/>
              </a:xfrm>
            </p:grpSpPr>
            <p:sp>
              <p:nvSpPr>
                <p:cNvPr id="70" name="Shape 2226">
                  <a:extLst>
                    <a:ext uri="{FF2B5EF4-FFF2-40B4-BE49-F238E27FC236}">
                      <a16:creationId xmlns:a16="http://schemas.microsoft.com/office/drawing/2014/main" id="{BB7E13EF-4617-46A7-B82D-D886B34FA513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1" name="Picture 46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6D4A525D-42D2-4C29-82CA-574CF36D58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5" y="2632515"/>
                  <a:ext cx="934791" cy="701093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39">
                <a:extLst>
                  <a:ext uri="{FF2B5EF4-FFF2-40B4-BE49-F238E27FC236}">
                    <a16:creationId xmlns:a16="http://schemas.microsoft.com/office/drawing/2014/main" id="{E9AB7FF2-03B0-4D38-91D6-E8F3E63BBD2C}"/>
                  </a:ext>
                </a:extLst>
              </p:cNvPr>
              <p:cNvGrpSpPr/>
              <p:nvPr/>
            </p:nvGrpSpPr>
            <p:grpSpPr>
              <a:xfrm>
                <a:off x="5634404" y="3484314"/>
                <a:ext cx="1389600" cy="1291865"/>
                <a:chOff x="5940245" y="2538461"/>
                <a:chExt cx="934791" cy="882000"/>
              </a:xfrm>
            </p:grpSpPr>
            <p:sp>
              <p:nvSpPr>
                <p:cNvPr id="68" name="Shape 2226">
                  <a:extLst>
                    <a:ext uri="{FF2B5EF4-FFF2-40B4-BE49-F238E27FC236}">
                      <a16:creationId xmlns:a16="http://schemas.microsoft.com/office/drawing/2014/main" id="{889FB943-7F5E-4378-8541-835DFE9184C7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69" name="Picture 44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92E462D9-FA5B-4816-BFB1-2277C9D90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5" y="2632515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65" name="Arrow: Right 40">
                <a:extLst>
                  <a:ext uri="{FF2B5EF4-FFF2-40B4-BE49-F238E27FC236}">
                    <a16:creationId xmlns:a16="http://schemas.microsoft.com/office/drawing/2014/main" id="{9A79BC91-40E5-43E4-BA78-16F2AD3455E7}"/>
                  </a:ext>
                </a:extLst>
              </p:cNvPr>
              <p:cNvSpPr/>
              <p:nvPr/>
            </p:nvSpPr>
            <p:spPr>
              <a:xfrm>
                <a:off x="4478555" y="3794848"/>
                <a:ext cx="1471230" cy="66768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Arrow: Right 41">
                <a:extLst>
                  <a:ext uri="{FF2B5EF4-FFF2-40B4-BE49-F238E27FC236}">
                    <a16:creationId xmlns:a16="http://schemas.microsoft.com/office/drawing/2014/main" id="{225E7F09-847C-4ADC-9FA8-9C2A0DB9574C}"/>
                  </a:ext>
                </a:extLst>
              </p:cNvPr>
              <p:cNvSpPr/>
              <p:nvPr/>
            </p:nvSpPr>
            <p:spPr>
              <a:xfrm>
                <a:off x="4376769" y="2002776"/>
                <a:ext cx="1471230" cy="667688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7" name="Picture 42">
                <a:extLst>
                  <a:ext uri="{FF2B5EF4-FFF2-40B4-BE49-F238E27FC236}">
                    <a16:creationId xmlns:a16="http://schemas.microsoft.com/office/drawing/2014/main" id="{5B600DB2-E635-46AF-8C35-70798549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20764" y="1440289"/>
                <a:ext cx="1187583" cy="1620000"/>
              </a:xfrm>
              <a:prstGeom prst="rect">
                <a:avLst/>
              </a:prstGeom>
            </p:spPr>
          </p:pic>
        </p:grpSp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3D88FD7D-9C66-45D5-8487-747B179A2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8353" y="3228175"/>
              <a:ext cx="1456920" cy="1656001"/>
            </a:xfrm>
            <a:prstGeom prst="rect">
              <a:avLst/>
            </a:prstGeom>
          </p:spPr>
        </p:pic>
      </p:grpSp>
      <p:sp>
        <p:nvSpPr>
          <p:cNvPr id="72" name="TextBox 3">
            <a:extLst>
              <a:ext uri="{FF2B5EF4-FFF2-40B4-BE49-F238E27FC236}">
                <a16:creationId xmlns:a16="http://schemas.microsoft.com/office/drawing/2014/main" id="{35790682-D716-428C-BFBB-C4998CE21E36}"/>
              </a:ext>
            </a:extLst>
          </p:cNvPr>
          <p:cNvSpPr txBox="1"/>
          <p:nvPr/>
        </p:nvSpPr>
        <p:spPr>
          <a:xfrm>
            <a:off x="2806262" y="4825881"/>
            <a:ext cx="5275532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DSLs are often constrained and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</a:rPr>
              <a:t> Turing-complete!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-252413" y="4935961"/>
            <a:ext cx="3014211" cy="659100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9243" y="5057352"/>
            <a:ext cx="17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7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8504127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DSLs typically require a custom compiler, which…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4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Compilers and Domain-Specific Languages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1683095" y="2415508"/>
            <a:ext cx="9411959" cy="456385"/>
            <a:chOff x="1748916" y="6542861"/>
            <a:chExt cx="9411959" cy="456385"/>
          </a:xfrm>
        </p:grpSpPr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enforces the restrictions for the target accelerator</a:t>
              </a: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1683095" y="2788619"/>
            <a:ext cx="9411959" cy="456385"/>
            <a:chOff x="1748916" y="6542861"/>
            <a:chExt cx="9411959" cy="456385"/>
          </a:xfrm>
        </p:grpSpPr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translates high-level spec into device-specific instructions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683095" y="3193492"/>
            <a:ext cx="9411959" cy="456385"/>
            <a:chOff x="1748916" y="6542861"/>
            <a:chExt cx="9411959" cy="456385"/>
          </a:xfrm>
        </p:grpSpPr>
        <p:sp>
          <p:nvSpPr>
            <p:cNvPr id="7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applies domain-specific optimizations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908834" y="3719128"/>
            <a:ext cx="8504127" cy="1006561"/>
            <a:chOff x="1300923" y="6319597"/>
            <a:chExt cx="8504127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Increase in accelerators leads to…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683095" y="4218961"/>
            <a:ext cx="9411959" cy="456385"/>
            <a:chOff x="1748916" y="6542861"/>
            <a:chExt cx="9411959" cy="456385"/>
          </a:xfrm>
        </p:grpSpPr>
        <p:sp>
          <p:nvSpPr>
            <p:cNvPr id="8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…more domain-specific compilers to deal with</a:t>
              </a:r>
            </a:p>
          </p:txBody>
        </p:sp>
      </p:grpSp>
      <p:grpSp>
        <p:nvGrpSpPr>
          <p:cNvPr id="86" name="Group 51">
            <a:extLst>
              <a:ext uri="{FF2B5EF4-FFF2-40B4-BE49-F238E27FC236}">
                <a16:creationId xmlns:a16="http://schemas.microsoft.com/office/drawing/2014/main" id="{E8AAC608-8354-4438-80E6-C8DE0B91ED76}"/>
              </a:ext>
            </a:extLst>
          </p:cNvPr>
          <p:cNvGrpSpPr/>
          <p:nvPr/>
        </p:nvGrpSpPr>
        <p:grpSpPr>
          <a:xfrm>
            <a:off x="8089835" y="3527364"/>
            <a:ext cx="3139365" cy="1752209"/>
            <a:chOff x="8455363" y="1363266"/>
            <a:chExt cx="3244122" cy="1773625"/>
          </a:xfrm>
        </p:grpSpPr>
        <p:grpSp>
          <p:nvGrpSpPr>
            <p:cNvPr id="87" name="Group 24">
              <a:extLst>
                <a:ext uri="{FF2B5EF4-FFF2-40B4-BE49-F238E27FC236}">
                  <a16:creationId xmlns:a16="http://schemas.microsoft.com/office/drawing/2014/main" id="{5557F803-D974-4E74-90C0-DB4104C38074}"/>
                </a:ext>
              </a:extLst>
            </p:cNvPr>
            <p:cNvGrpSpPr/>
            <p:nvPr/>
          </p:nvGrpSpPr>
          <p:grpSpPr>
            <a:xfrm>
              <a:off x="11008114" y="1548121"/>
              <a:ext cx="691370" cy="642943"/>
              <a:chOff x="5940245" y="2538461"/>
              <a:chExt cx="934791" cy="882000"/>
            </a:xfrm>
          </p:grpSpPr>
          <p:sp>
            <p:nvSpPr>
              <p:cNvPr id="101" name="Shape 2226">
                <a:extLst>
                  <a:ext uri="{FF2B5EF4-FFF2-40B4-BE49-F238E27FC236}">
                    <a16:creationId xmlns:a16="http://schemas.microsoft.com/office/drawing/2014/main" id="{B49BC484-CDFB-4D17-85F2-3A1EBF765ABD}"/>
                  </a:ext>
                </a:extLst>
              </p:cNvPr>
              <p:cNvSpPr/>
              <p:nvPr/>
            </p:nvSpPr>
            <p:spPr>
              <a:xfrm>
                <a:off x="5949584" y="2538461"/>
                <a:ext cx="925452" cy="8820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2" name="Picture 33" descr="Category:PGA &lt;strong&gt;integrated circuit&lt;/strong&gt; packages - Wikimedia Commons">
                <a:extLst>
                  <a:ext uri="{FF2B5EF4-FFF2-40B4-BE49-F238E27FC236}">
                    <a16:creationId xmlns:a16="http://schemas.microsoft.com/office/drawing/2014/main" id="{B62B087A-0204-483C-A75E-DB757D475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89" b="98889" l="0" r="100000">
                            <a14:backgroundMark x1="45000" y1="80000" x2="45000" y2="80000"/>
                            <a14:backgroundMark x1="22500" y1="68889" x2="22500" y2="6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245" y="2632515"/>
                <a:ext cx="934791" cy="701093"/>
              </a:xfrm>
              <a:prstGeom prst="rect">
                <a:avLst/>
              </a:prstGeom>
            </p:spPr>
          </p:pic>
        </p:grpSp>
        <p:grpSp>
          <p:nvGrpSpPr>
            <p:cNvPr id="88" name="Group 25">
              <a:extLst>
                <a:ext uri="{FF2B5EF4-FFF2-40B4-BE49-F238E27FC236}">
                  <a16:creationId xmlns:a16="http://schemas.microsoft.com/office/drawing/2014/main" id="{B3B9D0E0-BF92-40DF-A33C-26192AD0E3D9}"/>
                </a:ext>
              </a:extLst>
            </p:cNvPr>
            <p:cNvGrpSpPr/>
            <p:nvPr/>
          </p:nvGrpSpPr>
          <p:grpSpPr>
            <a:xfrm>
              <a:off x="11008115" y="2417060"/>
              <a:ext cx="691370" cy="642943"/>
              <a:chOff x="5940246" y="2538461"/>
              <a:chExt cx="934791" cy="882000"/>
            </a:xfrm>
          </p:grpSpPr>
          <p:sp>
            <p:nvSpPr>
              <p:cNvPr id="99" name="Shape 2226">
                <a:extLst>
                  <a:ext uri="{FF2B5EF4-FFF2-40B4-BE49-F238E27FC236}">
                    <a16:creationId xmlns:a16="http://schemas.microsoft.com/office/drawing/2014/main" id="{EE197923-0FD2-4172-B723-21BEA05359AC}"/>
                  </a:ext>
                </a:extLst>
              </p:cNvPr>
              <p:cNvSpPr/>
              <p:nvPr/>
            </p:nvSpPr>
            <p:spPr>
              <a:xfrm>
                <a:off x="5949584" y="2538461"/>
                <a:ext cx="925452" cy="8820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0" name="Picture 31" descr="Category:PGA &lt;strong&gt;integrated circuit&lt;/strong&gt; packages - Wikimedia Commons">
                <a:extLst>
                  <a:ext uri="{FF2B5EF4-FFF2-40B4-BE49-F238E27FC236}">
                    <a16:creationId xmlns:a16="http://schemas.microsoft.com/office/drawing/2014/main" id="{BE9A4D25-66AE-42E7-8D4C-75BF940E5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89" b="98889" l="0" r="100000">
                            <a14:backgroundMark x1="45000" y1="80000" x2="45000" y2="80000"/>
                            <a14:backgroundMark x1="22500" y1="68889" x2="22500" y2="6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246" y="2632516"/>
                <a:ext cx="934791" cy="701093"/>
              </a:xfrm>
              <a:prstGeom prst="rect">
                <a:avLst/>
              </a:prstGeom>
            </p:spPr>
          </p:pic>
        </p:grpSp>
        <p:sp>
          <p:nvSpPr>
            <p:cNvPr id="89" name="Arrow: Right 27">
              <a:extLst>
                <a:ext uri="{FF2B5EF4-FFF2-40B4-BE49-F238E27FC236}">
                  <a16:creationId xmlns:a16="http://schemas.microsoft.com/office/drawing/2014/main" id="{B37EFDDE-690C-4CDE-8C18-57CC2B7FD080}"/>
                </a:ext>
              </a:extLst>
            </p:cNvPr>
            <p:cNvSpPr/>
            <p:nvPr/>
          </p:nvSpPr>
          <p:spPr>
            <a:xfrm>
              <a:off x="9041695" y="2572383"/>
              <a:ext cx="502890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0" name="Arrow: Right 28">
              <a:extLst>
                <a:ext uri="{FF2B5EF4-FFF2-40B4-BE49-F238E27FC236}">
                  <a16:creationId xmlns:a16="http://schemas.microsoft.com/office/drawing/2014/main" id="{9E921E7D-75EC-4E3A-A89D-ED894F333A4C}"/>
                </a:ext>
              </a:extLst>
            </p:cNvPr>
            <p:cNvSpPr/>
            <p:nvPr/>
          </p:nvSpPr>
          <p:spPr>
            <a:xfrm>
              <a:off x="8959737" y="1483998"/>
              <a:ext cx="731983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1" name="Picture 29">
              <a:extLst>
                <a:ext uri="{FF2B5EF4-FFF2-40B4-BE49-F238E27FC236}">
                  <a16:creationId xmlns:a16="http://schemas.microsoft.com/office/drawing/2014/main" id="{24BFB0A6-9779-45A1-86B0-CB57E77A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5363" y="1363266"/>
              <a:ext cx="617320" cy="806251"/>
            </a:xfrm>
            <a:prstGeom prst="rect">
              <a:avLst/>
            </a:prstGeom>
          </p:spPr>
        </p:pic>
        <p:pic>
          <p:nvPicPr>
            <p:cNvPr id="92" name="Picture 21">
              <a:extLst>
                <a:ext uri="{FF2B5EF4-FFF2-40B4-BE49-F238E27FC236}">
                  <a16:creationId xmlns:a16="http://schemas.microsoft.com/office/drawing/2014/main" id="{6A6A6015-49F6-48D7-943D-0CC091AC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26195">
              <a:off x="8485368" y="2282886"/>
              <a:ext cx="719981" cy="796717"/>
            </a:xfrm>
            <a:prstGeom prst="rect">
              <a:avLst/>
            </a:prstGeom>
          </p:spPr>
        </p:pic>
        <p:pic>
          <p:nvPicPr>
            <p:cNvPr id="93" name="Picture 13">
              <a:extLst>
                <a:ext uri="{FF2B5EF4-FFF2-40B4-BE49-F238E27FC236}">
                  <a16:creationId xmlns:a16="http://schemas.microsoft.com/office/drawing/2014/main" id="{D1C5EEB1-70BA-473A-9A7E-BB45F0F4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663" y="1567274"/>
              <a:ext cx="608131" cy="608131"/>
            </a:xfrm>
            <a:prstGeom prst="rect">
              <a:avLst/>
            </a:prstGeom>
          </p:spPr>
        </p:pic>
        <p:sp>
          <p:nvSpPr>
            <p:cNvPr id="94" name="Arrow: Right 39">
              <a:extLst>
                <a:ext uri="{FF2B5EF4-FFF2-40B4-BE49-F238E27FC236}">
                  <a16:creationId xmlns:a16="http://schemas.microsoft.com/office/drawing/2014/main" id="{8A5E0F95-5FFD-4D31-830D-9C7628C41BB0}"/>
                </a:ext>
              </a:extLst>
            </p:cNvPr>
            <p:cNvSpPr/>
            <p:nvPr/>
          </p:nvSpPr>
          <p:spPr>
            <a:xfrm rot="10800000">
              <a:off x="8943795" y="1876145"/>
              <a:ext cx="731983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5" name="Picture 11">
              <a:extLst>
                <a:ext uri="{FF2B5EF4-FFF2-40B4-BE49-F238E27FC236}">
                  <a16:creationId xmlns:a16="http://schemas.microsoft.com/office/drawing/2014/main" id="{6160522C-1075-408A-B49D-1A73BCD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024" y="1743664"/>
              <a:ext cx="502890" cy="502890"/>
            </a:xfrm>
            <a:prstGeom prst="rect">
              <a:avLst/>
            </a:prstGeom>
          </p:spPr>
        </p:pic>
        <p:sp>
          <p:nvSpPr>
            <p:cNvPr id="96" name="Arrow: Right 47">
              <a:extLst>
                <a:ext uri="{FF2B5EF4-FFF2-40B4-BE49-F238E27FC236}">
                  <a16:creationId xmlns:a16="http://schemas.microsoft.com/office/drawing/2014/main" id="{21FD748E-F9FD-4284-90CB-4D9A27BCCB63}"/>
                </a:ext>
              </a:extLst>
            </p:cNvPr>
            <p:cNvSpPr/>
            <p:nvPr/>
          </p:nvSpPr>
          <p:spPr>
            <a:xfrm>
              <a:off x="10091046" y="2572383"/>
              <a:ext cx="968150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7" name="Picture 50">
              <a:extLst>
                <a:ext uri="{FF2B5EF4-FFF2-40B4-BE49-F238E27FC236}">
                  <a16:creationId xmlns:a16="http://schemas.microsoft.com/office/drawing/2014/main" id="{631B10D5-C625-4B83-BD35-59C59E1A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1063" y="2340174"/>
              <a:ext cx="719981" cy="796717"/>
            </a:xfrm>
            <a:prstGeom prst="rect">
              <a:avLst/>
            </a:prstGeom>
            <a:noFill/>
          </p:spPr>
        </p:pic>
        <p:pic>
          <p:nvPicPr>
            <p:cNvPr id="98" name="Picture 41">
              <a:extLst>
                <a:ext uri="{FF2B5EF4-FFF2-40B4-BE49-F238E27FC236}">
                  <a16:creationId xmlns:a16="http://schemas.microsoft.com/office/drawing/2014/main" id="{035C1323-CBD4-4EC2-8F1E-5406F508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586" y="2406304"/>
              <a:ext cx="608131" cy="6081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72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8504127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Compilers</a:t>
              </a:r>
              <a:r>
                <a:rPr lang="en-US" b="1" dirty="0">
                  <a:cs typeface="Arial" panose="020B0604020202020204" pitchFamily="34" charset="0"/>
                </a:rPr>
                <a:t> </a:t>
              </a:r>
              <a:r>
                <a:rPr lang="en-US" dirty="0">
                  <a:cs typeface="Arial" panose="020B0604020202020204" pitchFamily="34" charset="0"/>
                </a:rPr>
                <a:t>for these DSLs may have bugs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5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What about Bugs in These Compilers?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1683095" y="2415508"/>
            <a:ext cx="9411959" cy="456385"/>
            <a:chOff x="1748916" y="6542861"/>
            <a:chExt cx="9411959" cy="456385"/>
          </a:xfrm>
        </p:grpSpPr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Newer → not as well-tested as general-purpose GCC, LLVM, ICC</a:t>
              </a:r>
              <a:endParaRPr lang="en-US" sz="2000" dirty="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1683095" y="2788619"/>
            <a:ext cx="9411959" cy="456385"/>
            <a:chOff x="1748916" y="6542861"/>
            <a:chExt cx="9411959" cy="456385"/>
          </a:xfrm>
        </p:grpSpPr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Often compile for mission-critical paths → high impact of faults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683095" y="3193492"/>
            <a:ext cx="9411959" cy="456385"/>
            <a:chOff x="1748916" y="6542861"/>
            <a:chExt cx="9411959" cy="456385"/>
          </a:xfrm>
        </p:grpSpPr>
        <p:sp>
          <p:nvSpPr>
            <p:cNvPr id="7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applies domain-specific optimizations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908834" y="3719128"/>
            <a:ext cx="9442235" cy="1006561"/>
            <a:chOff x="1300923" y="6319597"/>
            <a:chExt cx="9442235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How do we make sure that these compilers are reliable?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3871600" y="4725689"/>
            <a:ext cx="3472927" cy="942048"/>
            <a:chOff x="8904085" y="1746513"/>
            <a:chExt cx="2800235" cy="759577"/>
          </a:xfrm>
        </p:grpSpPr>
        <p:grpSp>
          <p:nvGrpSpPr>
            <p:cNvPr id="66" name="Group 11">
              <a:extLst>
                <a:ext uri="{FF2B5EF4-FFF2-40B4-BE49-F238E27FC236}">
                  <a16:creationId xmlns:a16="http://schemas.microsoft.com/office/drawing/2014/main" id="{C3E1540C-08C9-4E38-9083-2731187710D2}"/>
                </a:ext>
              </a:extLst>
            </p:cNvPr>
            <p:cNvGrpSpPr/>
            <p:nvPr/>
          </p:nvGrpSpPr>
          <p:grpSpPr>
            <a:xfrm>
              <a:off x="8904085" y="1746513"/>
              <a:ext cx="2800235" cy="759577"/>
              <a:chOff x="8904085" y="1746513"/>
              <a:chExt cx="2800235" cy="759577"/>
            </a:xfrm>
          </p:grpSpPr>
          <p:grpSp>
            <p:nvGrpSpPr>
              <p:cNvPr id="68" name="Group 13">
                <a:extLst>
                  <a:ext uri="{FF2B5EF4-FFF2-40B4-BE49-F238E27FC236}">
                    <a16:creationId xmlns:a16="http://schemas.microsoft.com/office/drawing/2014/main" id="{38F65D00-2F9B-4DAB-AE6E-BD1CBAEAFD19}"/>
                  </a:ext>
                </a:extLst>
              </p:cNvPr>
              <p:cNvGrpSpPr/>
              <p:nvPr/>
            </p:nvGrpSpPr>
            <p:grpSpPr>
              <a:xfrm>
                <a:off x="8904085" y="1746513"/>
                <a:ext cx="2800235" cy="759577"/>
                <a:chOff x="8485368" y="2282886"/>
                <a:chExt cx="3214117" cy="854004"/>
              </a:xfrm>
            </p:grpSpPr>
            <p:grpSp>
              <p:nvGrpSpPr>
                <p:cNvPr id="70" name="Group 17">
                  <a:extLst>
                    <a:ext uri="{FF2B5EF4-FFF2-40B4-BE49-F238E27FC236}">
                      <a16:creationId xmlns:a16="http://schemas.microsoft.com/office/drawing/2014/main" id="{F38B2A41-D6FD-4A5D-B7BC-0C57B634D55E}"/>
                    </a:ext>
                  </a:extLst>
                </p:cNvPr>
                <p:cNvGrpSpPr/>
                <p:nvPr/>
              </p:nvGrpSpPr>
              <p:grpSpPr>
                <a:xfrm>
                  <a:off x="11008115" y="2417060"/>
                  <a:ext cx="691370" cy="642943"/>
                  <a:chOff x="5940246" y="2538461"/>
                  <a:chExt cx="934791" cy="882000"/>
                </a:xfrm>
              </p:grpSpPr>
              <p:sp>
                <p:nvSpPr>
                  <p:cNvPr id="106" name="Shape 2226">
                    <a:extLst>
                      <a:ext uri="{FF2B5EF4-FFF2-40B4-BE49-F238E27FC236}">
                        <a16:creationId xmlns:a16="http://schemas.microsoft.com/office/drawing/2014/main" id="{69F35FE9-E9F5-426C-B75C-BA67A1B2E165}"/>
                      </a:ext>
                    </a:extLst>
                  </p:cNvPr>
                  <p:cNvSpPr/>
                  <p:nvPr/>
                </p:nvSpPr>
                <p:spPr>
                  <a:xfrm>
                    <a:off x="5949584" y="2538461"/>
                    <a:ext cx="925452" cy="88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11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450"/>
                    </a:pPr>
                    <a:endPara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/>
                      <a:sym typeface="Arial"/>
                    </a:endParaRPr>
                  </a:p>
                </p:txBody>
              </p:sp>
              <p:pic>
                <p:nvPicPr>
                  <p:cNvPr id="107" name="Picture 29" descr="Category:PGA &lt;strong&gt;integrated circuit&lt;/strong&gt; packages - Wikimedia Commons">
                    <a:extLst>
                      <a:ext uri="{FF2B5EF4-FFF2-40B4-BE49-F238E27FC236}">
                        <a16:creationId xmlns:a16="http://schemas.microsoft.com/office/drawing/2014/main" id="{E96E9206-EBA8-41C0-B818-49C54A7D28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8889" b="98889" l="0" r="100000">
                                <a14:backgroundMark x1="45000" y1="80000" x2="45000" y2="80000"/>
                                <a14:backgroundMark x1="22500" y1="68889" x2="22500" y2="6888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0246" y="2632516"/>
                    <a:ext cx="934791" cy="7010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1" name="Arrow: Right 18">
                  <a:extLst>
                    <a:ext uri="{FF2B5EF4-FFF2-40B4-BE49-F238E27FC236}">
                      <a16:creationId xmlns:a16="http://schemas.microsoft.com/office/drawing/2014/main" id="{65A1816D-A7D8-43FC-A224-9BBE4B1F0A2D}"/>
                    </a:ext>
                  </a:extLst>
                </p:cNvPr>
                <p:cNvSpPr/>
                <p:nvPr/>
              </p:nvSpPr>
              <p:spPr>
                <a:xfrm>
                  <a:off x="9041695" y="2572383"/>
                  <a:ext cx="502890" cy="332299"/>
                </a:xfrm>
                <a:prstGeom prst="rightArrow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72" name="Picture 21">
                  <a:extLst>
                    <a:ext uri="{FF2B5EF4-FFF2-40B4-BE49-F238E27FC236}">
                      <a16:creationId xmlns:a16="http://schemas.microsoft.com/office/drawing/2014/main" id="{756C110F-53A1-43CB-AC17-19C79832A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485368" y="2282886"/>
                  <a:ext cx="719981" cy="796717"/>
                </a:xfrm>
                <a:prstGeom prst="rect">
                  <a:avLst/>
                </a:prstGeom>
              </p:spPr>
            </p:pic>
            <p:sp>
              <p:nvSpPr>
                <p:cNvPr id="103" name="Arrow: Right 25">
                  <a:extLst>
                    <a:ext uri="{FF2B5EF4-FFF2-40B4-BE49-F238E27FC236}">
                      <a16:creationId xmlns:a16="http://schemas.microsoft.com/office/drawing/2014/main" id="{9AE3AEB6-7302-4C74-B951-4AFC375B1124}"/>
                    </a:ext>
                  </a:extLst>
                </p:cNvPr>
                <p:cNvSpPr/>
                <p:nvPr/>
              </p:nvSpPr>
              <p:spPr>
                <a:xfrm>
                  <a:off x="10091046" y="2572383"/>
                  <a:ext cx="968150" cy="332299"/>
                </a:xfrm>
                <a:prstGeom prst="rightArrow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04" name="Picture 26">
                  <a:extLst>
                    <a:ext uri="{FF2B5EF4-FFF2-40B4-BE49-F238E27FC236}">
                      <a16:creationId xmlns:a16="http://schemas.microsoft.com/office/drawing/2014/main" id="{11482B3D-93E9-4119-83A3-0D0E1BA8F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0800000">
                  <a:off x="10181063" y="2340173"/>
                  <a:ext cx="719981" cy="796717"/>
                </a:xfrm>
                <a:prstGeom prst="rect">
                  <a:avLst/>
                </a:prstGeom>
              </p:spPr>
            </p:pic>
            <p:pic>
              <p:nvPicPr>
                <p:cNvPr id="105" name="Picture 27">
                  <a:extLst>
                    <a:ext uri="{FF2B5EF4-FFF2-40B4-BE49-F238E27FC236}">
                      <a16:creationId xmlns:a16="http://schemas.microsoft.com/office/drawing/2014/main" id="{E33245B4-78B4-4F16-B0C5-17251A2B85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586" y="2406304"/>
                  <a:ext cx="608131" cy="608131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31FC087D-A277-49C4-8BA6-48161650B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6242" y="1895324"/>
                <a:ext cx="466724" cy="443266"/>
              </a:xfrm>
              <a:prstGeom prst="rect">
                <a:avLst/>
              </a:prstGeom>
            </p:spPr>
          </p:pic>
        </p:grpSp>
        <p:pic>
          <p:nvPicPr>
            <p:cNvPr id="67" name="Picture 34">
              <a:extLst>
                <a:ext uri="{FF2B5EF4-FFF2-40B4-BE49-F238E27FC236}">
                  <a16:creationId xmlns:a16="http://schemas.microsoft.com/office/drawing/2014/main" id="{9767F914-1374-4D22-BF03-F95B4286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409" y="2000245"/>
              <a:ext cx="346817" cy="2993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638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6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Exploit Constrained DSLs!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906133" y="2899690"/>
            <a:ext cx="8504127" cy="1006561"/>
            <a:chOff x="1300923" y="6319597"/>
            <a:chExt cx="8504127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If we constrain our DSL just right we can…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596190" y="3453438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…efficiently apply formal methods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96190" y="3826549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…revive old techniques from compiler and testing literature</a:t>
              </a:r>
              <a:endParaRPr lang="en-CA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5">
            <a:extLst>
              <a:ext uri="{FF2B5EF4-FFF2-40B4-BE49-F238E27FC236}">
                <a16:creationId xmlns:a16="http://schemas.microsoft.com/office/drawing/2014/main" id="{0E54D9DF-F996-419C-A7D6-03326E5A3AC5}"/>
              </a:ext>
            </a:extLst>
          </p:cNvPr>
          <p:cNvGrpSpPr/>
          <p:nvPr/>
        </p:nvGrpSpPr>
        <p:grpSpPr>
          <a:xfrm>
            <a:off x="4450055" y="4173952"/>
            <a:ext cx="3621816" cy="1706280"/>
            <a:chOff x="8929723" y="1216841"/>
            <a:chExt cx="2800235" cy="1319223"/>
          </a:xfrm>
        </p:grpSpPr>
        <p:pic>
          <p:nvPicPr>
            <p:cNvPr id="49" name="Picture 18">
              <a:extLst>
                <a:ext uri="{FF2B5EF4-FFF2-40B4-BE49-F238E27FC236}">
                  <a16:creationId xmlns:a16="http://schemas.microsoft.com/office/drawing/2014/main" id="{D12EB636-B0E4-4576-9798-A1FA94A80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7514">
              <a:off x="10065242" y="1216841"/>
              <a:ext cx="877421" cy="877421"/>
            </a:xfrm>
            <a:prstGeom prst="rect">
              <a:avLst/>
            </a:prstGeom>
          </p:spPr>
        </p:pic>
        <p:pic>
          <p:nvPicPr>
            <p:cNvPr id="50" name="Picture 24">
              <a:extLst>
                <a:ext uri="{FF2B5EF4-FFF2-40B4-BE49-F238E27FC236}">
                  <a16:creationId xmlns:a16="http://schemas.microsoft.com/office/drawing/2014/main" id="{6FA58873-AE4D-4016-8FC2-ABB2FDCD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41" y="1772866"/>
              <a:ext cx="346817" cy="2993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softEdge rad="63500"/>
            </a:effectLst>
          </p:spPr>
        </p:pic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FE5B7944-EA8C-4EFD-8510-D2AEBEED0BF5}"/>
                </a:ext>
              </a:extLst>
            </p:cNvPr>
            <p:cNvGrpSpPr/>
            <p:nvPr/>
          </p:nvGrpSpPr>
          <p:grpSpPr>
            <a:xfrm>
              <a:off x="8929723" y="1776486"/>
              <a:ext cx="2800235" cy="759578"/>
              <a:chOff x="8485368" y="2282886"/>
              <a:chExt cx="3214117" cy="854005"/>
            </a:xfrm>
          </p:grpSpPr>
          <p:grpSp>
            <p:nvGrpSpPr>
              <p:cNvPr id="59" name="Group 23">
                <a:extLst>
                  <a:ext uri="{FF2B5EF4-FFF2-40B4-BE49-F238E27FC236}">
                    <a16:creationId xmlns:a16="http://schemas.microsoft.com/office/drawing/2014/main" id="{73247182-FD05-4845-A1CF-8FAF84DD374D}"/>
                  </a:ext>
                </a:extLst>
              </p:cNvPr>
              <p:cNvGrpSpPr/>
              <p:nvPr/>
            </p:nvGrpSpPr>
            <p:grpSpPr>
              <a:xfrm>
                <a:off x="11008115" y="2417060"/>
                <a:ext cx="691370" cy="642943"/>
                <a:chOff x="5940246" y="2538461"/>
                <a:chExt cx="934791" cy="882000"/>
              </a:xfrm>
            </p:grpSpPr>
            <p:sp>
              <p:nvSpPr>
                <p:cNvPr id="82" name="Shape 2226">
                  <a:extLst>
                    <a:ext uri="{FF2B5EF4-FFF2-40B4-BE49-F238E27FC236}">
                      <a16:creationId xmlns:a16="http://schemas.microsoft.com/office/drawing/2014/main" id="{051B24ED-A32C-4D6C-9025-0B37208A8860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83" name="Picture 31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FCBD6F2C-B173-4E33-9479-6E6784F3C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6" y="2632516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60" name="Arrow: Right 25">
                <a:extLst>
                  <a:ext uri="{FF2B5EF4-FFF2-40B4-BE49-F238E27FC236}">
                    <a16:creationId xmlns:a16="http://schemas.microsoft.com/office/drawing/2014/main" id="{0B0D98CD-211C-4349-B5CE-604189DBC957}"/>
                  </a:ext>
                </a:extLst>
              </p:cNvPr>
              <p:cNvSpPr/>
              <p:nvPr/>
            </p:nvSpPr>
            <p:spPr>
              <a:xfrm>
                <a:off x="9041695" y="2572383"/>
                <a:ext cx="502890" cy="33229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1" name="Picture 26">
                <a:extLst>
                  <a:ext uri="{FF2B5EF4-FFF2-40B4-BE49-F238E27FC236}">
                    <a16:creationId xmlns:a16="http://schemas.microsoft.com/office/drawing/2014/main" id="{55AEDA97-0A27-405C-A285-420E1BBC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85368" y="2282886"/>
                <a:ext cx="719981" cy="796717"/>
              </a:xfrm>
              <a:prstGeom prst="rect">
                <a:avLst/>
              </a:prstGeom>
            </p:spPr>
          </p:pic>
          <p:sp>
            <p:nvSpPr>
              <p:cNvPr id="62" name="Arrow: Right 27">
                <a:extLst>
                  <a:ext uri="{FF2B5EF4-FFF2-40B4-BE49-F238E27FC236}">
                    <a16:creationId xmlns:a16="http://schemas.microsoft.com/office/drawing/2014/main" id="{EF742C9A-773B-4741-A2DD-5BC32B10BFD8}"/>
                  </a:ext>
                </a:extLst>
              </p:cNvPr>
              <p:cNvSpPr/>
              <p:nvPr/>
            </p:nvSpPr>
            <p:spPr>
              <a:xfrm>
                <a:off x="10091046" y="2572383"/>
                <a:ext cx="968150" cy="33229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3" name="Picture 28">
                <a:extLst>
                  <a:ext uri="{FF2B5EF4-FFF2-40B4-BE49-F238E27FC236}">
                    <a16:creationId xmlns:a16="http://schemas.microsoft.com/office/drawing/2014/main" id="{D3E2F4AE-F78C-45F9-ABFE-9CDBD7DCD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181063" y="2340174"/>
                <a:ext cx="719981" cy="796717"/>
              </a:xfrm>
              <a:prstGeom prst="rect">
                <a:avLst/>
              </a:prstGeom>
            </p:spPr>
          </p:pic>
          <p:pic>
            <p:nvPicPr>
              <p:cNvPr id="64" name="Picture 29">
                <a:extLst>
                  <a:ext uri="{FF2B5EF4-FFF2-40B4-BE49-F238E27FC236}">
                    <a16:creationId xmlns:a16="http://schemas.microsoft.com/office/drawing/2014/main" id="{31EE87A3-ACF5-4691-B465-53C374777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4585" y="2401941"/>
                <a:ext cx="608131" cy="608131"/>
              </a:xfrm>
              <a:prstGeom prst="rect">
                <a:avLst/>
              </a:prstGeom>
              <a:effectLst/>
            </p:spPr>
          </p:pic>
        </p:grpSp>
        <p:pic>
          <p:nvPicPr>
            <p:cNvPr id="58" name="Picture 20">
              <a:extLst>
                <a:ext uri="{FF2B5EF4-FFF2-40B4-BE49-F238E27FC236}">
                  <a16:creationId xmlns:a16="http://schemas.microsoft.com/office/drawing/2014/main" id="{B07AF8CC-E375-4E45-8481-D04C2921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02" y="1850130"/>
              <a:ext cx="485401" cy="467234"/>
            </a:xfrm>
            <a:prstGeom prst="rect">
              <a:avLst/>
            </a:prstGeom>
          </p:spPr>
        </p:pic>
      </p:grpSp>
      <p:grpSp>
        <p:nvGrpSpPr>
          <p:cNvPr id="33" name="Gruppieren 78">
            <a:extLst>
              <a:ext uri="{FF2B5EF4-FFF2-40B4-BE49-F238E27FC236}">
                <a16:creationId xmlns:a16="http://schemas.microsoft.com/office/drawing/2014/main" id="{4E251A5B-3D9C-422E-87C9-199144353A52}"/>
              </a:ext>
            </a:extLst>
          </p:cNvPr>
          <p:cNvGrpSpPr/>
          <p:nvPr/>
        </p:nvGrpSpPr>
        <p:grpSpPr>
          <a:xfrm>
            <a:off x="906133" y="2014675"/>
            <a:ext cx="10529963" cy="1006561"/>
            <a:chOff x="1300923" y="6319597"/>
            <a:chExt cx="10529963" cy="100656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FA0A24B-9897-45E3-8881-C62C7E6D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189F910B-7410-4E0F-8189-D40420213227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10318344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cs typeface="Arial" panose="020B0604020202020204" pitchFamily="34" charset="0"/>
                </a:rPr>
                <a:t>Observation</a:t>
              </a:r>
              <a:r>
                <a:rPr lang="en-US" dirty="0">
                  <a:cs typeface="Arial" panose="020B0604020202020204" pitchFamily="34" charset="0"/>
                </a:rPr>
                <a:t>: DSLs only need to express restricted functionality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743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9239391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dirty="0"/>
                <a:t>This talk is about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7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cs typeface="Arial" panose="020B0604020202020204" pitchFamily="34" charset="0"/>
              </a:rPr>
              <a:t>Our Work: Bug-Finding Techniques for </a:t>
            </a:r>
            <a:r>
              <a:rPr lang="en-US" sz="3600" dirty="0">
                <a:solidFill>
                  <a:schemeClr val="bg1"/>
                </a:solidFill>
              </a:rPr>
              <a:t>P4</a:t>
            </a:r>
            <a:r>
              <a:rPr lang="en-US" sz="3600" baseline="-25000" dirty="0">
                <a:solidFill>
                  <a:schemeClr val="bg1"/>
                </a:solidFill>
              </a:rPr>
              <a:t>16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2000" dirty="0"/>
                <a:t>How to find bugs in compilers for the </a:t>
              </a:r>
              <a:r>
                <a:rPr lang="en-US" sz="2000" dirty="0"/>
                <a:t>P4</a:t>
              </a:r>
              <a:r>
                <a:rPr lang="en-US" sz="2000" baseline="-25000" dirty="0"/>
                <a:t>16</a:t>
              </a:r>
              <a:r>
                <a:rPr lang="en-CA" sz="2000" dirty="0"/>
                <a:t> DSL</a:t>
              </a:r>
              <a:endParaRPr lang="en-US" sz="20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How we revive old compiler techniques to find bugs</a:t>
              </a:r>
              <a:endParaRPr lang="en-CA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553427" y="3305314"/>
            <a:ext cx="9411959" cy="456385"/>
            <a:chOff x="1748916" y="6542861"/>
            <a:chExt cx="9411959" cy="456385"/>
          </a:xfrm>
        </p:grpSpPr>
        <p:sp>
          <p:nvSpPr>
            <p:cNvPr id="3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Gauntlet</a:t>
              </a:r>
              <a:r>
                <a:rPr lang="en-US" sz="2000" dirty="0"/>
                <a:t>, our tool suite that finds bugs in P4</a:t>
              </a:r>
              <a:r>
                <a:rPr lang="en-US" sz="2000" baseline="-25000" dirty="0"/>
                <a:t>16</a:t>
              </a:r>
              <a:r>
                <a:rPr lang="en-US" sz="2000" dirty="0"/>
                <a:t> compilers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71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Designing a DSL well can </a:t>
              </a:r>
              <a:r>
                <a:rPr lang="en-US" dirty="0"/>
                <a:t>lead</a:t>
              </a:r>
              <a:r>
                <a:rPr lang="de-DE" dirty="0"/>
                <a:t> to effective analysis tools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8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Broader Takeaways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Limiting undefined behavior eases random program generation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Restrictions make </a:t>
              </a:r>
              <a:r>
                <a:rPr lang="en-US" sz="2000" dirty="0"/>
                <a:t>expressive</a:t>
              </a:r>
              <a:r>
                <a:rPr lang="de-DE" sz="2000" dirty="0"/>
                <a:t> semantics possible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413695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</a:t>
              </a:r>
              <a:r>
                <a:rPr lang="en-US" baseline="-25000" dirty="0"/>
                <a:t>16</a:t>
              </a:r>
              <a:r>
                <a:rPr lang="de-DE" dirty="0"/>
                <a:t> is such a </a:t>
              </a:r>
              <a:r>
                <a:rPr lang="en-US" dirty="0"/>
                <a:t>semantics-friendly</a:t>
              </a:r>
              <a:r>
                <a:rPr lang="de-DE" dirty="0"/>
                <a:t> DSL. This </a:t>
              </a:r>
              <a:r>
                <a:rPr lang="en-US" dirty="0"/>
                <a:t>helped</a:t>
              </a:r>
              <a:r>
                <a:rPr lang="de-DE" dirty="0"/>
                <a:t> us...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553427" y="4026080"/>
            <a:ext cx="9411959" cy="456385"/>
            <a:chOff x="1748916" y="6542861"/>
            <a:chExt cx="9411959" cy="456385"/>
          </a:xfrm>
        </p:grpSpPr>
        <p:sp>
          <p:nvSpPr>
            <p:cNvPr id="2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…identify </a:t>
              </a:r>
              <a:r>
                <a:rPr lang="en-US" sz="2000" b="1" dirty="0"/>
                <a:t>more than 90 </a:t>
              </a:r>
              <a:r>
                <a:rPr lang="en-US" sz="2000" dirty="0"/>
                <a:t>bugs within eight months of testing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553427" y="4414707"/>
            <a:ext cx="9411959" cy="456385"/>
            <a:chOff x="1748916" y="6542861"/>
            <a:chExt cx="9411959" cy="456385"/>
          </a:xfrm>
        </p:grpSpPr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…apply translation validation at scale without false positives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553427" y="4798548"/>
            <a:ext cx="9411959" cy="456385"/>
            <a:chOff x="1748916" y="6542861"/>
            <a:chExt cx="9411959" cy="456385"/>
          </a:xfrm>
        </p:grpSpPr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…integrate translation validation into the CI pipeline of P4C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37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Back ends 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9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P4: Current Landscape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Intel Tofino, Cisco Silicone One, Xilinx </a:t>
              </a:r>
              <a:r>
                <a:rPr lang="en-US" sz="2000" dirty="0" err="1"/>
                <a:t>Alveo</a:t>
              </a:r>
              <a:endParaRPr lang="en-US" sz="20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025910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Users</a:t>
              </a:r>
              <a:endParaRPr lang="en-US" b="1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553427" y="3583352"/>
            <a:ext cx="9411959" cy="456385"/>
            <a:chOff x="1748916" y="6542861"/>
            <a:chExt cx="9411959" cy="456385"/>
          </a:xfrm>
        </p:grpSpPr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Google, Broadcom, Alibaba, Ericsson, …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908834" y="4093898"/>
            <a:ext cx="10736628" cy="1006561"/>
            <a:chOff x="1300923" y="6319597"/>
            <a:chExt cx="9882215" cy="1006561"/>
          </a:xfrm>
        </p:grpSpPr>
        <p:sp>
          <p:nvSpPr>
            <p:cNvPr id="6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</a:t>
              </a:r>
              <a:r>
                <a:rPr lang="en-US" baseline="-25000" dirty="0"/>
                <a:t>16</a:t>
              </a:r>
              <a:r>
                <a:rPr lang="en-US" dirty="0"/>
                <a:t> DSL has a reference compiler: P4C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553427" y="4706283"/>
            <a:ext cx="9411959" cy="456385"/>
            <a:chOff x="1748916" y="6542861"/>
            <a:chExt cx="9411959" cy="456385"/>
          </a:xfrm>
        </p:grpSpPr>
        <p:sp>
          <p:nvSpPr>
            <p:cNvPr id="7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Has status similar to LLVM/GCC; represents the P4 spec</a:t>
              </a: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558196" y="5139539"/>
            <a:ext cx="9411959" cy="456385"/>
            <a:chOff x="1748916" y="6542861"/>
            <a:chExt cx="9411959" cy="456385"/>
          </a:xfrm>
        </p:grpSpPr>
        <p:sp>
          <p:nvSpPr>
            <p:cNvPr id="7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P4C transforms input → streamlines and optimizes code</a:t>
              </a:r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7C6B7531-C203-429B-A070-83EB5AC0197A}"/>
              </a:ext>
            </a:extLst>
          </p:cNvPr>
          <p:cNvSpPr txBox="1"/>
          <p:nvPr/>
        </p:nvSpPr>
        <p:spPr>
          <a:xfrm>
            <a:off x="1664420" y="5647815"/>
            <a:ext cx="80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What about bugs in these transformations?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050D1E-9098-428E-94AB-240586E527AF}"/>
              </a:ext>
            </a:extLst>
          </p:cNvPr>
          <p:cNvGrpSpPr/>
          <p:nvPr/>
        </p:nvGrpSpPr>
        <p:grpSpPr>
          <a:xfrm>
            <a:off x="9724678" y="1613316"/>
            <a:ext cx="841704" cy="1152438"/>
            <a:chOff x="6120825" y="2965839"/>
            <a:chExt cx="1360846" cy="194507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9D12F12-BF33-4F7E-8613-FDE6B0AA689E}"/>
                </a:ext>
              </a:extLst>
            </p:cNvPr>
            <p:cNvSpPr/>
            <p:nvPr/>
          </p:nvSpPr>
          <p:spPr>
            <a:xfrm>
              <a:off x="6120825" y="2965839"/>
              <a:ext cx="1360846" cy="19450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Mid End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FC5754-C526-4443-B1A9-E8AED9104C13}"/>
                </a:ext>
              </a:extLst>
            </p:cNvPr>
            <p:cNvSpPr/>
            <p:nvPr/>
          </p:nvSpPr>
          <p:spPr>
            <a:xfrm>
              <a:off x="6202624" y="3765381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0D65EA3-D2D9-4E08-96F8-572E72B856B7}"/>
                </a:ext>
              </a:extLst>
            </p:cNvPr>
            <p:cNvSpPr/>
            <p:nvPr/>
          </p:nvSpPr>
          <p:spPr>
            <a:xfrm>
              <a:off x="6316924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C89C365-07CA-4490-BF66-BE668E8FEFDD}"/>
                </a:ext>
              </a:extLst>
            </p:cNvPr>
            <p:cNvSpPr/>
            <p:nvPr/>
          </p:nvSpPr>
          <p:spPr>
            <a:xfrm>
              <a:off x="6442166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09C7994-9F4F-4CF8-84B0-9B5BA3ACCBAE}"/>
                </a:ext>
              </a:extLst>
            </p:cNvPr>
            <p:cNvSpPr/>
            <p:nvPr/>
          </p:nvSpPr>
          <p:spPr>
            <a:xfrm>
              <a:off x="6570586" y="3765380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879BBEF-337B-496E-B1E7-848D76629750}"/>
                </a:ext>
              </a:extLst>
            </p:cNvPr>
            <p:cNvSpPr/>
            <p:nvPr/>
          </p:nvSpPr>
          <p:spPr>
            <a:xfrm>
              <a:off x="6684886" y="3765381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6E0CF4C-541B-4BF9-AEF4-1212BF586A21}"/>
                </a:ext>
              </a:extLst>
            </p:cNvPr>
            <p:cNvSpPr/>
            <p:nvPr/>
          </p:nvSpPr>
          <p:spPr>
            <a:xfrm>
              <a:off x="6810128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16CC7C3-D501-43EE-922C-514D970D29BD}"/>
                </a:ext>
              </a:extLst>
            </p:cNvPr>
            <p:cNvSpPr/>
            <p:nvPr/>
          </p:nvSpPr>
          <p:spPr>
            <a:xfrm>
              <a:off x="6935371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863CC03-0288-47B8-A033-44F808126E99}"/>
                </a:ext>
              </a:extLst>
            </p:cNvPr>
            <p:cNvSpPr/>
            <p:nvPr/>
          </p:nvSpPr>
          <p:spPr>
            <a:xfrm>
              <a:off x="7049671" y="3765382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5C52521-C1DD-4ED1-A744-9574AA54600D}"/>
                </a:ext>
              </a:extLst>
            </p:cNvPr>
            <p:cNvSpPr/>
            <p:nvPr/>
          </p:nvSpPr>
          <p:spPr>
            <a:xfrm>
              <a:off x="7174913" y="3765381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734998A-E03D-48CE-BF92-9E59006A6A6E}"/>
              </a:ext>
            </a:extLst>
          </p:cNvPr>
          <p:cNvSpPr/>
          <p:nvPr/>
        </p:nvSpPr>
        <p:spPr>
          <a:xfrm>
            <a:off x="7126860" y="1629278"/>
            <a:ext cx="749574" cy="1152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Parser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846D73-AAB9-420E-86A8-703A2D2D3AB2}"/>
              </a:ext>
            </a:extLst>
          </p:cNvPr>
          <p:cNvGrpSpPr/>
          <p:nvPr/>
        </p:nvGrpSpPr>
        <p:grpSpPr>
          <a:xfrm>
            <a:off x="8238377" y="1622411"/>
            <a:ext cx="993332" cy="1152438"/>
            <a:chOff x="3302967" y="2965839"/>
            <a:chExt cx="1538479" cy="19450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9BE0C90-0564-447E-AB3A-868F08DE11E4}"/>
                </a:ext>
              </a:extLst>
            </p:cNvPr>
            <p:cNvSpPr/>
            <p:nvPr/>
          </p:nvSpPr>
          <p:spPr>
            <a:xfrm>
              <a:off x="3302967" y="2965839"/>
              <a:ext cx="1538479" cy="19450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Front end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1C08F3-82E1-421F-A411-9FAB5B5CE5BD}"/>
                </a:ext>
              </a:extLst>
            </p:cNvPr>
            <p:cNvSpPr/>
            <p:nvPr/>
          </p:nvSpPr>
          <p:spPr>
            <a:xfrm>
              <a:off x="3365863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364A93-3D3F-461C-8851-D40FA357A16B}"/>
                </a:ext>
              </a:extLst>
            </p:cNvPr>
            <p:cNvSpPr/>
            <p:nvPr/>
          </p:nvSpPr>
          <p:spPr>
            <a:xfrm>
              <a:off x="3480163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D0F6D74-BE34-486A-9DD0-01F57060D331}"/>
                </a:ext>
              </a:extLst>
            </p:cNvPr>
            <p:cNvSpPr/>
            <p:nvPr/>
          </p:nvSpPr>
          <p:spPr>
            <a:xfrm>
              <a:off x="3605405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F36BDC8-4C49-4B0F-9C1F-14301B95ED97}"/>
                </a:ext>
              </a:extLst>
            </p:cNvPr>
            <p:cNvSpPr/>
            <p:nvPr/>
          </p:nvSpPr>
          <p:spPr>
            <a:xfrm>
              <a:off x="3719705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472B837-9D8F-4BE9-8F1F-4F01D0F16186}"/>
                </a:ext>
              </a:extLst>
            </p:cNvPr>
            <p:cNvSpPr/>
            <p:nvPr/>
          </p:nvSpPr>
          <p:spPr>
            <a:xfrm>
              <a:off x="3844948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7D55615-1748-4492-81BF-495230A5FC71}"/>
                </a:ext>
              </a:extLst>
            </p:cNvPr>
            <p:cNvSpPr/>
            <p:nvPr/>
          </p:nvSpPr>
          <p:spPr>
            <a:xfrm>
              <a:off x="3959248" y="3765383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24A298C-EE5E-4722-93DA-D09FB544E2D1}"/>
                </a:ext>
              </a:extLst>
            </p:cNvPr>
            <p:cNvSpPr/>
            <p:nvPr/>
          </p:nvSpPr>
          <p:spPr>
            <a:xfrm>
              <a:off x="4084490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52D202-39DE-4F33-8661-01A45FFAE766}"/>
                </a:ext>
              </a:extLst>
            </p:cNvPr>
            <p:cNvSpPr/>
            <p:nvPr/>
          </p:nvSpPr>
          <p:spPr>
            <a:xfrm>
              <a:off x="4198790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37FE736-A8A1-4078-B428-59EFE6429555}"/>
                </a:ext>
              </a:extLst>
            </p:cNvPr>
            <p:cNvSpPr/>
            <p:nvPr/>
          </p:nvSpPr>
          <p:spPr>
            <a:xfrm>
              <a:off x="4324033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69ABE4B-6FF8-4D7F-AECA-7E7D9BFF69E6}"/>
                </a:ext>
              </a:extLst>
            </p:cNvPr>
            <p:cNvSpPr/>
            <p:nvPr/>
          </p:nvSpPr>
          <p:spPr>
            <a:xfrm>
              <a:off x="4438333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E7DDCCB-DBB7-4BFC-A83A-6C2159BFBC42}"/>
                </a:ext>
              </a:extLst>
            </p:cNvPr>
            <p:cNvSpPr/>
            <p:nvPr/>
          </p:nvSpPr>
          <p:spPr>
            <a:xfrm>
              <a:off x="4563575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A15E95-B5A2-4A7B-80C9-F838A19C5E4F}"/>
              </a:ext>
            </a:extLst>
          </p:cNvPr>
          <p:cNvGrpSpPr/>
          <p:nvPr/>
        </p:nvGrpSpPr>
        <p:grpSpPr>
          <a:xfrm>
            <a:off x="10962202" y="1613316"/>
            <a:ext cx="944683" cy="1152438"/>
            <a:chOff x="8513117" y="2965839"/>
            <a:chExt cx="1481153" cy="194507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578148-7A40-4B59-B4C4-334D5DA489CE}"/>
                </a:ext>
              </a:extLst>
            </p:cNvPr>
            <p:cNvSpPr/>
            <p:nvPr/>
          </p:nvSpPr>
          <p:spPr>
            <a:xfrm>
              <a:off x="8513117" y="2965839"/>
              <a:ext cx="1481153" cy="19450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Back end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ED4F1B9-1CA1-4431-A0DA-2B194EEAEE64}"/>
                </a:ext>
              </a:extLst>
            </p:cNvPr>
            <p:cNvSpPr/>
            <p:nvPr/>
          </p:nvSpPr>
          <p:spPr>
            <a:xfrm>
              <a:off x="8682047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4C91C3-618B-4F58-BCDB-9E8146408D59}"/>
                </a:ext>
              </a:extLst>
            </p:cNvPr>
            <p:cNvSpPr/>
            <p:nvPr/>
          </p:nvSpPr>
          <p:spPr>
            <a:xfrm>
              <a:off x="8807290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F4DDAF3-B987-49D1-BB03-7F71DBC711EF}"/>
                </a:ext>
              </a:extLst>
            </p:cNvPr>
            <p:cNvSpPr/>
            <p:nvPr/>
          </p:nvSpPr>
          <p:spPr>
            <a:xfrm>
              <a:off x="8921590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A6C7D4-B011-4CE4-A4A8-3ADF973F0787}"/>
                </a:ext>
              </a:extLst>
            </p:cNvPr>
            <p:cNvSpPr/>
            <p:nvPr/>
          </p:nvSpPr>
          <p:spPr>
            <a:xfrm>
              <a:off x="9046832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0D36D1C7-A34F-43AA-9ED6-BC0470D94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31" y="1870749"/>
            <a:ext cx="352300" cy="31878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44" name="Right Arrow 14">
            <a:extLst>
              <a:ext uri="{FF2B5EF4-FFF2-40B4-BE49-F238E27FC236}">
                <a16:creationId xmlns:a16="http://schemas.microsoft.com/office/drawing/2014/main" id="{42A84DAC-BB93-45DA-9084-FA00291F68E6}"/>
              </a:ext>
            </a:extLst>
          </p:cNvPr>
          <p:cNvSpPr/>
          <p:nvPr/>
        </p:nvSpPr>
        <p:spPr>
          <a:xfrm>
            <a:off x="10596566" y="1931248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3883056-B584-4145-BFA1-AB2765407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78" y="2198630"/>
            <a:ext cx="345374" cy="31251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3DF9D7-2216-4ECC-BF30-95D8ED029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97" y="1910281"/>
            <a:ext cx="326252" cy="29521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47" name="Right Arrow 14">
            <a:extLst>
              <a:ext uri="{FF2B5EF4-FFF2-40B4-BE49-F238E27FC236}">
                <a16:creationId xmlns:a16="http://schemas.microsoft.com/office/drawing/2014/main" id="{70825FF7-09B1-43B2-8BB0-02E204DE3055}"/>
              </a:ext>
            </a:extLst>
          </p:cNvPr>
          <p:cNvSpPr/>
          <p:nvPr/>
        </p:nvSpPr>
        <p:spPr>
          <a:xfrm>
            <a:off x="9292272" y="1974158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1" name="Right Arrow 14">
            <a:extLst>
              <a:ext uri="{FF2B5EF4-FFF2-40B4-BE49-F238E27FC236}">
                <a16:creationId xmlns:a16="http://schemas.microsoft.com/office/drawing/2014/main" id="{F517DDD4-09DB-4A71-9ED9-6245F565874F}"/>
              </a:ext>
            </a:extLst>
          </p:cNvPr>
          <p:cNvSpPr/>
          <p:nvPr/>
        </p:nvSpPr>
        <p:spPr>
          <a:xfrm>
            <a:off x="7897464" y="1950333"/>
            <a:ext cx="304457" cy="448944"/>
          </a:xfrm>
          <a:prstGeom prst="rightArrow">
            <a:avLst/>
          </a:prstGeom>
          <a:solidFill>
            <a:srgbClr val="5A06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22E676A-DB4C-4805-A6B0-319245EB3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10" y="2250365"/>
            <a:ext cx="352300" cy="31878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Widescreen</PresentationFormat>
  <Paragraphs>176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Exploiting the P4 DSL to Find Bugs in P4 Compilers</vt:lpstr>
      <vt:lpstr>Computation is Moving to Accelerators</vt:lpstr>
      <vt:lpstr>Accelerators and Domain-Specific Languages</vt:lpstr>
      <vt:lpstr>Compilers and Domain-Specific Languages</vt:lpstr>
      <vt:lpstr>What about Bugs in These Compilers?</vt:lpstr>
      <vt:lpstr>Exploit Constrained DSLs!</vt:lpstr>
      <vt:lpstr>Our Work: Bug-Finding Techniques for P416</vt:lpstr>
      <vt:lpstr>Broader Takeaways</vt:lpstr>
      <vt:lpstr>P4: Current Landscape</vt:lpstr>
      <vt:lpstr>Two Types of Bugs</vt:lpstr>
      <vt:lpstr>How to Crash the Compiler?</vt:lpstr>
      <vt:lpstr>How to Find Semantic Bugs</vt:lpstr>
      <vt:lpstr>The Gauntlet Validation Workflow</vt:lpstr>
      <vt:lpstr>Results</vt:lpstr>
      <vt:lpstr>Future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2021-08-05T02:08:59Z</dcterms:created>
  <dcterms:modified xsi:type="dcterms:W3CDTF">2021-08-05T02:09:05Z</dcterms:modified>
</cp:coreProperties>
</file>